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440" r:id="rId3"/>
    <p:sldId id="337" r:id="rId4"/>
    <p:sldId id="261" r:id="rId5"/>
    <p:sldId id="259" r:id="rId6"/>
    <p:sldId id="260" r:id="rId7"/>
    <p:sldId id="270" r:id="rId8"/>
    <p:sldId id="354" r:id="rId9"/>
    <p:sldId id="400" r:id="rId10"/>
    <p:sldId id="355" r:id="rId11"/>
    <p:sldId id="431" r:id="rId12"/>
    <p:sldId id="427" r:id="rId13"/>
    <p:sldId id="430" r:id="rId14"/>
    <p:sldId id="433" r:id="rId15"/>
    <p:sldId id="413" r:id="rId16"/>
    <p:sldId id="420" r:id="rId17"/>
    <p:sldId id="421" r:id="rId18"/>
    <p:sldId id="424" r:id="rId19"/>
    <p:sldId id="435" r:id="rId20"/>
    <p:sldId id="411" r:id="rId21"/>
    <p:sldId id="438" r:id="rId22"/>
    <p:sldId id="437" r:id="rId23"/>
    <p:sldId id="432" r:id="rId24"/>
    <p:sldId id="356" r:id="rId25"/>
    <p:sldId id="417" r:id="rId26"/>
    <p:sldId id="266" r:id="rId27"/>
    <p:sldId id="352" r:id="rId28"/>
    <p:sldId id="276" r:id="rId29"/>
    <p:sldId id="286" r:id="rId30"/>
    <p:sldId id="336" r:id="rId31"/>
    <p:sldId id="389" r:id="rId32"/>
    <p:sldId id="267" r:id="rId33"/>
    <p:sldId id="281" r:id="rId34"/>
    <p:sldId id="282" r:id="rId35"/>
    <p:sldId id="283" r:id="rId36"/>
    <p:sldId id="284" r:id="rId37"/>
    <p:sldId id="275" r:id="rId38"/>
    <p:sldId id="338" r:id="rId39"/>
    <p:sldId id="294" r:id="rId40"/>
    <p:sldId id="380" r:id="rId41"/>
    <p:sldId id="379" r:id="rId42"/>
    <p:sldId id="377" r:id="rId43"/>
    <p:sldId id="359" r:id="rId44"/>
    <p:sldId id="367" r:id="rId45"/>
    <p:sldId id="365" r:id="rId46"/>
    <p:sldId id="366" r:id="rId47"/>
    <p:sldId id="370" r:id="rId48"/>
    <p:sldId id="368" r:id="rId49"/>
    <p:sldId id="371" r:id="rId50"/>
    <p:sldId id="372" r:id="rId51"/>
    <p:sldId id="373" r:id="rId52"/>
    <p:sldId id="369" r:id="rId53"/>
    <p:sldId id="374" r:id="rId54"/>
    <p:sldId id="375" r:id="rId55"/>
    <p:sldId id="376" r:id="rId56"/>
    <p:sldId id="349" r:id="rId57"/>
    <p:sldId id="335" r:id="rId58"/>
    <p:sldId id="363" r:id="rId59"/>
    <p:sldId id="387" r:id="rId60"/>
    <p:sldId id="290" r:id="rId61"/>
    <p:sldId id="287" r:id="rId62"/>
    <p:sldId id="350" r:id="rId63"/>
    <p:sldId id="351" r:id="rId64"/>
    <p:sldId id="289" r:id="rId65"/>
    <p:sldId id="291" r:id="rId66"/>
    <p:sldId id="288" r:id="rId67"/>
    <p:sldId id="385" r:id="rId68"/>
    <p:sldId id="361" r:id="rId69"/>
    <p:sldId id="378" r:id="rId70"/>
    <p:sldId id="386" r:id="rId71"/>
    <p:sldId id="362" r:id="rId72"/>
    <p:sldId id="29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FD8"/>
    <a:srgbClr val="E9B00D"/>
    <a:srgbClr val="DAA40E"/>
    <a:srgbClr val="FFABF1"/>
    <a:srgbClr val="CC82B6"/>
    <a:srgbClr val="009E73"/>
    <a:srgbClr val="D6D6D6"/>
    <a:srgbClr val="737373"/>
    <a:srgbClr val="AC1E2D"/>
    <a:srgbClr val="406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8"/>
    <p:restoredTop sz="86329"/>
  </p:normalViewPr>
  <p:slideViewPr>
    <p:cSldViewPr snapToGrid="0">
      <p:cViewPr varScale="1">
        <p:scale>
          <a:sx n="85" d="100"/>
          <a:sy n="85" d="100"/>
        </p:scale>
        <p:origin x="192" y="416"/>
      </p:cViewPr>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ylenw/Downloads/Default%20Dataset.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ylenw/Downloads/Renewable%20Cost.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aylenw/Downloads/app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'Default Dataset'!$C$1</c:f>
              <c:strCache>
                <c:ptCount val="1"/>
                <c:pt idx="0">
                  <c:v>Percentage Renewable</c:v>
                </c:pt>
              </c:strCache>
            </c:strRef>
          </c:tx>
          <c:spPr>
            <a:ln w="34925" cap="rnd">
              <a:solidFill>
                <a:schemeClr val="accent6"/>
              </a:solidFill>
              <a:round/>
            </a:ln>
            <a:effectLst/>
          </c:spPr>
          <c:marker>
            <c:symbol val="none"/>
          </c:marker>
          <c:xVal>
            <c:numRef>
              <c:f>'Default Dataset'!$A$46:$A$81</c:f>
              <c:numCache>
                <c:formatCode>General</c:formatCode>
                <c:ptCount val="36"/>
                <c:pt idx="0">
                  <c:v>2016.13569348483</c:v>
                </c:pt>
                <c:pt idx="1">
                  <c:v>2016.38593045166</c:v>
                </c:pt>
                <c:pt idx="2">
                  <c:v>2016.63616741848</c:v>
                </c:pt>
                <c:pt idx="3">
                  <c:v>2016.88640438531</c:v>
                </c:pt>
                <c:pt idx="4">
                  <c:v>2017.13664135213</c:v>
                </c:pt>
                <c:pt idx="5">
                  <c:v>2017.38687831896</c:v>
                </c:pt>
                <c:pt idx="6">
                  <c:v>2017.6371152857801</c:v>
                </c:pt>
                <c:pt idx="7">
                  <c:v>2017.8873522526101</c:v>
                </c:pt>
                <c:pt idx="8">
                  <c:v>2018.1375892194301</c:v>
                </c:pt>
                <c:pt idx="9">
                  <c:v>2018.3878261862601</c:v>
                </c:pt>
                <c:pt idx="10">
                  <c:v>2018.6380631530801</c:v>
                </c:pt>
                <c:pt idx="11">
                  <c:v>2018.8883001199099</c:v>
                </c:pt>
                <c:pt idx="12">
                  <c:v>2019.1385370867299</c:v>
                </c:pt>
                <c:pt idx="13">
                  <c:v>2019.3887740535599</c:v>
                </c:pt>
                <c:pt idx="14">
                  <c:v>2019.6390110203799</c:v>
                </c:pt>
                <c:pt idx="15">
                  <c:v>2019.8892479872</c:v>
                </c:pt>
                <c:pt idx="16">
                  <c:v>2020.13948495403</c:v>
                </c:pt>
                <c:pt idx="17">
                  <c:v>2020.38972192085</c:v>
                </c:pt>
                <c:pt idx="18">
                  <c:v>2020.63995888768</c:v>
                </c:pt>
                <c:pt idx="19">
                  <c:v>2020.8901958545</c:v>
                </c:pt>
                <c:pt idx="20">
                  <c:v>2021.1469324827999</c:v>
                </c:pt>
                <c:pt idx="21">
                  <c:v>2021.3679209729901</c:v>
                </c:pt>
                <c:pt idx="22">
                  <c:v>2021.7091532004699</c:v>
                </c:pt>
                <c:pt idx="23">
                  <c:v>2021.8456460914699</c:v>
                </c:pt>
              </c:numCache>
            </c:numRef>
          </c:xVal>
          <c:yVal>
            <c:numRef>
              <c:f>'Default Dataset'!$C$46:$C$81</c:f>
              <c:numCache>
                <c:formatCode>General</c:formatCode>
                <c:ptCount val="36"/>
                <c:pt idx="0">
                  <c:v>14.547015517046097</c:v>
                </c:pt>
                <c:pt idx="1">
                  <c:v>15.043379771208524</c:v>
                </c:pt>
                <c:pt idx="2">
                  <c:v>15.539744025370931</c:v>
                </c:pt>
                <c:pt idx="3">
                  <c:v>15.983463585910068</c:v>
                </c:pt>
                <c:pt idx="4">
                  <c:v>16.163959678332752</c:v>
                </c:pt>
                <c:pt idx="5">
                  <c:v>16.299331747649788</c:v>
                </c:pt>
                <c:pt idx="6">
                  <c:v>16.434703816966824</c:v>
                </c:pt>
                <c:pt idx="7">
                  <c:v>16.570075886283838</c:v>
                </c:pt>
                <c:pt idx="8">
                  <c:v>16.720489296636089</c:v>
                </c:pt>
                <c:pt idx="9">
                  <c:v>16.870902706988343</c:v>
                </c:pt>
                <c:pt idx="10">
                  <c:v>17.036357458375811</c:v>
                </c:pt>
                <c:pt idx="11">
                  <c:v>17.231894891833736</c:v>
                </c:pt>
                <c:pt idx="12">
                  <c:v>17.555283724091051</c:v>
                </c:pt>
                <c:pt idx="13">
                  <c:v>17.893713897383609</c:v>
                </c:pt>
                <c:pt idx="14">
                  <c:v>18.254706082229024</c:v>
                </c:pt>
                <c:pt idx="15">
                  <c:v>18.600656926039196</c:v>
                </c:pt>
                <c:pt idx="16">
                  <c:v>18.878921735190847</c:v>
                </c:pt>
                <c:pt idx="17">
                  <c:v>19.142145203307276</c:v>
                </c:pt>
                <c:pt idx="18">
                  <c:v>19.427930682976541</c:v>
                </c:pt>
                <c:pt idx="19">
                  <c:v>19.76636085626912</c:v>
                </c:pt>
                <c:pt idx="20">
                  <c:v>20.404543468763645</c:v>
                </c:pt>
                <c:pt idx="21">
                  <c:v>20.896968324083513</c:v>
                </c:pt>
                <c:pt idx="22">
                  <c:v>21.759338543436403</c:v>
                </c:pt>
                <c:pt idx="23">
                  <c:v>22</c:v>
                </c:pt>
              </c:numCache>
            </c:numRef>
          </c:yVal>
          <c:smooth val="1"/>
          <c:extLst>
            <c:ext xmlns:c16="http://schemas.microsoft.com/office/drawing/2014/chart" uri="{C3380CC4-5D6E-409C-BE32-E72D297353CC}">
              <c16:uniqueId val="{00000000-F7BE-9B47-B771-8F405E2DEC62}"/>
            </c:ext>
          </c:extLst>
        </c:ser>
        <c:dLbls>
          <c:showLegendKey val="0"/>
          <c:showVal val="0"/>
          <c:showCatName val="0"/>
          <c:showSerName val="0"/>
          <c:showPercent val="0"/>
          <c:showBubbleSize val="0"/>
        </c:dLbls>
        <c:axId val="286979664"/>
        <c:axId val="286986880"/>
      </c:scatterChart>
      <c:valAx>
        <c:axId val="286979664"/>
        <c:scaling>
          <c:orientation val="minMax"/>
          <c:max val="2022"/>
          <c:min val="201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286986880"/>
        <c:crosses val="autoZero"/>
        <c:crossBetween val="midCat"/>
      </c:valAx>
      <c:valAx>
        <c:axId val="286986880"/>
        <c:scaling>
          <c:orientation val="minMax"/>
          <c:min val="14"/>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U.S. Grid Renewable </a:t>
                </a:r>
              </a:p>
              <a:p>
                <a:pPr>
                  <a:defRPr sz="1800"/>
                </a:pPr>
                <a:r>
                  <a:rPr lang="en-US" sz="1800" dirty="0"/>
                  <a:t>Energy %</a:t>
                </a:r>
              </a:p>
            </c:rich>
          </c:tx>
          <c:overlay val="0"/>
          <c:spPr>
            <a:noFill/>
            <a:ln>
              <a:noFill/>
            </a:ln>
            <a:effectLst/>
          </c:spPr>
          <c:txPr>
            <a:bodyPr rot="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286979664"/>
        <c:crosses val="autoZero"/>
        <c:crossBetween val="midCat"/>
        <c:majorUnit val="2"/>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8100" cap="rnd">
              <a:solidFill>
                <a:srgbClr val="FF0000"/>
              </a:solidFill>
              <a:round/>
            </a:ln>
            <a:effectLst/>
          </c:spPr>
          <c:marker>
            <c:symbol val="none"/>
          </c:marker>
          <c:xVal>
            <c:numRef>
              <c:f>'Renewable Cost'!$A$1:$A$73</c:f>
              <c:numCache>
                <c:formatCode>General</c:formatCode>
                <c:ptCount val="73"/>
                <c:pt idx="0">
                  <c:v>5.2236652236652201</c:v>
                </c:pt>
                <c:pt idx="1">
                  <c:v>6.63203463203463</c:v>
                </c:pt>
                <c:pt idx="2">
                  <c:v>8.0404040404040398</c:v>
                </c:pt>
                <c:pt idx="3">
                  <c:v>9.4487734487734496</c:v>
                </c:pt>
                <c:pt idx="4">
                  <c:v>10.857142857142801</c:v>
                </c:pt>
                <c:pt idx="5">
                  <c:v>12.2655122655122</c:v>
                </c:pt>
                <c:pt idx="6">
                  <c:v>13.673881673881599</c:v>
                </c:pt>
                <c:pt idx="7">
                  <c:v>15.082251082251</c:v>
                </c:pt>
                <c:pt idx="8">
                  <c:v>16.490620490620401</c:v>
                </c:pt>
                <c:pt idx="9">
                  <c:v>17.8989898989899</c:v>
                </c:pt>
                <c:pt idx="10">
                  <c:v>19.307359307359299</c:v>
                </c:pt>
                <c:pt idx="11">
                  <c:v>20.715728715728702</c:v>
                </c:pt>
                <c:pt idx="12">
                  <c:v>22.124098124098101</c:v>
                </c:pt>
                <c:pt idx="13">
                  <c:v>23.5324675324675</c:v>
                </c:pt>
                <c:pt idx="14">
                  <c:v>24.940836940836899</c:v>
                </c:pt>
                <c:pt idx="15">
                  <c:v>26.349206349206298</c:v>
                </c:pt>
                <c:pt idx="16">
                  <c:v>27.757575757575701</c:v>
                </c:pt>
                <c:pt idx="17">
                  <c:v>29.1659451659451</c:v>
                </c:pt>
                <c:pt idx="18">
                  <c:v>30.574314574314499</c:v>
                </c:pt>
                <c:pt idx="19">
                  <c:v>31.982683982683898</c:v>
                </c:pt>
                <c:pt idx="20">
                  <c:v>33.391053391053397</c:v>
                </c:pt>
                <c:pt idx="21">
                  <c:v>34.7994227994228</c:v>
                </c:pt>
                <c:pt idx="22">
                  <c:v>36.207792207792203</c:v>
                </c:pt>
                <c:pt idx="23">
                  <c:v>37.616161616161598</c:v>
                </c:pt>
                <c:pt idx="24">
                  <c:v>39.024531024531001</c:v>
                </c:pt>
                <c:pt idx="25">
                  <c:v>40.432900432900396</c:v>
                </c:pt>
                <c:pt idx="26">
                  <c:v>41.841269841269799</c:v>
                </c:pt>
                <c:pt idx="27">
                  <c:v>43.249639249639202</c:v>
                </c:pt>
                <c:pt idx="28">
                  <c:v>44.658008658008598</c:v>
                </c:pt>
                <c:pt idx="29">
                  <c:v>46.066378066378</c:v>
                </c:pt>
                <c:pt idx="30">
                  <c:v>47.474747474747403</c:v>
                </c:pt>
                <c:pt idx="31">
                  <c:v>48.883116883116799</c:v>
                </c:pt>
                <c:pt idx="32">
                  <c:v>50.291486291486301</c:v>
                </c:pt>
                <c:pt idx="33">
                  <c:v>51.699855699855704</c:v>
                </c:pt>
                <c:pt idx="34">
                  <c:v>53.108225108225099</c:v>
                </c:pt>
                <c:pt idx="35">
                  <c:v>54.516594516594502</c:v>
                </c:pt>
                <c:pt idx="36">
                  <c:v>55.924963924963897</c:v>
                </c:pt>
                <c:pt idx="37">
                  <c:v>57.3333333333333</c:v>
                </c:pt>
                <c:pt idx="38">
                  <c:v>58.741702741702703</c:v>
                </c:pt>
                <c:pt idx="39">
                  <c:v>60.150072150072099</c:v>
                </c:pt>
                <c:pt idx="40">
                  <c:v>61.558441558441501</c:v>
                </c:pt>
                <c:pt idx="41">
                  <c:v>62.966810966810897</c:v>
                </c:pt>
                <c:pt idx="42">
                  <c:v>64.140452140452098</c:v>
                </c:pt>
                <c:pt idx="43">
                  <c:v>65.020683020682995</c:v>
                </c:pt>
                <c:pt idx="44">
                  <c:v>65.760076960076901</c:v>
                </c:pt>
                <c:pt idx="45">
                  <c:v>66.253006253006205</c:v>
                </c:pt>
                <c:pt idx="46">
                  <c:v>66.605098605098604</c:v>
                </c:pt>
                <c:pt idx="47">
                  <c:v>67.426647426647406</c:v>
                </c:pt>
                <c:pt idx="48">
                  <c:v>68.756774090107399</c:v>
                </c:pt>
                <c:pt idx="49">
                  <c:v>69.108866442199798</c:v>
                </c:pt>
                <c:pt idx="50">
                  <c:v>69.304473304473305</c:v>
                </c:pt>
                <c:pt idx="51">
                  <c:v>70.712842712842701</c:v>
                </c:pt>
                <c:pt idx="52">
                  <c:v>71.400261114546794</c:v>
                </c:pt>
                <c:pt idx="53">
                  <c:v>72.708032708032704</c:v>
                </c:pt>
                <c:pt idx="54">
                  <c:v>74.082869511440904</c:v>
                </c:pt>
                <c:pt idx="55">
                  <c:v>75.407407407407405</c:v>
                </c:pt>
                <c:pt idx="56">
                  <c:v>76.698412698412696</c:v>
                </c:pt>
                <c:pt idx="57">
                  <c:v>77.832932499599096</c:v>
                </c:pt>
                <c:pt idx="58">
                  <c:v>79.045695045694998</c:v>
                </c:pt>
                <c:pt idx="59">
                  <c:v>80.252868824297394</c:v>
                </c:pt>
                <c:pt idx="60">
                  <c:v>81.158249158249106</c:v>
                </c:pt>
                <c:pt idx="61">
                  <c:v>81.686387686387704</c:v>
                </c:pt>
                <c:pt idx="62">
                  <c:v>82.449254449254397</c:v>
                </c:pt>
                <c:pt idx="63">
                  <c:v>83.388167388167403</c:v>
                </c:pt>
                <c:pt idx="64">
                  <c:v>84.522687189353803</c:v>
                </c:pt>
                <c:pt idx="65">
                  <c:v>85.500721500721497</c:v>
                </c:pt>
                <c:pt idx="66">
                  <c:v>86.1462241462241</c:v>
                </c:pt>
                <c:pt idx="67">
                  <c:v>86.380952380952394</c:v>
                </c:pt>
                <c:pt idx="68">
                  <c:v>87.073400673400599</c:v>
                </c:pt>
                <c:pt idx="69">
                  <c:v>87.848003848003799</c:v>
                </c:pt>
                <c:pt idx="70">
                  <c:v>88.786916786916805</c:v>
                </c:pt>
                <c:pt idx="71">
                  <c:v>88.434824434824407</c:v>
                </c:pt>
                <c:pt idx="72">
                  <c:v>89.843193843193802</c:v>
                </c:pt>
              </c:numCache>
            </c:numRef>
          </c:xVal>
          <c:yVal>
            <c:numRef>
              <c:f>'Renewable Cost'!$B$1:$B$73</c:f>
              <c:numCache>
                <c:formatCode>General</c:formatCode>
                <c:ptCount val="73"/>
                <c:pt idx="0">
                  <c:v>36.4352888490819</c:v>
                </c:pt>
                <c:pt idx="1">
                  <c:v>36.4352888490819</c:v>
                </c:pt>
                <c:pt idx="2">
                  <c:v>36.4352888490819</c:v>
                </c:pt>
                <c:pt idx="3">
                  <c:v>36.4352888490819</c:v>
                </c:pt>
                <c:pt idx="4">
                  <c:v>36.4352888490819</c:v>
                </c:pt>
                <c:pt idx="5">
                  <c:v>36.4352888490819</c:v>
                </c:pt>
                <c:pt idx="6">
                  <c:v>36.4352888490819</c:v>
                </c:pt>
                <c:pt idx="7">
                  <c:v>36.4352888490819</c:v>
                </c:pt>
                <c:pt idx="8">
                  <c:v>36.4352888490819</c:v>
                </c:pt>
                <c:pt idx="9">
                  <c:v>36.4352888490819</c:v>
                </c:pt>
                <c:pt idx="10">
                  <c:v>36.4352888490819</c:v>
                </c:pt>
                <c:pt idx="11">
                  <c:v>36.4352888490819</c:v>
                </c:pt>
                <c:pt idx="12">
                  <c:v>36.4352888490819</c:v>
                </c:pt>
                <c:pt idx="13">
                  <c:v>36.4352888490819</c:v>
                </c:pt>
                <c:pt idx="14">
                  <c:v>36.4352888490819</c:v>
                </c:pt>
                <c:pt idx="15">
                  <c:v>36.4352888490819</c:v>
                </c:pt>
                <c:pt idx="16">
                  <c:v>36.4352888490819</c:v>
                </c:pt>
                <c:pt idx="17">
                  <c:v>36.4352888490819</c:v>
                </c:pt>
                <c:pt idx="18">
                  <c:v>36.4352888490819</c:v>
                </c:pt>
                <c:pt idx="19">
                  <c:v>36.4352888490819</c:v>
                </c:pt>
                <c:pt idx="20">
                  <c:v>36.4352888490819</c:v>
                </c:pt>
                <c:pt idx="21">
                  <c:v>36.4352888490819</c:v>
                </c:pt>
                <c:pt idx="22">
                  <c:v>36.4352888490819</c:v>
                </c:pt>
                <c:pt idx="23">
                  <c:v>36.4352888490819</c:v>
                </c:pt>
                <c:pt idx="24">
                  <c:v>36.4352888490819</c:v>
                </c:pt>
                <c:pt idx="25">
                  <c:v>36.4352888490819</c:v>
                </c:pt>
                <c:pt idx="26">
                  <c:v>36.4352888490819</c:v>
                </c:pt>
                <c:pt idx="27">
                  <c:v>36.4352888490819</c:v>
                </c:pt>
                <c:pt idx="28">
                  <c:v>36.6174055829228</c:v>
                </c:pt>
                <c:pt idx="29">
                  <c:v>36.678111160869697</c:v>
                </c:pt>
                <c:pt idx="30">
                  <c:v>36.890580683684099</c:v>
                </c:pt>
                <c:pt idx="31">
                  <c:v>37.103050206498402</c:v>
                </c:pt>
                <c:pt idx="32">
                  <c:v>37.436930885206699</c:v>
                </c:pt>
                <c:pt idx="33">
                  <c:v>37.801164352888399</c:v>
                </c:pt>
                <c:pt idx="34">
                  <c:v>38.195750609543701</c:v>
                </c:pt>
                <c:pt idx="35">
                  <c:v>38.651042444145801</c:v>
                </c:pt>
                <c:pt idx="36">
                  <c:v>39.288451012588901</c:v>
                </c:pt>
                <c:pt idx="37">
                  <c:v>40.168681892819798</c:v>
                </c:pt>
                <c:pt idx="38">
                  <c:v>41.139971139971102</c:v>
                </c:pt>
                <c:pt idx="39">
                  <c:v>42.050554809175402</c:v>
                </c:pt>
                <c:pt idx="40">
                  <c:v>42.961138478379802</c:v>
                </c:pt>
                <c:pt idx="41">
                  <c:v>43.871722147584201</c:v>
                </c:pt>
                <c:pt idx="42">
                  <c:v>45.882594417077101</c:v>
                </c:pt>
                <c:pt idx="43">
                  <c:v>48.200029855202203</c:v>
                </c:pt>
                <c:pt idx="44">
                  <c:v>50.603970741901698</c:v>
                </c:pt>
                <c:pt idx="45">
                  <c:v>52.752948201224001</c:v>
                </c:pt>
                <c:pt idx="46">
                  <c:v>54.586256655222101</c:v>
                </c:pt>
                <c:pt idx="47">
                  <c:v>56.862715828233</c:v>
                </c:pt>
                <c:pt idx="48">
                  <c:v>58.076827387172202</c:v>
                </c:pt>
                <c:pt idx="49">
                  <c:v>62.587251828631103</c:v>
                </c:pt>
                <c:pt idx="50">
                  <c:v>60.110464248395203</c:v>
                </c:pt>
                <c:pt idx="51">
                  <c:v>68.214658904314007</c:v>
                </c:pt>
                <c:pt idx="52">
                  <c:v>70.985434926321602</c:v>
                </c:pt>
                <c:pt idx="53">
                  <c:v>72.749365576951703</c:v>
                </c:pt>
                <c:pt idx="54">
                  <c:v>74.627769603139001</c:v>
                </c:pt>
                <c:pt idx="55">
                  <c:v>77.350848385331105</c:v>
                </c:pt>
                <c:pt idx="56">
                  <c:v>79.087027914614097</c:v>
                </c:pt>
                <c:pt idx="57">
                  <c:v>81.017465293327305</c:v>
                </c:pt>
                <c:pt idx="58">
                  <c:v>83.312136139722298</c:v>
                </c:pt>
                <c:pt idx="59">
                  <c:v>85.268590194698504</c:v>
                </c:pt>
                <c:pt idx="60">
                  <c:v>87.792207792207705</c:v>
                </c:pt>
                <c:pt idx="61">
                  <c:v>89.768174354381202</c:v>
                </c:pt>
                <c:pt idx="62">
                  <c:v>92.026421854008007</c:v>
                </c:pt>
                <c:pt idx="63">
                  <c:v>94.075235109717795</c:v>
                </c:pt>
                <c:pt idx="64">
                  <c:v>96.382047071702203</c:v>
                </c:pt>
                <c:pt idx="65">
                  <c:v>98.059038662486898</c:v>
                </c:pt>
                <c:pt idx="66">
                  <c:v>100.294521570383</c:v>
                </c:pt>
                <c:pt idx="67">
                  <c:v>103.071801761456</c:v>
                </c:pt>
                <c:pt idx="68">
                  <c:v>105.566801015076</c:v>
                </c:pt>
                <c:pt idx="69">
                  <c:v>108.189281982385</c:v>
                </c:pt>
                <c:pt idx="70">
                  <c:v>111.740558292282</c:v>
                </c:pt>
                <c:pt idx="71">
                  <c:v>109.464099119271</c:v>
                </c:pt>
                <c:pt idx="72">
                  <c:v>114.781907747425</c:v>
                </c:pt>
              </c:numCache>
            </c:numRef>
          </c:yVal>
          <c:smooth val="1"/>
          <c:extLst>
            <c:ext xmlns:c16="http://schemas.microsoft.com/office/drawing/2014/chart" uri="{C3380CC4-5D6E-409C-BE32-E72D297353CC}">
              <c16:uniqueId val="{00000000-D68F-074C-985A-E573AD4A2E7A}"/>
            </c:ext>
          </c:extLst>
        </c:ser>
        <c:dLbls>
          <c:showLegendKey val="0"/>
          <c:showVal val="0"/>
          <c:showCatName val="0"/>
          <c:showSerName val="0"/>
          <c:showPercent val="0"/>
          <c:showBubbleSize val="0"/>
        </c:dLbls>
        <c:axId val="1510960016"/>
        <c:axId val="1510961744"/>
      </c:scatterChart>
      <c:valAx>
        <c:axId val="1510960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Poppins" pitchFamily="2" charset="77"/>
                    <a:ea typeface="+mn-ea"/>
                    <a:cs typeface="Poppins" pitchFamily="2" charset="77"/>
                  </a:defRPr>
                </a:pPr>
                <a:r>
                  <a:rPr lang="en-US" sz="1600" dirty="0">
                    <a:effectLst/>
                    <a:latin typeface="Poppins" pitchFamily="2" charset="77"/>
                    <a:cs typeface="Poppins" pitchFamily="2" charset="77"/>
                  </a:rPr>
                  <a:t>Renewable % of Data Center Energy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510961744"/>
        <c:crosses val="autoZero"/>
        <c:crossBetween val="midCat"/>
      </c:valAx>
      <c:valAx>
        <c:axId val="1510961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600" b="0" i="0" u="none" strike="noStrike" kern="1200" baseline="0">
                    <a:solidFill>
                      <a:schemeClr val="tx1">
                        <a:lumMod val="65000"/>
                        <a:lumOff val="35000"/>
                      </a:schemeClr>
                    </a:solidFill>
                    <a:latin typeface="Poppins" pitchFamily="2" charset="77"/>
                    <a:ea typeface="+mn-ea"/>
                    <a:cs typeface="Poppins" pitchFamily="2" charset="77"/>
                  </a:defRPr>
                </a:pPr>
                <a:r>
                  <a:rPr lang="en-US" sz="1600">
                    <a:latin typeface="Poppins" pitchFamily="2" charset="77"/>
                    <a:cs typeface="Poppins" pitchFamily="2" charset="77"/>
                  </a:rPr>
                  <a:t>Energy</a:t>
                </a:r>
                <a:r>
                  <a:rPr lang="en-US" sz="1600" baseline="0">
                    <a:latin typeface="Poppins" pitchFamily="2" charset="77"/>
                    <a:cs typeface="Poppins" pitchFamily="2" charset="77"/>
                  </a:rPr>
                  <a:t> Cost ($/MWh)</a:t>
                </a:r>
                <a:endParaRPr lang="en-US" sz="1600">
                  <a:latin typeface="Poppins" pitchFamily="2" charset="77"/>
                  <a:cs typeface="Poppins" pitchFamily="2" charset="77"/>
                </a:endParaRPr>
              </a:p>
            </c:rich>
          </c:tx>
          <c:overlay val="0"/>
          <c:spPr>
            <a:noFill/>
            <a:ln>
              <a:noFill/>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15109600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0">
              <a:noFill/>
            </a:ln>
            <a:effectLst>
              <a:softEdge rad="0"/>
            </a:effectLst>
          </c:spPr>
          <c:dPt>
            <c:idx val="0"/>
            <c:bubble3D val="0"/>
            <c:spPr>
              <a:solidFill>
                <a:schemeClr val="accent1"/>
              </a:solidFill>
              <a:ln w="0">
                <a:noFill/>
              </a:ln>
              <a:effectLst>
                <a:softEdge rad="0"/>
              </a:effectLst>
            </c:spPr>
            <c:extLst>
              <c:ext xmlns:c16="http://schemas.microsoft.com/office/drawing/2014/chart" uri="{C3380CC4-5D6E-409C-BE32-E72D297353CC}">
                <c16:uniqueId val="{00000001-096F-AF4F-9192-776822D880BB}"/>
              </c:ext>
            </c:extLst>
          </c:dPt>
          <c:dPt>
            <c:idx val="1"/>
            <c:bubble3D val="0"/>
            <c:spPr>
              <a:solidFill>
                <a:schemeClr val="accent2"/>
              </a:solidFill>
              <a:ln w="0">
                <a:noFill/>
              </a:ln>
              <a:effectLst>
                <a:softEdge rad="0"/>
              </a:effectLst>
            </c:spPr>
            <c:extLst>
              <c:ext xmlns:c16="http://schemas.microsoft.com/office/drawing/2014/chart" uri="{C3380CC4-5D6E-409C-BE32-E72D297353CC}">
                <c16:uniqueId val="{00000003-096F-AF4F-9192-776822D880BB}"/>
              </c:ext>
            </c:extLst>
          </c:dPt>
          <c:dPt>
            <c:idx val="2"/>
            <c:bubble3D val="0"/>
            <c:spPr>
              <a:solidFill>
                <a:schemeClr val="accent3"/>
              </a:solidFill>
              <a:ln w="0">
                <a:noFill/>
              </a:ln>
              <a:effectLst>
                <a:softEdge rad="0"/>
              </a:effectLst>
            </c:spPr>
            <c:extLst>
              <c:ext xmlns:c16="http://schemas.microsoft.com/office/drawing/2014/chart" uri="{C3380CC4-5D6E-409C-BE32-E72D297353CC}">
                <c16:uniqueId val="{00000005-096F-AF4F-9192-776822D880BB}"/>
              </c:ext>
            </c:extLst>
          </c:dPt>
          <c:dPt>
            <c:idx val="3"/>
            <c:bubble3D val="0"/>
            <c:spPr>
              <a:solidFill>
                <a:schemeClr val="accent4"/>
              </a:solidFill>
              <a:ln w="0">
                <a:noFill/>
              </a:ln>
              <a:effectLst>
                <a:softEdge rad="0"/>
              </a:effectLst>
            </c:spPr>
            <c:extLst>
              <c:ext xmlns:c16="http://schemas.microsoft.com/office/drawing/2014/chart" uri="{C3380CC4-5D6E-409C-BE32-E72D297353CC}">
                <c16:uniqueId val="{00000007-096F-AF4F-9192-776822D880BB}"/>
              </c:ext>
            </c:extLst>
          </c:dPt>
          <c:dPt>
            <c:idx val="4"/>
            <c:bubble3D val="0"/>
            <c:spPr>
              <a:solidFill>
                <a:schemeClr val="accent5"/>
              </a:solidFill>
              <a:ln w="0">
                <a:noFill/>
              </a:ln>
              <a:effectLst>
                <a:softEdge rad="0"/>
              </a:effectLst>
            </c:spPr>
            <c:extLst>
              <c:ext xmlns:c16="http://schemas.microsoft.com/office/drawing/2014/chart" uri="{C3380CC4-5D6E-409C-BE32-E72D297353CC}">
                <c16:uniqueId val="{00000009-096F-AF4F-9192-776822D880BB}"/>
              </c:ext>
            </c:extLst>
          </c:dPt>
          <c:dPt>
            <c:idx val="5"/>
            <c:bubble3D val="0"/>
            <c:spPr>
              <a:solidFill>
                <a:schemeClr val="accent6"/>
              </a:solidFill>
              <a:ln w="0">
                <a:noFill/>
              </a:ln>
              <a:effectLst>
                <a:softEdge rad="0"/>
              </a:effectLst>
            </c:spPr>
            <c:extLst>
              <c:ext xmlns:c16="http://schemas.microsoft.com/office/drawing/2014/chart" uri="{C3380CC4-5D6E-409C-BE32-E72D297353CC}">
                <c16:uniqueId val="{0000000B-096F-AF4F-9192-776822D880BB}"/>
              </c:ext>
            </c:extLst>
          </c:dPt>
          <c:dLbls>
            <c:delete val="1"/>
          </c:dLbls>
          <c:cat>
            <c:strRef>
              <c:f>Sheet1!$A$1:$A$6</c:f>
              <c:strCache>
                <c:ptCount val="6"/>
                <c:pt idx="0">
                  <c:v>Big Data</c:v>
                </c:pt>
                <c:pt idx="1">
                  <c:v>Web App</c:v>
                </c:pt>
                <c:pt idx="2">
                  <c:v>Real-Time Communication (RTC)</c:v>
                </c:pt>
                <c:pt idx="3">
                  <c:v>Machine Learning  (ML) Inference</c:v>
                </c:pt>
                <c:pt idx="4">
                  <c:v>Web Proxy</c:v>
                </c:pt>
                <c:pt idx="5">
                  <c:v>DevOps</c:v>
                </c:pt>
              </c:strCache>
            </c:strRef>
          </c:cat>
          <c:val>
            <c:numRef>
              <c:f>Sheet1!$B$1:$B$6</c:f>
              <c:numCache>
                <c:formatCode>General</c:formatCode>
                <c:ptCount val="6"/>
                <c:pt idx="0">
                  <c:v>32.4</c:v>
                </c:pt>
                <c:pt idx="1">
                  <c:v>27.3</c:v>
                </c:pt>
                <c:pt idx="2">
                  <c:v>24.1</c:v>
                </c:pt>
                <c:pt idx="3">
                  <c:v>11</c:v>
                </c:pt>
                <c:pt idx="4">
                  <c:v>3.9</c:v>
                </c:pt>
                <c:pt idx="5">
                  <c:v>1.3</c:v>
                </c:pt>
              </c:numCache>
            </c:numRef>
          </c:val>
          <c:extLst>
            <c:ext xmlns:c16="http://schemas.microsoft.com/office/drawing/2014/chart" uri="{C3380CC4-5D6E-409C-BE32-E72D297353CC}">
              <c16:uniqueId val="{0000000C-096F-AF4F-9192-776822D880BB}"/>
            </c:ext>
          </c:extLst>
        </c:ser>
        <c:dLbls>
          <c:showLegendKey val="0"/>
          <c:showVal val="0"/>
          <c:showCatName val="0"/>
          <c:showSerName val="0"/>
          <c:showPercent val="1"/>
          <c:showBubbleSize val="0"/>
          <c:showLeaderLines val="1"/>
        </c:dLbls>
        <c:firstSliceAng val="193"/>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D767D-BB74-DC43-A170-D2CD7A642901}" type="datetimeFigureOut">
              <a:rPr lang="en-US" smtClean="0"/>
              <a:t>7/1/24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30B4D-066A-7045-993B-ECF0983F0C31}" type="slidenum">
              <a:rPr lang="en-US" smtClean="0"/>
              <a:t>‹#›</a:t>
            </a:fld>
            <a:endParaRPr lang="en-US"/>
          </a:p>
        </p:txBody>
      </p:sp>
    </p:spTree>
    <p:extLst>
      <p:ext uri="{BB962C8B-B14F-4D97-AF65-F5344CB8AC3E}">
        <p14:creationId xmlns:p14="http://schemas.microsoft.com/office/powerpoint/2010/main" val="350862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SF NS"/>
              </a:rPr>
              <a:t>Before I start – I’d like to ask everyone in the audience to take a seat if you agree that lowering the carbon emissions of the cloud is important… clearly you all agree with me, except for you, we’ll have to talk later (point to someone standing off to the side)… but now I’m even more excited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ffectLst/>
              <a:latin typeface=".SF 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SF NS"/>
              </a:rPr>
              <a:t>be presenting to you how significantly greener clouds are possible with green server design – this is work done in collaboration with Microsoft Azure where</a:t>
            </a:r>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1</a:t>
            </a:fld>
            <a:endParaRPr lang="en-US"/>
          </a:p>
        </p:txBody>
      </p:sp>
    </p:spTree>
    <p:extLst>
      <p:ext uri="{BB962C8B-B14F-4D97-AF65-F5344CB8AC3E}">
        <p14:creationId xmlns:p14="http://schemas.microsoft.com/office/powerpoint/2010/main" val="48771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leads to our framework</a:t>
            </a:r>
          </a:p>
        </p:txBody>
      </p:sp>
      <p:sp>
        <p:nvSpPr>
          <p:cNvPr id="4" name="Slide Number Placeholder 3"/>
          <p:cNvSpPr>
            <a:spLocks noGrp="1"/>
          </p:cNvSpPr>
          <p:nvPr>
            <p:ph type="sldNum" sz="quarter" idx="5"/>
          </p:nvPr>
        </p:nvSpPr>
        <p:spPr/>
        <p:txBody>
          <a:bodyPr/>
          <a:lstStyle/>
          <a:p>
            <a:fld id="{34B30B4D-066A-7045-993B-ECF0983F0C31}" type="slidenum">
              <a:rPr lang="en-US" smtClean="0"/>
              <a:t>10</a:t>
            </a:fld>
            <a:endParaRPr lang="en-US"/>
          </a:p>
        </p:txBody>
      </p:sp>
    </p:spTree>
    <p:extLst>
      <p:ext uri="{BB962C8B-B14F-4D97-AF65-F5344CB8AC3E}">
        <p14:creationId xmlns:p14="http://schemas.microsoft.com/office/powerpoint/2010/main" val="329895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Which takes as input a GreenSKU design</a:t>
            </a:r>
          </a:p>
          <a:p>
            <a:pPr marL="171450" indent="-171450">
              <a:buFontTx/>
              <a:buChar char="-"/>
            </a:pPr>
            <a:r>
              <a:rPr lang="en-US" dirty="0"/>
              <a:t>And produces as output the number of GreenSKUs that can be deployed in a data center</a:t>
            </a:r>
          </a:p>
        </p:txBody>
      </p:sp>
      <p:sp>
        <p:nvSpPr>
          <p:cNvPr id="4" name="Slide Number Placeholder 3"/>
          <p:cNvSpPr>
            <a:spLocks noGrp="1"/>
          </p:cNvSpPr>
          <p:nvPr>
            <p:ph type="sldNum" sz="quarter" idx="5"/>
          </p:nvPr>
        </p:nvSpPr>
        <p:spPr/>
        <p:txBody>
          <a:bodyPr/>
          <a:lstStyle/>
          <a:p>
            <a:fld id="{34B30B4D-066A-7045-993B-ECF0983F0C31}" type="slidenum">
              <a:rPr lang="en-US" smtClean="0"/>
              <a:t>11</a:t>
            </a:fld>
            <a:endParaRPr lang="en-US"/>
          </a:p>
        </p:txBody>
      </p:sp>
    </p:spTree>
    <p:extLst>
      <p:ext uri="{BB962C8B-B14F-4D97-AF65-F5344CB8AC3E}">
        <p14:creationId xmlns:p14="http://schemas.microsoft.com/office/powerpoint/2010/main" val="4090099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framework achieves this through a set of components, as shown. And while there’s a lot going on, I don’t want you to get bogged down in the details, </a:t>
            </a:r>
          </a:p>
          <a:p>
            <a:pPr marL="171450" indent="-171450">
              <a:buFontTx/>
              <a:buChar char="-"/>
            </a:pPr>
            <a:r>
              <a:rPr lang="en-US" dirty="0"/>
              <a:t>just know that each component factors in a practical constraint that limits the number of </a:t>
            </a:r>
            <a:r>
              <a:rPr lang="en-US" dirty="0" err="1"/>
              <a:t>GreenSKU’s</a:t>
            </a:r>
            <a:r>
              <a:rPr lang="en-US" dirty="0"/>
              <a:t> you can deploy.</a:t>
            </a:r>
          </a:p>
        </p:txBody>
      </p:sp>
      <p:sp>
        <p:nvSpPr>
          <p:cNvPr id="4" name="Slide Number Placeholder 3"/>
          <p:cNvSpPr>
            <a:spLocks noGrp="1"/>
          </p:cNvSpPr>
          <p:nvPr>
            <p:ph type="sldNum" sz="quarter" idx="5"/>
          </p:nvPr>
        </p:nvSpPr>
        <p:spPr/>
        <p:txBody>
          <a:bodyPr/>
          <a:lstStyle/>
          <a:p>
            <a:fld id="{34B30B4D-066A-7045-993B-ECF0983F0C31}" type="slidenum">
              <a:rPr lang="en-US" smtClean="0"/>
              <a:t>12</a:t>
            </a:fld>
            <a:endParaRPr lang="en-US"/>
          </a:p>
        </p:txBody>
      </p:sp>
    </p:spTree>
    <p:extLst>
      <p:ext uri="{BB962C8B-B14F-4D97-AF65-F5344CB8AC3E}">
        <p14:creationId xmlns:p14="http://schemas.microsoft.com/office/powerpoint/2010/main" val="428336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we want finally though, is data center carbon savings, so to translate the number of deployable GreenSKUs to carbon savings, </a:t>
            </a:r>
          </a:p>
          <a:p>
            <a:pPr marL="171450" indent="-171450">
              <a:buFontTx/>
              <a:buChar char="-"/>
            </a:pPr>
            <a:r>
              <a:rPr lang="en-US" dirty="0"/>
              <a:t>we develop an open-source carbon model </a:t>
            </a:r>
          </a:p>
          <a:p>
            <a:pPr marL="171450" indent="-171450">
              <a:buFontTx/>
              <a:buChar char="-"/>
            </a:pPr>
            <a:r>
              <a:rPr lang="en-US" dirty="0"/>
              <a:t>that outputs how much carbon we can save through a GreenSKU deployment at scale. </a:t>
            </a:r>
          </a:p>
        </p:txBody>
      </p:sp>
      <p:sp>
        <p:nvSpPr>
          <p:cNvPr id="4" name="Slide Number Placeholder 3"/>
          <p:cNvSpPr>
            <a:spLocks noGrp="1"/>
          </p:cNvSpPr>
          <p:nvPr>
            <p:ph type="sldNum" sz="quarter" idx="5"/>
          </p:nvPr>
        </p:nvSpPr>
        <p:spPr/>
        <p:txBody>
          <a:bodyPr/>
          <a:lstStyle/>
          <a:p>
            <a:fld id="{34B30B4D-066A-7045-993B-ECF0983F0C31}" type="slidenum">
              <a:rPr lang="en-US" smtClean="0"/>
              <a:t>13</a:t>
            </a:fld>
            <a:endParaRPr lang="en-US"/>
          </a:p>
        </p:txBody>
      </p:sp>
    </p:spTree>
    <p:extLst>
      <p:ext uri="{BB962C8B-B14F-4D97-AF65-F5344CB8AC3E}">
        <p14:creationId xmlns:p14="http://schemas.microsoft.com/office/powerpoint/2010/main" val="319029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presentation I’ll focus on two components in particular, outlining how our framework goes about answering the question of how a </a:t>
            </a:r>
            <a:r>
              <a:rPr lang="en-US" dirty="0" err="1"/>
              <a:t>GreenSKU’s</a:t>
            </a:r>
            <a:r>
              <a:rPr lang="en-US" dirty="0"/>
              <a:t> server-level performance impacts its cluster-level adoption, where adoption captures which applications are suitable to run on a GreenSKU.</a:t>
            </a:r>
          </a:p>
        </p:txBody>
      </p:sp>
      <p:sp>
        <p:nvSpPr>
          <p:cNvPr id="4" name="Slide Number Placeholder 3"/>
          <p:cNvSpPr>
            <a:spLocks noGrp="1"/>
          </p:cNvSpPr>
          <p:nvPr>
            <p:ph type="sldNum" sz="quarter" idx="5"/>
          </p:nvPr>
        </p:nvSpPr>
        <p:spPr/>
        <p:txBody>
          <a:bodyPr/>
          <a:lstStyle/>
          <a:p>
            <a:fld id="{34B30B4D-066A-7045-993B-ECF0983F0C31}" type="slidenum">
              <a:rPr lang="en-US" smtClean="0"/>
              <a:t>14</a:t>
            </a:fld>
            <a:endParaRPr lang="en-US"/>
          </a:p>
        </p:txBody>
      </p:sp>
    </p:spTree>
    <p:extLst>
      <p:ext uri="{BB962C8B-B14F-4D97-AF65-F5344CB8AC3E}">
        <p14:creationId xmlns:p14="http://schemas.microsoft.com/office/powerpoint/2010/main" val="51572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To answer this, we must first answer how we measure a </a:t>
            </a:r>
            <a:r>
              <a:rPr lang="en-US" dirty="0" err="1">
                <a:effectLst/>
                <a:latin typeface="Helvetica Neue" panose="02000503000000020004" pitchFamily="2" charset="0"/>
              </a:rPr>
              <a:t>GreenSKU’s</a:t>
            </a:r>
            <a:r>
              <a:rPr lang="en-US" dirty="0">
                <a:effectLst/>
                <a:latin typeface="Helvetica Neue" panose="02000503000000020004" pitchFamily="2" charset="0"/>
              </a:rPr>
              <a:t> performance.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To do this, let’s return to the previous situation where an application, let’s say </a:t>
            </a:r>
            <a:r>
              <a:rPr lang="en-US" dirty="0" err="1">
                <a:effectLst/>
                <a:latin typeface="Helvetica Neue" panose="02000503000000020004" pitchFamily="2" charset="0"/>
              </a:rPr>
              <a:t>Xapian</a:t>
            </a:r>
            <a:r>
              <a:rPr lang="en-US" dirty="0">
                <a:effectLst/>
                <a:latin typeface="Helvetica Neue" panose="02000503000000020004" pitchFamily="2" charset="0"/>
              </a:rPr>
              <a:t> which is an open source search application,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currently runs in the cloud on a Baseline SKU, which we define as a high-performance deployed SKU without any GreenSKU optimizations.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And because it’s running on the baseline SKU we can assume it’s meeting its performance goals.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What we want to see is if </a:t>
            </a:r>
            <a:r>
              <a:rPr lang="en-US" dirty="0" err="1">
                <a:effectLst/>
                <a:latin typeface="Helvetica Neue" panose="02000503000000020004" pitchFamily="2" charset="0"/>
              </a:rPr>
              <a:t>Xapian</a:t>
            </a:r>
            <a:r>
              <a:rPr lang="en-US" dirty="0">
                <a:effectLst/>
                <a:latin typeface="Helvetica Neue" panose="02000503000000020004" pitchFamily="2" charset="0"/>
              </a:rPr>
              <a:t> runs on a GreenSKU will it still be able to meet these performance goals.</a:t>
            </a:r>
          </a:p>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15</a:t>
            </a:fld>
            <a:endParaRPr lang="en-US"/>
          </a:p>
        </p:txBody>
      </p:sp>
    </p:spTree>
    <p:extLst>
      <p:ext uri="{BB962C8B-B14F-4D97-AF65-F5344CB8AC3E}">
        <p14:creationId xmlns:p14="http://schemas.microsoft.com/office/powerpoint/2010/main" val="130281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first step towards answering this is determining what the performance goals actually are. </a:t>
            </a:r>
          </a:p>
          <a:p>
            <a:pPr marL="171450" indent="-171450">
              <a:buFontTx/>
              <a:buChar char="-"/>
            </a:pPr>
            <a:r>
              <a:rPr lang="en-US" dirty="0"/>
              <a:t>To do this we benchmark the performance metric of note, which, as </a:t>
            </a:r>
            <a:r>
              <a:rPr lang="en-US" dirty="0" err="1"/>
              <a:t>Xapian</a:t>
            </a:r>
            <a:r>
              <a:rPr lang="en-US" dirty="0"/>
              <a:t> is an online service, is tail latency, where lower is better, and on the x-axis we vary the input load in queries per second. </a:t>
            </a:r>
          </a:p>
          <a:p>
            <a:pPr marL="171450" indent="-171450">
              <a:buFontTx/>
              <a:buChar char="-"/>
            </a:pPr>
            <a:r>
              <a:rPr lang="en-US" dirty="0"/>
              <a:t>We then run </a:t>
            </a:r>
            <a:r>
              <a:rPr lang="en-US" dirty="0" err="1"/>
              <a:t>Xapian</a:t>
            </a:r>
            <a:r>
              <a:rPr lang="en-US" dirty="0"/>
              <a:t> on the Baseline SKU using a nominal set of cores, here 8 cores. </a:t>
            </a:r>
          </a:p>
          <a:p>
            <a:pPr marL="171450" indent="-171450">
              <a:buFontTx/>
              <a:buChar char="-"/>
            </a:pPr>
            <a:r>
              <a:rPr lang="en-US" dirty="0"/>
              <a:t>Based on this we can then set a Service Level Objective or SLO which defines the performance goal as achieving some tail latency at some load.</a:t>
            </a:r>
          </a:p>
        </p:txBody>
      </p:sp>
      <p:sp>
        <p:nvSpPr>
          <p:cNvPr id="4" name="Slide Number Placeholder 3"/>
          <p:cNvSpPr>
            <a:spLocks noGrp="1"/>
          </p:cNvSpPr>
          <p:nvPr>
            <p:ph type="sldNum" sz="quarter" idx="5"/>
          </p:nvPr>
        </p:nvSpPr>
        <p:spPr/>
        <p:txBody>
          <a:bodyPr/>
          <a:lstStyle/>
          <a:p>
            <a:fld id="{34B30B4D-066A-7045-993B-ECF0983F0C31}" type="slidenum">
              <a:rPr lang="en-US" smtClean="0"/>
              <a:t>16</a:t>
            </a:fld>
            <a:endParaRPr lang="en-US"/>
          </a:p>
        </p:txBody>
      </p:sp>
    </p:spTree>
    <p:extLst>
      <p:ext uri="{BB962C8B-B14F-4D97-AF65-F5344CB8AC3E}">
        <p14:creationId xmlns:p14="http://schemas.microsoft.com/office/powerpoint/2010/main" val="349478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the performance goal quantified, we can then see if the GreenSKU meets this goal. </a:t>
            </a:r>
          </a:p>
          <a:p>
            <a:pPr marL="171450" indent="-171450">
              <a:buFontTx/>
              <a:buChar char="-"/>
            </a:pPr>
            <a:r>
              <a:rPr lang="en-US" dirty="0"/>
              <a:t>We do this by running the benchmark on the GreenSKU also with 8 cores. </a:t>
            </a:r>
          </a:p>
          <a:p>
            <a:pPr marL="171450" indent="-171450">
              <a:buFontTx/>
              <a:buChar char="-"/>
            </a:pPr>
            <a:r>
              <a:rPr lang="en-US" dirty="0"/>
              <a:t>Here we find that it does not meet the SLO.</a:t>
            </a:r>
          </a:p>
          <a:p>
            <a:pPr marL="171450" indent="-171450">
              <a:buFontTx/>
              <a:buChar char="-"/>
            </a:pPr>
            <a:r>
              <a:rPr lang="en-US" dirty="0"/>
              <a:t>To then meet the SLO we then scale up the cores on the GreenSKU until it is met, which in this case is at 10 cores. </a:t>
            </a:r>
          </a:p>
        </p:txBody>
      </p:sp>
      <p:sp>
        <p:nvSpPr>
          <p:cNvPr id="4" name="Slide Number Placeholder 3"/>
          <p:cNvSpPr>
            <a:spLocks noGrp="1"/>
          </p:cNvSpPr>
          <p:nvPr>
            <p:ph type="sldNum" sz="quarter" idx="5"/>
          </p:nvPr>
        </p:nvSpPr>
        <p:spPr/>
        <p:txBody>
          <a:bodyPr/>
          <a:lstStyle/>
          <a:p>
            <a:fld id="{34B30B4D-066A-7045-993B-ECF0983F0C31}" type="slidenum">
              <a:rPr lang="en-US" smtClean="0"/>
              <a:t>17</a:t>
            </a:fld>
            <a:endParaRPr lang="en-US"/>
          </a:p>
        </p:txBody>
      </p:sp>
    </p:spTree>
    <p:extLst>
      <p:ext uri="{BB962C8B-B14F-4D97-AF65-F5344CB8AC3E}">
        <p14:creationId xmlns:p14="http://schemas.microsoft.com/office/powerpoint/2010/main" val="211203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With this approach we can identify the number of GreenSKU cores, which in this case is an additional 25%, needed to meet the performance goals as defined by the Baseline SKU. </a:t>
            </a:r>
          </a:p>
        </p:txBody>
      </p:sp>
      <p:sp>
        <p:nvSpPr>
          <p:cNvPr id="4" name="Slide Number Placeholder 3"/>
          <p:cNvSpPr>
            <a:spLocks noGrp="1"/>
          </p:cNvSpPr>
          <p:nvPr>
            <p:ph type="sldNum" sz="quarter" idx="5"/>
          </p:nvPr>
        </p:nvSpPr>
        <p:spPr/>
        <p:txBody>
          <a:bodyPr/>
          <a:lstStyle/>
          <a:p>
            <a:fld id="{34B30B4D-066A-7045-993B-ECF0983F0C31}" type="slidenum">
              <a:rPr lang="en-US" smtClean="0"/>
              <a:t>18</a:t>
            </a:fld>
            <a:endParaRPr lang="en-US"/>
          </a:p>
        </p:txBody>
      </p:sp>
    </p:spTree>
    <p:extLst>
      <p:ext uri="{BB962C8B-B14F-4D97-AF65-F5344CB8AC3E}">
        <p14:creationId xmlns:p14="http://schemas.microsoft.com/office/powerpoint/2010/main" val="3769243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While we now understand how we can meet performance goals for </a:t>
            </a:r>
            <a:r>
              <a:rPr lang="en-US" dirty="0" err="1"/>
              <a:t>Xapian</a:t>
            </a:r>
            <a:r>
              <a:rPr lang="en-US" dirty="0"/>
              <a:t>, we still don’t know if, after potentially scaling up resources on the GreenSKU, we’re saving carbon,</a:t>
            </a:r>
          </a:p>
        </p:txBody>
      </p:sp>
      <p:sp>
        <p:nvSpPr>
          <p:cNvPr id="4" name="Slide Number Placeholder 3"/>
          <p:cNvSpPr>
            <a:spLocks noGrp="1"/>
          </p:cNvSpPr>
          <p:nvPr>
            <p:ph type="sldNum" sz="quarter" idx="5"/>
          </p:nvPr>
        </p:nvSpPr>
        <p:spPr/>
        <p:txBody>
          <a:bodyPr/>
          <a:lstStyle/>
          <a:p>
            <a:fld id="{34B30B4D-066A-7045-993B-ECF0983F0C31}" type="slidenum">
              <a:rPr lang="en-US" smtClean="0"/>
              <a:t>19</a:t>
            </a:fld>
            <a:endParaRPr lang="en-US"/>
          </a:p>
        </p:txBody>
      </p:sp>
    </p:spTree>
    <p:extLst>
      <p:ext uri="{BB962C8B-B14F-4D97-AF65-F5344CB8AC3E}">
        <p14:creationId xmlns:p14="http://schemas.microsoft.com/office/powerpoint/2010/main" val="11960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SF NS"/>
              </a:rPr>
              <a:t>our motivation is that cloud computing has a carbon conundrum, in that the emissions of major cloud providers, such as Microsoft, have been on the rise, which is a mismatch for achieving their crucial, quickly approaching net zero goals. And it’s been reported this rise in emissions primarily stems from the increased need for data centers, pointing out that cloud demand is growing but carbon reductions are not keeping pace.</a:t>
            </a:r>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2</a:t>
            </a:fld>
            <a:endParaRPr lang="en-US"/>
          </a:p>
        </p:txBody>
      </p:sp>
    </p:spTree>
    <p:extLst>
      <p:ext uri="{BB962C8B-B14F-4D97-AF65-F5344CB8AC3E}">
        <p14:creationId xmlns:p14="http://schemas.microsoft.com/office/powerpoint/2010/main" val="782457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to account for this, </a:t>
            </a:r>
          </a:p>
          <a:p>
            <a:pPr marL="171450" indent="-171450">
              <a:buFontTx/>
              <a:buChar char="-"/>
            </a:pPr>
            <a:r>
              <a:rPr lang="en-US" dirty="0"/>
              <a:t>the adoption component uses the output from the performance component,</a:t>
            </a:r>
          </a:p>
          <a:p>
            <a:pPr marL="171450" indent="-171450">
              <a:buFontTx/>
              <a:buChar char="-"/>
            </a:pPr>
            <a:r>
              <a:rPr lang="en-US" dirty="0"/>
              <a:t>which is the number of GreenSKU cores. </a:t>
            </a:r>
          </a:p>
          <a:p>
            <a:pPr marL="171450" indent="-171450">
              <a:buFontTx/>
              <a:buChar char="-"/>
            </a:pPr>
            <a:r>
              <a:rPr lang="en-US" dirty="0"/>
              <a:t>Then we take the output from our carbon model</a:t>
            </a:r>
          </a:p>
          <a:p>
            <a:pPr marL="171450" indent="-171450">
              <a:buFontTx/>
              <a:buChar char="-"/>
            </a:pPr>
            <a:r>
              <a:rPr lang="en-US" dirty="0"/>
              <a:t>Which is the amount of carbon emitted per GreenSKU core. </a:t>
            </a:r>
          </a:p>
          <a:p>
            <a:pPr marL="171450" indent="-171450">
              <a:buFontTx/>
              <a:buChar char="-"/>
            </a:pPr>
            <a:r>
              <a:rPr lang="en-US" dirty="0"/>
              <a:t>Multiplying these values together gives the </a:t>
            </a:r>
            <a:r>
              <a:rPr lang="en-US" dirty="0" err="1"/>
              <a:t>GreenSKU’s</a:t>
            </a:r>
            <a:r>
              <a:rPr lang="en-US" dirty="0"/>
              <a:t> application carbon, which is the amount of carbon emitted to run </a:t>
            </a:r>
            <a:r>
              <a:rPr lang="en-US" dirty="0" err="1"/>
              <a:t>Xapian</a:t>
            </a:r>
            <a:r>
              <a:rPr lang="en-US" dirty="0"/>
              <a:t> on the GreenSKU. </a:t>
            </a:r>
          </a:p>
          <a:p>
            <a:pPr marL="171450" indent="-171450">
              <a:buFontTx/>
              <a:buChar char="-"/>
            </a:pPr>
            <a:r>
              <a:rPr lang="en-US" dirty="0"/>
              <a:t>We then calculate the same value for the baseline SKU, </a:t>
            </a:r>
          </a:p>
          <a:p>
            <a:pPr marL="171450" indent="-171450">
              <a:buFontTx/>
              <a:buChar char="-"/>
            </a:pPr>
            <a:r>
              <a:rPr lang="en-US" dirty="0"/>
              <a:t>allowing us to compare the two. If the </a:t>
            </a:r>
            <a:r>
              <a:rPr lang="en-US" dirty="0" err="1"/>
              <a:t>GreenSKU’s</a:t>
            </a:r>
            <a:r>
              <a:rPr lang="en-US" dirty="0"/>
              <a:t> carbon is lower, </a:t>
            </a:r>
          </a:p>
          <a:p>
            <a:pPr marL="171450" indent="-171450">
              <a:buFontTx/>
              <a:buChar char="-"/>
            </a:pPr>
            <a:r>
              <a:rPr lang="en-US" dirty="0"/>
              <a:t>we conclude that </a:t>
            </a:r>
            <a:r>
              <a:rPr lang="en-US" dirty="0" err="1"/>
              <a:t>Xapian</a:t>
            </a:r>
            <a:r>
              <a:rPr lang="en-US" dirty="0"/>
              <a:t> should adopt and run on the GreenSKU, as we know we’re meeting performance goals and savings carbon. </a:t>
            </a:r>
          </a:p>
          <a:p>
            <a:pPr marL="171450" indent="-171450">
              <a:buFontTx/>
              <a:buChar char="-"/>
            </a:pPr>
            <a:r>
              <a:rPr lang="en-US" dirty="0"/>
              <a:t>However, if the GreenSKU does not lower carbon, </a:t>
            </a:r>
            <a:r>
              <a:rPr lang="en-US" dirty="0" err="1"/>
              <a:t>Xapian</a:t>
            </a:r>
            <a:r>
              <a:rPr lang="en-US" dirty="0"/>
              <a:t> should not adopt the GreenSKU and run on the Baseline SKU as usual.</a:t>
            </a:r>
          </a:p>
          <a:p>
            <a:pPr marL="171450" indent="-171450">
              <a:buFontTx/>
              <a:buChar char="-"/>
            </a:pPr>
            <a:r>
              <a:rPr lang="en-US" dirty="0"/>
              <a:t>Thus, through the adoption component, we run an application on the GreenSKU if it meets performance goals and saves carbon.</a:t>
            </a:r>
          </a:p>
          <a:p>
            <a:pPr marL="171450" indent="-171450">
              <a:buFontTx/>
              <a:buChar char="-"/>
            </a:pPr>
            <a:r>
              <a:rPr lang="en-US" dirty="0" err="1"/>
              <a:t>Xapian</a:t>
            </a:r>
            <a:r>
              <a:rPr lang="en-US" dirty="0"/>
              <a:t> is only one application, though, so we</a:t>
            </a:r>
          </a:p>
        </p:txBody>
      </p:sp>
      <p:sp>
        <p:nvSpPr>
          <p:cNvPr id="4" name="Slide Number Placeholder 3"/>
          <p:cNvSpPr>
            <a:spLocks noGrp="1"/>
          </p:cNvSpPr>
          <p:nvPr>
            <p:ph type="sldNum" sz="quarter" idx="5"/>
          </p:nvPr>
        </p:nvSpPr>
        <p:spPr/>
        <p:txBody>
          <a:bodyPr/>
          <a:lstStyle/>
          <a:p>
            <a:fld id="{34B30B4D-066A-7045-993B-ECF0983F0C31}" type="slidenum">
              <a:rPr lang="en-US" smtClean="0"/>
              <a:t>20</a:t>
            </a:fld>
            <a:endParaRPr lang="en-US"/>
          </a:p>
        </p:txBody>
      </p:sp>
    </p:spTree>
    <p:extLst>
      <p:ext uri="{BB962C8B-B14F-4D97-AF65-F5344CB8AC3E}">
        <p14:creationId xmlns:p14="http://schemas.microsoft.com/office/powerpoint/2010/main" val="1917399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t>
            </a:r>
            <a:r>
              <a:rPr lang="en-US" dirty="0"/>
              <a:t>repeat this process across a set of Azure’s applications, as shown, to achieve a more representative view.</a:t>
            </a:r>
          </a:p>
        </p:txBody>
      </p:sp>
      <p:sp>
        <p:nvSpPr>
          <p:cNvPr id="4" name="Slide Number Placeholder 3"/>
          <p:cNvSpPr>
            <a:spLocks noGrp="1"/>
          </p:cNvSpPr>
          <p:nvPr>
            <p:ph type="sldNum" sz="quarter" idx="5"/>
          </p:nvPr>
        </p:nvSpPr>
        <p:spPr/>
        <p:txBody>
          <a:bodyPr/>
          <a:lstStyle/>
          <a:p>
            <a:fld id="{34B30B4D-066A-7045-993B-ECF0983F0C31}" type="slidenum">
              <a:rPr lang="en-US" smtClean="0"/>
              <a:t>21</a:t>
            </a:fld>
            <a:endParaRPr lang="en-US"/>
          </a:p>
        </p:txBody>
      </p:sp>
    </p:spTree>
    <p:extLst>
      <p:ext uri="{BB962C8B-B14F-4D97-AF65-F5344CB8AC3E}">
        <p14:creationId xmlns:p14="http://schemas.microsoft.com/office/powerpoint/2010/main" val="2745192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there are many other aspects of GreenSKU deployment </a:t>
            </a:r>
          </a:p>
        </p:txBody>
      </p:sp>
      <p:sp>
        <p:nvSpPr>
          <p:cNvPr id="4" name="Slide Number Placeholder 3"/>
          <p:cNvSpPr>
            <a:spLocks noGrp="1"/>
          </p:cNvSpPr>
          <p:nvPr>
            <p:ph type="sldNum" sz="quarter" idx="5"/>
          </p:nvPr>
        </p:nvSpPr>
        <p:spPr/>
        <p:txBody>
          <a:bodyPr/>
          <a:lstStyle/>
          <a:p>
            <a:fld id="{34B30B4D-066A-7045-993B-ECF0983F0C31}" type="slidenum">
              <a:rPr lang="en-US" smtClean="0"/>
              <a:t>22</a:t>
            </a:fld>
            <a:endParaRPr lang="en-US"/>
          </a:p>
        </p:txBody>
      </p:sp>
    </p:spTree>
    <p:extLst>
      <p:ext uri="{BB962C8B-B14F-4D97-AF65-F5344CB8AC3E}">
        <p14:creationId xmlns:p14="http://schemas.microsoft.com/office/powerpoint/2010/main" val="341227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we thoroughly outline in the paper, so I urge you to check it out. When taken together, though, the framework produces that final output that we need, data center carbon savings.</a:t>
            </a:r>
          </a:p>
        </p:txBody>
      </p:sp>
      <p:sp>
        <p:nvSpPr>
          <p:cNvPr id="4" name="Slide Number Placeholder 3"/>
          <p:cNvSpPr>
            <a:spLocks noGrp="1"/>
          </p:cNvSpPr>
          <p:nvPr>
            <p:ph type="sldNum" sz="quarter" idx="5"/>
          </p:nvPr>
        </p:nvSpPr>
        <p:spPr/>
        <p:txBody>
          <a:bodyPr/>
          <a:lstStyle/>
          <a:p>
            <a:fld id="{34B30B4D-066A-7045-993B-ECF0983F0C31}" type="slidenum">
              <a:rPr lang="en-US" smtClean="0"/>
              <a:t>23</a:t>
            </a:fld>
            <a:endParaRPr lang="en-US"/>
          </a:p>
        </p:txBody>
      </p:sp>
    </p:spTree>
    <p:extLst>
      <p:ext uri="{BB962C8B-B14F-4D97-AF65-F5344CB8AC3E}">
        <p14:creationId xmlns:p14="http://schemas.microsoft.com/office/powerpoint/2010/main" val="148519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we can use to evaluate our GreenSKU design</a:t>
            </a:r>
          </a:p>
        </p:txBody>
      </p:sp>
      <p:sp>
        <p:nvSpPr>
          <p:cNvPr id="4" name="Slide Number Placeholder 3"/>
          <p:cNvSpPr>
            <a:spLocks noGrp="1"/>
          </p:cNvSpPr>
          <p:nvPr>
            <p:ph type="sldNum" sz="quarter" idx="5"/>
          </p:nvPr>
        </p:nvSpPr>
        <p:spPr/>
        <p:txBody>
          <a:bodyPr/>
          <a:lstStyle/>
          <a:p>
            <a:fld id="{34B30B4D-066A-7045-993B-ECF0983F0C31}" type="slidenum">
              <a:rPr lang="en-US" smtClean="0"/>
              <a:t>24</a:t>
            </a:fld>
            <a:endParaRPr lang="en-US"/>
          </a:p>
        </p:txBody>
      </p:sp>
    </p:spTree>
    <p:extLst>
      <p:ext uri="{BB962C8B-B14F-4D97-AF65-F5344CB8AC3E}">
        <p14:creationId xmlns:p14="http://schemas.microsoft.com/office/powerpoint/2010/main" val="2936743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understand the tradeoffs of different GreenSKU designs, we actually evaluate two designs</a:t>
            </a:r>
          </a:p>
          <a:p>
            <a:pPr marL="171450" indent="-171450">
              <a:buFontTx/>
              <a:buChar char="-"/>
            </a:pPr>
            <a:r>
              <a:rPr lang="en-US" dirty="0"/>
              <a:t>The first design, GreenSKU-Efficient, contains the efficient CPU with new DRAM and SSD, thus this design mainly saves operational emissions.</a:t>
            </a:r>
          </a:p>
          <a:p>
            <a:pPr marL="171450" indent="-171450">
              <a:buFontTx/>
              <a:buChar char="-"/>
            </a:pPr>
            <a:r>
              <a:rPr lang="en-US" dirty="0"/>
              <a:t>The second design, GreenSKU-Full, adds on reused DRAM and SSD along with the efficient CPU. Thus this design mainly targets embodied emissions.</a:t>
            </a:r>
          </a:p>
          <a:p>
            <a:pPr marL="171450" indent="-171450">
              <a:buFontTx/>
              <a:buChar char="-"/>
            </a:pPr>
            <a:r>
              <a:rPr lang="en-US" dirty="0"/>
              <a:t>For each we measure the resulting emissions.</a:t>
            </a:r>
          </a:p>
        </p:txBody>
      </p:sp>
      <p:sp>
        <p:nvSpPr>
          <p:cNvPr id="4" name="Slide Number Placeholder 3"/>
          <p:cNvSpPr>
            <a:spLocks noGrp="1"/>
          </p:cNvSpPr>
          <p:nvPr>
            <p:ph type="sldNum" sz="quarter" idx="5"/>
          </p:nvPr>
        </p:nvSpPr>
        <p:spPr/>
        <p:txBody>
          <a:bodyPr/>
          <a:lstStyle/>
          <a:p>
            <a:fld id="{34B30B4D-066A-7045-993B-ECF0983F0C31}" type="slidenum">
              <a:rPr lang="en-US" smtClean="0"/>
              <a:t>25</a:t>
            </a:fld>
            <a:endParaRPr lang="en-US"/>
          </a:p>
        </p:txBody>
      </p:sp>
    </p:spTree>
    <p:extLst>
      <p:ext uri="{BB962C8B-B14F-4D97-AF65-F5344CB8AC3E}">
        <p14:creationId xmlns:p14="http://schemas.microsoft.com/office/powerpoint/2010/main" val="2854271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Which we can then plot on the y-axis, where higher is better</a:t>
            </a:r>
          </a:p>
          <a:p>
            <a:pPr marL="171450" indent="-171450">
              <a:buFontTx/>
              <a:buChar char="-"/>
            </a:pPr>
            <a:r>
              <a:rPr lang="en-US" dirty="0"/>
              <a:t>On the x-axis we sweep across different carbon intensities, which is a measure of how green the energy is, </a:t>
            </a:r>
          </a:p>
          <a:p>
            <a:pPr marL="171450" indent="-171450">
              <a:buFontTx/>
              <a:buChar char="-"/>
            </a:pPr>
            <a:r>
              <a:rPr lang="en-US" dirty="0"/>
              <a:t>Where on the left is greener, and thus is more embodied dominated, </a:t>
            </a:r>
          </a:p>
          <a:p>
            <a:pPr marL="171450" indent="-171450">
              <a:buFontTx/>
              <a:buChar char="-"/>
            </a:pPr>
            <a:r>
              <a:rPr lang="en-US" dirty="0"/>
              <a:t>while the right is less green and thus more operational dominated.</a:t>
            </a:r>
          </a:p>
          <a:p>
            <a:pPr marL="171450" indent="-171450">
              <a:buFontTx/>
              <a:buChar char="-"/>
            </a:pPr>
            <a:r>
              <a:rPr lang="en-US" dirty="0"/>
              <a:t>The savings for the Efficient design is as shown, where it performs better in more operational dominated scenarios as it mainly saves on operational emissions.</a:t>
            </a:r>
          </a:p>
          <a:p>
            <a:pPr marL="171450" indent="-171450">
              <a:buFontTx/>
              <a:buChar char="-"/>
            </a:pPr>
            <a:r>
              <a:rPr lang="en-US" dirty="0"/>
              <a:t>On the other hand, the Full design with reuse performs better in more embodied dominated cases and worse in operational dominated cases, as older components are often less power efficient and can actually increase operational emissions.</a:t>
            </a:r>
          </a:p>
          <a:p>
            <a:pPr marL="171450" indent="-171450">
              <a:buFontTx/>
              <a:buChar char="-"/>
            </a:pPr>
            <a:r>
              <a:rPr lang="en-US" dirty="0"/>
              <a:t>To tie this to real carbon intensity values, in one Azure region with low carbon intensity for which component reuse is highly effective. </a:t>
            </a:r>
          </a:p>
          <a:p>
            <a:pPr marL="171450" indent="-171450">
              <a:buFontTx/>
              <a:buChar char="-"/>
            </a:pPr>
            <a:r>
              <a:rPr lang="en-US" dirty="0"/>
              <a:t>However, in a region with higher carbon intensity, reuse can actually backfire. </a:t>
            </a:r>
          </a:p>
          <a:p>
            <a:pPr marL="171450" indent="-171450">
              <a:buFontTx/>
              <a:buChar char="-"/>
            </a:pPr>
            <a:r>
              <a:rPr lang="en-US" dirty="0"/>
              <a:t>This points to the first takeaway that different GreenSKUs are optimal under different conditions.</a:t>
            </a:r>
          </a:p>
          <a:p>
            <a:pPr marL="171450" indent="-171450">
              <a:buFontTx/>
              <a:buChar char="-"/>
            </a:pPr>
            <a:r>
              <a:rPr lang="en-US" dirty="0"/>
              <a:t>At the average carbon intensity across Azure regions, however, </a:t>
            </a:r>
          </a:p>
          <a:p>
            <a:pPr marL="171450" indent="-171450">
              <a:buFontTx/>
              <a:buChar char="-"/>
            </a:pPr>
            <a:r>
              <a:rPr lang="en-US" dirty="0"/>
              <a:t>we find that our GreenSKU achieves 15% cluster wide savings at Azure, which when we consider the growing scale of cloud competing, GreenSKU deployment could lead to savings that are significant even on a global scale. </a:t>
            </a:r>
          </a:p>
        </p:txBody>
      </p:sp>
      <p:sp>
        <p:nvSpPr>
          <p:cNvPr id="4" name="Slide Number Placeholder 3"/>
          <p:cNvSpPr>
            <a:spLocks noGrp="1"/>
          </p:cNvSpPr>
          <p:nvPr>
            <p:ph type="sldNum" sz="quarter" idx="5"/>
          </p:nvPr>
        </p:nvSpPr>
        <p:spPr/>
        <p:txBody>
          <a:bodyPr/>
          <a:lstStyle/>
          <a:p>
            <a:fld id="{34B30B4D-066A-7045-993B-ECF0983F0C31}" type="slidenum">
              <a:rPr lang="en-US" smtClean="0"/>
              <a:t>26</a:t>
            </a:fld>
            <a:endParaRPr lang="en-US"/>
          </a:p>
        </p:txBody>
      </p:sp>
    </p:spTree>
    <p:extLst>
      <p:ext uri="{BB962C8B-B14F-4D97-AF65-F5344CB8AC3E}">
        <p14:creationId xmlns:p14="http://schemas.microsoft.com/office/powerpoint/2010/main" val="3392882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to summarize, what I showed you today was a real GreenSKU server design that we built.</a:t>
            </a:r>
          </a:p>
          <a:p>
            <a:pPr marL="171450" indent="-171450">
              <a:buFontTx/>
              <a:buChar char="-"/>
            </a:pPr>
            <a:r>
              <a:rPr lang="en-US" dirty="0"/>
              <a:t>To evaluate GreenSKUs’ potential prior to deploying them, we developed a framework to evaluate their carbon saving potential.</a:t>
            </a:r>
          </a:p>
          <a:p>
            <a:pPr marL="171450" indent="-171450">
              <a:buFontTx/>
              <a:buChar char="-"/>
            </a:pPr>
            <a:r>
              <a:rPr lang="en-US" dirty="0"/>
              <a:t>Finally, using this implemented framework, we conclude that designing lower carbon servers is extremely promising in achieving significant carbon savings at scale.</a:t>
            </a:r>
          </a:p>
          <a:p>
            <a:pPr marL="171450" indent="-171450">
              <a:buFontTx/>
              <a:buChar char="-"/>
            </a:pPr>
            <a:r>
              <a:rPr lang="en-US" dirty="0"/>
              <a:t>Along with the contributions I presented today – the paper has many more that we think will be useful for the community, such as </a:t>
            </a:r>
          </a:p>
          <a:p>
            <a:pPr marL="171450" indent="-171450">
              <a:buFontTx/>
              <a:buChar char="-"/>
            </a:pPr>
            <a:r>
              <a:rPr lang="en-US" dirty="0"/>
              <a:t>A complete outline of GreenSKU deployment challenges</a:t>
            </a:r>
          </a:p>
          <a:p>
            <a:pPr marL="171450" indent="-171450">
              <a:buFontTx/>
              <a:buChar char="-"/>
            </a:pPr>
            <a:r>
              <a:rPr lang="en-US" dirty="0"/>
              <a:t>A comparison against other carbon reduction strategies</a:t>
            </a:r>
          </a:p>
          <a:p>
            <a:pPr marL="171450" indent="-171450">
              <a:buFontTx/>
              <a:buChar char="-"/>
            </a:pPr>
            <a:r>
              <a:rPr lang="en-US" dirty="0"/>
              <a:t>An analysis of VM allocation at scale</a:t>
            </a:r>
          </a:p>
          <a:p>
            <a:pPr marL="171450" indent="-171450">
              <a:buFontTx/>
              <a:buChar char="-"/>
            </a:pPr>
            <a:r>
              <a:rPr lang="en-US" dirty="0"/>
              <a:t>and much more.</a:t>
            </a:r>
          </a:p>
        </p:txBody>
      </p:sp>
      <p:sp>
        <p:nvSpPr>
          <p:cNvPr id="4" name="Slide Number Placeholder 3"/>
          <p:cNvSpPr>
            <a:spLocks noGrp="1"/>
          </p:cNvSpPr>
          <p:nvPr>
            <p:ph type="sldNum" sz="quarter" idx="5"/>
          </p:nvPr>
        </p:nvSpPr>
        <p:spPr/>
        <p:txBody>
          <a:bodyPr/>
          <a:lstStyle/>
          <a:p>
            <a:fld id="{34B30B4D-066A-7045-993B-ECF0983F0C31}" type="slidenum">
              <a:rPr lang="en-US" smtClean="0"/>
              <a:t>27</a:t>
            </a:fld>
            <a:endParaRPr lang="en-US"/>
          </a:p>
        </p:txBody>
      </p:sp>
    </p:spTree>
    <p:extLst>
      <p:ext uri="{BB962C8B-B14F-4D97-AF65-F5344CB8AC3E}">
        <p14:creationId xmlns:p14="http://schemas.microsoft.com/office/powerpoint/2010/main" val="1757227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I’d like to quickly point you all to our artifact where we made our carbon model openly available and to a QR code to our paper. But for now I’d love to take any questions.</a:t>
            </a:r>
          </a:p>
        </p:txBody>
      </p:sp>
      <p:sp>
        <p:nvSpPr>
          <p:cNvPr id="4" name="Slide Number Placeholder 3"/>
          <p:cNvSpPr>
            <a:spLocks noGrp="1"/>
          </p:cNvSpPr>
          <p:nvPr>
            <p:ph type="sldNum" sz="quarter" idx="5"/>
          </p:nvPr>
        </p:nvSpPr>
        <p:spPr/>
        <p:txBody>
          <a:bodyPr/>
          <a:lstStyle/>
          <a:p>
            <a:fld id="{34B30B4D-066A-7045-993B-ECF0983F0C31}" type="slidenum">
              <a:rPr lang="en-US" smtClean="0"/>
              <a:t>28</a:t>
            </a:fld>
            <a:endParaRPr lang="en-US"/>
          </a:p>
        </p:txBody>
      </p:sp>
    </p:spTree>
    <p:extLst>
      <p:ext uri="{BB962C8B-B14F-4D97-AF65-F5344CB8AC3E}">
        <p14:creationId xmlns:p14="http://schemas.microsoft.com/office/powerpoint/2010/main" val="2841660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29</a:t>
            </a:fld>
            <a:endParaRPr lang="en-US"/>
          </a:p>
        </p:txBody>
      </p:sp>
    </p:spTree>
    <p:extLst>
      <p:ext uri="{BB962C8B-B14F-4D97-AF65-F5344CB8AC3E}">
        <p14:creationId xmlns:p14="http://schemas.microsoft.com/office/powerpoint/2010/main" val="3964999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So then where do emissions come from within data centers?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Their emissions come from two types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The first type being operational emissions, which are those stemming from the power consumption of hardware.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The second, subtler type, is embodied emissions, which is the one-time emissions cost of manufacturing the hardware and the data center building itself.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We find at Azure that in today's data centers the split between the two is roughly 50/50.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Going one level deeper, compute servers, as opposed to storage or networking servers, within data centers make up over 70% of operational and 40% of embodied emissions.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effectLst/>
                <a:latin typeface=".SF NS"/>
              </a:rPr>
              <a:t>So, to reduce both types of emissions we must lower the emissions of such compute servers</a:t>
            </a:r>
          </a:p>
        </p:txBody>
      </p:sp>
      <p:sp>
        <p:nvSpPr>
          <p:cNvPr id="4" name="Slide Number Placeholder 3"/>
          <p:cNvSpPr>
            <a:spLocks noGrp="1"/>
          </p:cNvSpPr>
          <p:nvPr>
            <p:ph type="sldNum" sz="quarter" idx="5"/>
          </p:nvPr>
        </p:nvSpPr>
        <p:spPr/>
        <p:txBody>
          <a:bodyPr/>
          <a:lstStyle/>
          <a:p>
            <a:fld id="{34B30B4D-066A-7045-993B-ECF0983F0C31}" type="slidenum">
              <a:rPr lang="en-US" smtClean="0"/>
              <a:t>3</a:t>
            </a:fld>
            <a:endParaRPr lang="en-US"/>
          </a:p>
        </p:txBody>
      </p:sp>
    </p:spTree>
    <p:extLst>
      <p:ext uri="{BB962C8B-B14F-4D97-AF65-F5344CB8AC3E}">
        <p14:creationId xmlns:p14="http://schemas.microsoft.com/office/powerpoint/2010/main" val="1587026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31</a:t>
            </a:fld>
            <a:endParaRPr lang="en-US"/>
          </a:p>
        </p:txBody>
      </p:sp>
    </p:spTree>
    <p:extLst>
      <p:ext uri="{BB962C8B-B14F-4D97-AF65-F5344CB8AC3E}">
        <p14:creationId xmlns:p14="http://schemas.microsoft.com/office/powerpoint/2010/main" val="1583068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32</a:t>
            </a:fld>
            <a:endParaRPr lang="en-US"/>
          </a:p>
        </p:txBody>
      </p:sp>
    </p:spTree>
    <p:extLst>
      <p:ext uri="{BB962C8B-B14F-4D97-AF65-F5344CB8AC3E}">
        <p14:creationId xmlns:p14="http://schemas.microsoft.com/office/powerpoint/2010/main" val="1568691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33</a:t>
            </a:fld>
            <a:endParaRPr lang="en-US"/>
          </a:p>
        </p:txBody>
      </p:sp>
    </p:spTree>
    <p:extLst>
      <p:ext uri="{BB962C8B-B14F-4D97-AF65-F5344CB8AC3E}">
        <p14:creationId xmlns:p14="http://schemas.microsoft.com/office/powerpoint/2010/main" val="2369022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34</a:t>
            </a:fld>
            <a:endParaRPr lang="en-US"/>
          </a:p>
        </p:txBody>
      </p:sp>
    </p:spTree>
    <p:extLst>
      <p:ext uri="{BB962C8B-B14F-4D97-AF65-F5344CB8AC3E}">
        <p14:creationId xmlns:p14="http://schemas.microsoft.com/office/powerpoint/2010/main" val="2004466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35</a:t>
            </a:fld>
            <a:endParaRPr lang="en-US"/>
          </a:p>
        </p:txBody>
      </p:sp>
    </p:spTree>
    <p:extLst>
      <p:ext uri="{BB962C8B-B14F-4D97-AF65-F5344CB8AC3E}">
        <p14:creationId xmlns:p14="http://schemas.microsoft.com/office/powerpoint/2010/main" val="1497349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36</a:t>
            </a:fld>
            <a:endParaRPr lang="en-US"/>
          </a:p>
        </p:txBody>
      </p:sp>
    </p:spTree>
    <p:extLst>
      <p:ext uri="{BB962C8B-B14F-4D97-AF65-F5344CB8AC3E}">
        <p14:creationId xmlns:p14="http://schemas.microsoft.com/office/powerpoint/2010/main" val="622249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what’s next with GreenSKU, I think taking this kind of approach leads to some logical next steps but also I would love to hear from you all.</a:t>
            </a:r>
          </a:p>
          <a:p>
            <a:endParaRPr lang="en-US" dirty="0"/>
          </a:p>
          <a:p>
            <a:r>
              <a:rPr lang="en-US" dirty="0"/>
              <a:t>But I think this really motivates the development of more optimizations, and the evaluation of such optimizations in terms of their tradeoffs and when they do and don’t make sense.</a:t>
            </a:r>
          </a:p>
          <a:p>
            <a:endParaRPr lang="en-US" dirty="0"/>
          </a:p>
          <a:p>
            <a:r>
              <a:rPr lang="en-US" dirty="0"/>
              <a:t>We also only present a way to evaluate a design, but we think some tool that wraps around </a:t>
            </a:r>
            <a:r>
              <a:rPr lang="en-US" dirty="0" err="1"/>
              <a:t>GreensKU</a:t>
            </a:r>
            <a:r>
              <a:rPr lang="en-US" dirty="0"/>
              <a:t> to find optimal server designs in a data center setting, using some set of heuristics, would be valuable.</a:t>
            </a:r>
          </a:p>
          <a:p>
            <a:endParaRPr lang="en-US" dirty="0"/>
          </a:p>
          <a:p>
            <a:r>
              <a:rPr lang="en-US" dirty="0"/>
              <a:t>Lastly, we only evaluate GreenSKU in the context of general purpose compute but given the growth of ML in the cloud, an extension towards handling fixed function accelerators and offloading compute would be valuable. </a:t>
            </a:r>
          </a:p>
          <a:p>
            <a:endParaRPr lang="en-US" dirty="0"/>
          </a:p>
          <a:p>
            <a:r>
              <a:rPr lang="en-US" dirty="0"/>
              <a:t>Again, I’d love to hear from you in terms of what you think GreenSKU could tackle or add.</a:t>
            </a:r>
          </a:p>
        </p:txBody>
      </p:sp>
      <p:sp>
        <p:nvSpPr>
          <p:cNvPr id="4" name="Slide Number Placeholder 3"/>
          <p:cNvSpPr>
            <a:spLocks noGrp="1"/>
          </p:cNvSpPr>
          <p:nvPr>
            <p:ph type="sldNum" sz="quarter" idx="5"/>
          </p:nvPr>
        </p:nvSpPr>
        <p:spPr/>
        <p:txBody>
          <a:bodyPr/>
          <a:lstStyle/>
          <a:p>
            <a:fld id="{34B30B4D-066A-7045-993B-ECF0983F0C31}" type="slidenum">
              <a:rPr lang="en-US" smtClean="0"/>
              <a:t>37</a:t>
            </a:fld>
            <a:endParaRPr lang="en-US"/>
          </a:p>
        </p:txBody>
      </p:sp>
    </p:spTree>
    <p:extLst>
      <p:ext uri="{BB962C8B-B14F-4D97-AF65-F5344CB8AC3E}">
        <p14:creationId xmlns:p14="http://schemas.microsoft.com/office/powerpoint/2010/main" val="2361951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emissions from data centers, we must first understand where they come from. </a:t>
            </a:r>
          </a:p>
          <a:p>
            <a:endParaRPr lang="en-US" dirty="0"/>
          </a:p>
          <a:p>
            <a:r>
              <a:rPr lang="en-US" dirty="0"/>
              <a:t>We thus outline a breakdown of emissions in data centers. We split the breakdown across Scope 2, also known as operational, which are emissions from consuming power (i.e., running hardware) and Scope 3 emissions, also known as embodied, which comes from one time cost manufacturing, transport, of hardware and the data center infrastructure.</a:t>
            </a:r>
          </a:p>
          <a:p>
            <a:endParaRPr lang="en-US" dirty="0"/>
          </a:p>
          <a:p>
            <a:r>
              <a:rPr lang="en-US" dirty="0"/>
              <a:t>For both we find IT to comprise the lion’s share of emissions. </a:t>
            </a:r>
          </a:p>
          <a:p>
            <a:endParaRPr lang="en-US" dirty="0"/>
          </a:p>
          <a:p>
            <a:r>
              <a:rPr lang="en-US" dirty="0"/>
              <a:t>Within IT we identify that compute servers in general comprise a large share both operationally and in embodied, which is why we target them in particular in this work.</a:t>
            </a:r>
          </a:p>
          <a:p>
            <a:endParaRPr lang="en-US" dirty="0"/>
          </a:p>
          <a:p>
            <a:r>
              <a:rPr lang="en-US" dirty="0"/>
              <a:t>Finally, within compute servers we provide the average breakdown amongst server components. We can see that there are some tradeoffs in terms of where to target, as CPU energy consumption leads to high operational emissions, but low embodied, while the reverse is true for DRAM.</a:t>
            </a:r>
          </a:p>
          <a:p>
            <a:endParaRPr lang="en-US" dirty="0"/>
          </a:p>
          <a:p>
            <a:r>
              <a:rPr lang="en-US" dirty="0"/>
              <a:t>In general, though, the </a:t>
            </a:r>
          </a:p>
        </p:txBody>
      </p:sp>
      <p:sp>
        <p:nvSpPr>
          <p:cNvPr id="4" name="Slide Number Placeholder 3"/>
          <p:cNvSpPr>
            <a:spLocks noGrp="1"/>
          </p:cNvSpPr>
          <p:nvPr>
            <p:ph type="sldNum" sz="quarter" idx="5"/>
          </p:nvPr>
        </p:nvSpPr>
        <p:spPr/>
        <p:txBody>
          <a:bodyPr/>
          <a:lstStyle/>
          <a:p>
            <a:fld id="{34B30B4D-066A-7045-993B-ECF0983F0C31}" type="slidenum">
              <a:rPr lang="en-US" smtClean="0"/>
              <a:t>38</a:t>
            </a:fld>
            <a:endParaRPr lang="en-US"/>
          </a:p>
        </p:txBody>
      </p:sp>
    </p:spTree>
    <p:extLst>
      <p:ext uri="{BB962C8B-B14F-4D97-AF65-F5344CB8AC3E}">
        <p14:creationId xmlns:p14="http://schemas.microsoft.com/office/powerpoint/2010/main" val="482514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specs for each server is here. We show a subset of the load vs tail latency sweeps. So load is on the x-axis, 95</a:t>
            </a:r>
            <a:r>
              <a:rPr lang="en-US" baseline="30000" dirty="0"/>
              <a:t>th</a:t>
            </a:r>
            <a:r>
              <a:rPr lang="en-US" dirty="0"/>
              <a:t> percentile tail latency on the y. We show results for the latest Gen3, which sets the SLO, and an older Gen1 (for which there is still high demand in the cloud).</a:t>
            </a:r>
          </a:p>
          <a:p>
            <a:endParaRPr lang="en-US" dirty="0"/>
          </a:p>
          <a:p>
            <a:r>
              <a:rPr lang="en-US" dirty="0"/>
              <a:t>For example, for a Big Data benchmark </a:t>
            </a:r>
            <a:r>
              <a:rPr lang="en-US" dirty="0" err="1"/>
              <a:t>Masstree</a:t>
            </a:r>
            <a:r>
              <a:rPr lang="en-US" dirty="0"/>
              <a:t>, we find that even up to a 12-core scale out on GreenSKU, it cannot achieve the SLO. Meaning that this is not a good candidate to be allocated on a GreenSKU.</a:t>
            </a:r>
          </a:p>
          <a:p>
            <a:endParaRPr lang="en-US" dirty="0"/>
          </a:p>
          <a:p>
            <a:r>
              <a:rPr lang="en-US" dirty="0"/>
              <a:t>However, many applications like Moses can achieve the SLO with minimal scaling, and many more like our ML application actually achieves the SLO while using the same number of cores.</a:t>
            </a:r>
          </a:p>
        </p:txBody>
      </p:sp>
      <p:sp>
        <p:nvSpPr>
          <p:cNvPr id="4" name="Slide Number Placeholder 3"/>
          <p:cNvSpPr>
            <a:spLocks noGrp="1"/>
          </p:cNvSpPr>
          <p:nvPr>
            <p:ph type="sldNum" sz="quarter" idx="5"/>
          </p:nvPr>
        </p:nvSpPr>
        <p:spPr/>
        <p:txBody>
          <a:bodyPr/>
          <a:lstStyle/>
          <a:p>
            <a:fld id="{34B30B4D-066A-7045-993B-ECF0983F0C31}" type="slidenum">
              <a:rPr lang="en-US" smtClean="0"/>
              <a:t>57</a:t>
            </a:fld>
            <a:endParaRPr lang="en-US"/>
          </a:p>
        </p:txBody>
      </p:sp>
    </p:spTree>
    <p:extLst>
      <p:ext uri="{BB962C8B-B14F-4D97-AF65-F5344CB8AC3E}">
        <p14:creationId xmlns:p14="http://schemas.microsoft.com/office/powerpoint/2010/main" val="1564548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59</a:t>
            </a:fld>
            <a:endParaRPr lang="en-US"/>
          </a:p>
        </p:txBody>
      </p:sp>
    </p:spTree>
    <p:extLst>
      <p:ext uri="{BB962C8B-B14F-4D97-AF65-F5344CB8AC3E}">
        <p14:creationId xmlns:p14="http://schemas.microsoft.com/office/powerpoint/2010/main" val="208543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why are compute servers carbon-inefficient today?</a:t>
            </a:r>
          </a:p>
          <a:p>
            <a:pPr marL="171450" indent="-171450">
              <a:buFontTx/>
              <a:buChar char="-"/>
            </a:pPr>
            <a:r>
              <a:rPr lang="en-US" dirty="0"/>
              <a:t>We find that compute servers are often underutilized</a:t>
            </a:r>
          </a:p>
          <a:p>
            <a:pPr marL="171450" indent="-171450">
              <a:buFontTx/>
              <a:buChar char="-"/>
            </a:pPr>
            <a:r>
              <a:rPr lang="en-US" dirty="0"/>
              <a:t>Where if looking at a common resource such as CPU, some amount of it on a server is allocated on average to virtual machines (or VMs) and then a small portion of that is actually utilized.</a:t>
            </a:r>
          </a:p>
          <a:p>
            <a:pPr marL="171450" indent="-171450">
              <a:buFontTx/>
              <a:buChar char="-"/>
            </a:pPr>
            <a:r>
              <a:rPr lang="en-US" dirty="0"/>
              <a:t>This also holds for other resources such as memory bandwidth.</a:t>
            </a:r>
          </a:p>
          <a:p>
            <a:pPr marL="171450" indent="-171450">
              <a:buFontTx/>
              <a:buChar char="-"/>
            </a:pPr>
            <a:r>
              <a:rPr lang="en-US" dirty="0"/>
              <a:t>Thus, designing for ever increasing performance loses out on potential carbon savings</a:t>
            </a:r>
          </a:p>
          <a:p>
            <a:pPr marL="171450" indent="-171450">
              <a:buFontTx/>
              <a:buChar char="-"/>
            </a:pPr>
            <a:r>
              <a:rPr lang="en-US" dirty="0"/>
              <a:t>But, by taking advantage of this underutilization, there are opportunities to design lower carbon servers or GreenSKUs (where a SKU is a stock keeping unit, or server design)</a:t>
            </a:r>
          </a:p>
        </p:txBody>
      </p:sp>
      <p:sp>
        <p:nvSpPr>
          <p:cNvPr id="4" name="Slide Number Placeholder 3"/>
          <p:cNvSpPr>
            <a:spLocks noGrp="1"/>
          </p:cNvSpPr>
          <p:nvPr>
            <p:ph type="sldNum" sz="quarter" idx="5"/>
          </p:nvPr>
        </p:nvSpPr>
        <p:spPr/>
        <p:txBody>
          <a:bodyPr/>
          <a:lstStyle/>
          <a:p>
            <a:fld id="{34B30B4D-066A-7045-993B-ECF0983F0C31}" type="slidenum">
              <a:rPr lang="en-US" smtClean="0"/>
              <a:t>4</a:t>
            </a:fld>
            <a:endParaRPr lang="en-US"/>
          </a:p>
        </p:txBody>
      </p:sp>
    </p:spTree>
    <p:extLst>
      <p:ext uri="{BB962C8B-B14F-4D97-AF65-F5344CB8AC3E}">
        <p14:creationId xmlns:p14="http://schemas.microsoft.com/office/powerpoint/2010/main" val="3273634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30B4D-066A-7045-993B-ECF0983F0C31}" type="slidenum">
              <a:rPr lang="en-US" smtClean="0"/>
              <a:t>65</a:t>
            </a:fld>
            <a:endParaRPr lang="en-US"/>
          </a:p>
        </p:txBody>
      </p:sp>
    </p:spTree>
    <p:extLst>
      <p:ext uri="{BB962C8B-B14F-4D97-AF65-F5344CB8AC3E}">
        <p14:creationId xmlns:p14="http://schemas.microsoft.com/office/powerpoint/2010/main" val="127279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then what are the opportunities for designing GreenSKUs and why should we do this now?</a:t>
            </a:r>
          </a:p>
          <a:p>
            <a:pPr marL="171450" indent="-171450">
              <a:buFontTx/>
              <a:buChar char="-"/>
            </a:pPr>
            <a:r>
              <a:rPr lang="en-US" dirty="0"/>
              <a:t>We find that there are lower carbon server components that are now deployable</a:t>
            </a:r>
          </a:p>
          <a:p>
            <a:pPr marL="171450" indent="-171450">
              <a:buFontTx/>
              <a:buChar char="-"/>
            </a:pPr>
            <a:r>
              <a:rPr lang="en-US" dirty="0"/>
              <a:t>One example is efficient CPUs, where instead of what we traditionally use in the blue, where cores are high-performance, large, and power hungry, we opt for cores that are smaller and more energy efficient, which primarily reduces operational emissions. Vendors such as AMD, Intel, and Ampere have all recently released such efficient options.</a:t>
            </a:r>
          </a:p>
          <a:p>
            <a:pPr marL="171450" indent="-171450">
              <a:buFontTx/>
              <a:buChar char="-"/>
            </a:pPr>
            <a:r>
              <a:rPr lang="en-US" dirty="0"/>
              <a:t>Beyond operational emissions, there are also recent optimizations to reduce embodied emissions, such as extending the lifetime of DRAM by attaching DIMMs from decommissioned servers through compute express link (CXL), which allows for backwards compatibility. </a:t>
            </a:r>
          </a:p>
          <a:p>
            <a:pPr marL="171450" indent="-171450">
              <a:buFontTx/>
              <a:buChar char="-"/>
            </a:pPr>
            <a:r>
              <a:rPr lang="en-US" dirty="0"/>
              <a:t>This reuse, and reduction of manufacturing emissions from new hardware, can also be done for SSDs by taking advantage of PCIe’s backwards compatibility.</a:t>
            </a:r>
          </a:p>
          <a:p>
            <a:pPr marL="171450" indent="-171450">
              <a:buFontTx/>
              <a:buChar char="-"/>
            </a:pPr>
            <a:r>
              <a:rPr lang="en-US" dirty="0"/>
              <a:t>In total, we find that there’s a recent availability of these lower-carbon compute server components.</a:t>
            </a:r>
          </a:p>
        </p:txBody>
      </p:sp>
      <p:sp>
        <p:nvSpPr>
          <p:cNvPr id="4" name="Slide Number Placeholder 3"/>
          <p:cNvSpPr>
            <a:spLocks noGrp="1"/>
          </p:cNvSpPr>
          <p:nvPr>
            <p:ph type="sldNum" sz="quarter" idx="5"/>
          </p:nvPr>
        </p:nvSpPr>
        <p:spPr/>
        <p:txBody>
          <a:bodyPr/>
          <a:lstStyle/>
          <a:p>
            <a:fld id="{34B30B4D-066A-7045-993B-ECF0983F0C31}" type="slidenum">
              <a:rPr lang="en-US" smtClean="0"/>
              <a:t>5</a:t>
            </a:fld>
            <a:endParaRPr lang="en-US"/>
          </a:p>
        </p:txBody>
      </p:sp>
    </p:spTree>
    <p:extLst>
      <p:ext uri="{BB962C8B-B14F-4D97-AF65-F5344CB8AC3E}">
        <p14:creationId xmlns:p14="http://schemas.microsoft.com/office/powerpoint/2010/main" val="216158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However, we can’t just naïvely deploy GreenSKUs as there are practical challenges to doing this at scale.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For example, we may not be able to meet performance goals due to carbon efficient components.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To illustrate, users running applications in the cloud may have the choice between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the traditional high-performance offering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along with a lower performance GreenSKU offering using an efficient CPU.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However, even though users may save carbon on the GreenSKU they may not meet their performance goals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and so few opt to use 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This then results in a cloud deployment where, due to demand, most servers will need to have the high-performance core, limiting the practical savings of the GreenSKU.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ffectLst/>
                <a:latin typeface="Helvetica Neue" panose="02000503000000020004" pitchFamily="2" charset="0"/>
              </a:rPr>
              <a:t>This just shows that once we design a GreenSKU, we still need a systematic way to understand if it’s worth it to deploy</a:t>
            </a:r>
          </a:p>
        </p:txBody>
      </p:sp>
      <p:sp>
        <p:nvSpPr>
          <p:cNvPr id="4" name="Slide Number Placeholder 3"/>
          <p:cNvSpPr>
            <a:spLocks noGrp="1"/>
          </p:cNvSpPr>
          <p:nvPr>
            <p:ph type="sldNum" sz="quarter" idx="5"/>
          </p:nvPr>
        </p:nvSpPr>
        <p:spPr/>
        <p:txBody>
          <a:bodyPr/>
          <a:lstStyle/>
          <a:p>
            <a:fld id="{34B30B4D-066A-7045-993B-ECF0983F0C31}" type="slidenum">
              <a:rPr lang="en-US" smtClean="0"/>
              <a:t>6</a:t>
            </a:fld>
            <a:endParaRPr lang="en-US"/>
          </a:p>
        </p:txBody>
      </p:sp>
    </p:spTree>
    <p:extLst>
      <p:ext uri="{BB962C8B-B14F-4D97-AF65-F5344CB8AC3E}">
        <p14:creationId xmlns:p14="http://schemas.microsoft.com/office/powerpoint/2010/main" val="1732539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leads to our contributions, where we first design and build a GreenSKU.</a:t>
            </a:r>
          </a:p>
          <a:p>
            <a:pPr marL="171450" indent="-171450">
              <a:buFontTx/>
              <a:buChar char="-"/>
            </a:pPr>
            <a:r>
              <a:rPr lang="en-US" dirty="0"/>
              <a:t>Then to evaluate our and future GreenSKUs’ potential to save carbon at scale, we develop a framework</a:t>
            </a:r>
          </a:p>
          <a:p>
            <a:pPr marL="171450" indent="-171450">
              <a:buFontTx/>
              <a:buChar char="-"/>
            </a:pPr>
            <a:r>
              <a:rPr lang="en-US" dirty="0"/>
              <a:t>Which we then implement and use to evaluate our designed GreenSKU in terms of data center carbon savings at Azure</a:t>
            </a:r>
          </a:p>
        </p:txBody>
      </p:sp>
      <p:sp>
        <p:nvSpPr>
          <p:cNvPr id="4" name="Slide Number Placeholder 3"/>
          <p:cNvSpPr>
            <a:spLocks noGrp="1"/>
          </p:cNvSpPr>
          <p:nvPr>
            <p:ph type="sldNum" sz="quarter" idx="5"/>
          </p:nvPr>
        </p:nvSpPr>
        <p:spPr/>
        <p:txBody>
          <a:bodyPr/>
          <a:lstStyle/>
          <a:p>
            <a:fld id="{34B30B4D-066A-7045-993B-ECF0983F0C31}" type="slidenum">
              <a:rPr lang="en-US" smtClean="0"/>
              <a:t>7</a:t>
            </a:fld>
            <a:endParaRPr lang="en-US"/>
          </a:p>
        </p:txBody>
      </p:sp>
    </p:spTree>
    <p:extLst>
      <p:ext uri="{BB962C8B-B14F-4D97-AF65-F5344CB8AC3E}">
        <p14:creationId xmlns:p14="http://schemas.microsoft.com/office/powerpoint/2010/main" val="276766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starting with our server design</a:t>
            </a:r>
          </a:p>
        </p:txBody>
      </p:sp>
      <p:sp>
        <p:nvSpPr>
          <p:cNvPr id="4" name="Slide Number Placeholder 3"/>
          <p:cNvSpPr>
            <a:spLocks noGrp="1"/>
          </p:cNvSpPr>
          <p:nvPr>
            <p:ph type="sldNum" sz="quarter" idx="5"/>
          </p:nvPr>
        </p:nvSpPr>
        <p:spPr/>
        <p:txBody>
          <a:bodyPr/>
          <a:lstStyle/>
          <a:p>
            <a:fld id="{34B30B4D-066A-7045-993B-ECF0983F0C31}" type="slidenum">
              <a:rPr lang="en-US" smtClean="0"/>
              <a:t>8</a:t>
            </a:fld>
            <a:endParaRPr lang="en-US"/>
          </a:p>
        </p:txBody>
      </p:sp>
    </p:spTree>
    <p:extLst>
      <p:ext uri="{BB962C8B-B14F-4D97-AF65-F5344CB8AC3E}">
        <p14:creationId xmlns:p14="http://schemas.microsoft.com/office/powerpoint/2010/main" val="95588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leverage the recently available carbon optimizations I mentioned previously.</a:t>
            </a:r>
          </a:p>
          <a:p>
            <a:pPr marL="171450" indent="-171450">
              <a:buFontTx/>
              <a:buChar char="-"/>
            </a:pPr>
            <a:r>
              <a:rPr lang="en-US" dirty="0"/>
              <a:t>Here is a photo of the server once built which includes an efficient CPU</a:t>
            </a:r>
          </a:p>
          <a:p>
            <a:pPr marL="171450" indent="-171450">
              <a:buFontTx/>
              <a:buChar char="-"/>
            </a:pPr>
            <a:r>
              <a:rPr lang="en-US" dirty="0"/>
              <a:t>Reused DDR4 memory attached through CXL</a:t>
            </a:r>
          </a:p>
          <a:p>
            <a:pPr marL="171450" indent="-171450">
              <a:buFontTx/>
              <a:buChar char="-"/>
            </a:pPr>
            <a:r>
              <a:rPr lang="en-US" dirty="0"/>
              <a:t>And reused SSD</a:t>
            </a:r>
          </a:p>
          <a:p>
            <a:pPr marL="171450" indent="-171450">
              <a:buFontTx/>
              <a:buChar char="-"/>
            </a:pPr>
            <a:r>
              <a:rPr lang="en-US" dirty="0"/>
              <a:t>Once built we then needed to understand, prior to deployment, its potential to achieve carbon savings at scale</a:t>
            </a:r>
          </a:p>
        </p:txBody>
      </p:sp>
      <p:sp>
        <p:nvSpPr>
          <p:cNvPr id="4" name="Slide Number Placeholder 3"/>
          <p:cNvSpPr>
            <a:spLocks noGrp="1"/>
          </p:cNvSpPr>
          <p:nvPr>
            <p:ph type="sldNum" sz="quarter" idx="5"/>
          </p:nvPr>
        </p:nvSpPr>
        <p:spPr/>
        <p:txBody>
          <a:bodyPr/>
          <a:lstStyle/>
          <a:p>
            <a:fld id="{34B30B4D-066A-7045-993B-ECF0983F0C31}" type="slidenum">
              <a:rPr lang="en-US" smtClean="0"/>
              <a:t>9</a:t>
            </a:fld>
            <a:endParaRPr lang="en-US"/>
          </a:p>
        </p:txBody>
      </p:sp>
    </p:spTree>
    <p:extLst>
      <p:ext uri="{BB962C8B-B14F-4D97-AF65-F5344CB8AC3E}">
        <p14:creationId xmlns:p14="http://schemas.microsoft.com/office/powerpoint/2010/main" val="367572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1FE1-4689-1AB7-6E24-2F74ABE7FB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E5D907-90BB-AA06-7490-278331BC76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55F4A1-3934-123D-583B-BD751C39B8E5}"/>
              </a:ext>
            </a:extLst>
          </p:cNvPr>
          <p:cNvSpPr>
            <a:spLocks noGrp="1"/>
          </p:cNvSpPr>
          <p:nvPr>
            <p:ph type="dt" sz="half" idx="10"/>
          </p:nvPr>
        </p:nvSpPr>
        <p:spPr/>
        <p:txBody>
          <a:bodyPr/>
          <a:lstStyle/>
          <a:p>
            <a:fld id="{AB1B2FC9-EBDB-9A44-BC3A-8CCAD9C3FE8D}" type="datetime1">
              <a:rPr lang="en-US" smtClean="0"/>
              <a:t>7/1/24</a:t>
            </a:fld>
            <a:endParaRPr lang="en-US"/>
          </a:p>
        </p:txBody>
      </p:sp>
      <p:sp>
        <p:nvSpPr>
          <p:cNvPr id="5" name="Footer Placeholder 4">
            <a:extLst>
              <a:ext uri="{FF2B5EF4-FFF2-40B4-BE49-F238E27FC236}">
                <a16:creationId xmlns:a16="http://schemas.microsoft.com/office/drawing/2014/main" id="{015594F8-F95A-9D7A-3BBF-75CC9B2EC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1DABC-E7BB-5F31-C2F4-2A5F0D42F52A}"/>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3860934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C26A-3FFB-09E8-7A3A-8150A4E43E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034BCD-5128-8EF0-E609-415A278B1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41EFC-8E21-6E44-9CF8-34C638C5FD50}"/>
              </a:ext>
            </a:extLst>
          </p:cNvPr>
          <p:cNvSpPr>
            <a:spLocks noGrp="1"/>
          </p:cNvSpPr>
          <p:nvPr>
            <p:ph type="dt" sz="half" idx="10"/>
          </p:nvPr>
        </p:nvSpPr>
        <p:spPr/>
        <p:txBody>
          <a:bodyPr/>
          <a:lstStyle/>
          <a:p>
            <a:fld id="{6F6A9DF5-F7BB-CF48-A55B-F32E0760BF1E}" type="datetime1">
              <a:rPr lang="en-US" smtClean="0"/>
              <a:t>7/1/24</a:t>
            </a:fld>
            <a:endParaRPr lang="en-US"/>
          </a:p>
        </p:txBody>
      </p:sp>
      <p:sp>
        <p:nvSpPr>
          <p:cNvPr id="5" name="Footer Placeholder 4">
            <a:extLst>
              <a:ext uri="{FF2B5EF4-FFF2-40B4-BE49-F238E27FC236}">
                <a16:creationId xmlns:a16="http://schemas.microsoft.com/office/drawing/2014/main" id="{17260B9A-0705-0256-267D-64998F0D5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24C78-C6B5-1456-375C-EE5736DBF11E}"/>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63450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FE5AFD-4F95-07A1-5636-738390518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07AC2-56D7-1195-3870-3B5C19211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407F0-7F81-C9DB-5793-1229181AE254}"/>
              </a:ext>
            </a:extLst>
          </p:cNvPr>
          <p:cNvSpPr>
            <a:spLocks noGrp="1"/>
          </p:cNvSpPr>
          <p:nvPr>
            <p:ph type="dt" sz="half" idx="10"/>
          </p:nvPr>
        </p:nvSpPr>
        <p:spPr/>
        <p:txBody>
          <a:bodyPr/>
          <a:lstStyle/>
          <a:p>
            <a:fld id="{346A5F42-E4B9-3E4B-81BE-D82457E6DA3E}" type="datetime1">
              <a:rPr lang="en-US" smtClean="0"/>
              <a:t>7/1/24</a:t>
            </a:fld>
            <a:endParaRPr lang="en-US"/>
          </a:p>
        </p:txBody>
      </p:sp>
      <p:sp>
        <p:nvSpPr>
          <p:cNvPr id="5" name="Footer Placeholder 4">
            <a:extLst>
              <a:ext uri="{FF2B5EF4-FFF2-40B4-BE49-F238E27FC236}">
                <a16:creationId xmlns:a16="http://schemas.microsoft.com/office/drawing/2014/main" id="{A5F32C06-18E7-F3B7-357A-E88249EE7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2500A-0B65-2606-056F-84B9920F6039}"/>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38553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3E55-DC92-1A5F-24EF-F36103627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C8F6C-12DD-ACEA-9ECF-2188FF9194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52AF0-268E-261D-7900-623B8382730C}"/>
              </a:ext>
            </a:extLst>
          </p:cNvPr>
          <p:cNvSpPr>
            <a:spLocks noGrp="1"/>
          </p:cNvSpPr>
          <p:nvPr>
            <p:ph type="dt" sz="half" idx="10"/>
          </p:nvPr>
        </p:nvSpPr>
        <p:spPr/>
        <p:txBody>
          <a:bodyPr/>
          <a:lstStyle/>
          <a:p>
            <a:fld id="{537640BB-96BC-D94E-93DC-37D659CDA3A6}" type="datetime1">
              <a:rPr lang="en-US" smtClean="0"/>
              <a:t>7/1/24</a:t>
            </a:fld>
            <a:endParaRPr lang="en-US"/>
          </a:p>
        </p:txBody>
      </p:sp>
      <p:sp>
        <p:nvSpPr>
          <p:cNvPr id="5" name="Footer Placeholder 4">
            <a:extLst>
              <a:ext uri="{FF2B5EF4-FFF2-40B4-BE49-F238E27FC236}">
                <a16:creationId xmlns:a16="http://schemas.microsoft.com/office/drawing/2014/main" id="{EF715AAD-3D5E-FDE7-ECAC-4C64BD22F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DC23B-AD75-8493-BD92-2CB7B148457F}"/>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431787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464B-4B29-1946-9780-8E47FC6C38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A7057-252E-D038-174B-0D165F56E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7CE994-D7F9-2659-A9C4-3A43E5A7D72B}"/>
              </a:ext>
            </a:extLst>
          </p:cNvPr>
          <p:cNvSpPr>
            <a:spLocks noGrp="1"/>
          </p:cNvSpPr>
          <p:nvPr>
            <p:ph type="dt" sz="half" idx="10"/>
          </p:nvPr>
        </p:nvSpPr>
        <p:spPr/>
        <p:txBody>
          <a:bodyPr/>
          <a:lstStyle/>
          <a:p>
            <a:fld id="{A1BFE214-3258-3948-BB50-6DAD894B5403}" type="datetime1">
              <a:rPr lang="en-US" smtClean="0"/>
              <a:t>7/1/24</a:t>
            </a:fld>
            <a:endParaRPr lang="en-US"/>
          </a:p>
        </p:txBody>
      </p:sp>
      <p:sp>
        <p:nvSpPr>
          <p:cNvPr id="5" name="Footer Placeholder 4">
            <a:extLst>
              <a:ext uri="{FF2B5EF4-FFF2-40B4-BE49-F238E27FC236}">
                <a16:creationId xmlns:a16="http://schemas.microsoft.com/office/drawing/2014/main" id="{5C379E0D-8F72-4EEE-791A-EAFA87211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385A4-51C8-845F-EE1F-5970380F142F}"/>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37373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E46A-8141-500E-87D6-C3E3433AA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C0E82-DF9B-0D17-71C0-E91971023B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9D3E5C-3BBA-2101-46E1-8143BA774B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A2065-C025-9F3C-309D-7148E70EAE71}"/>
              </a:ext>
            </a:extLst>
          </p:cNvPr>
          <p:cNvSpPr>
            <a:spLocks noGrp="1"/>
          </p:cNvSpPr>
          <p:nvPr>
            <p:ph type="dt" sz="half" idx="10"/>
          </p:nvPr>
        </p:nvSpPr>
        <p:spPr/>
        <p:txBody>
          <a:bodyPr/>
          <a:lstStyle/>
          <a:p>
            <a:fld id="{B8147563-C930-B945-9D5D-E6FAE18559CD}" type="datetime1">
              <a:rPr lang="en-US" smtClean="0"/>
              <a:t>7/1/24</a:t>
            </a:fld>
            <a:endParaRPr lang="en-US"/>
          </a:p>
        </p:txBody>
      </p:sp>
      <p:sp>
        <p:nvSpPr>
          <p:cNvPr id="6" name="Footer Placeholder 5">
            <a:extLst>
              <a:ext uri="{FF2B5EF4-FFF2-40B4-BE49-F238E27FC236}">
                <a16:creationId xmlns:a16="http://schemas.microsoft.com/office/drawing/2014/main" id="{C2F88ABE-BFD7-671F-1F46-6376930D4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0D8DF-3227-B4CE-B24C-8CF25581A1D8}"/>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09235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9CF3-539A-B19D-3CDB-F7405A8B3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652751-B0CA-77EE-2E9B-2FEE02610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2AFF91-ADF3-7204-B1FB-B93A95DF2A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9ECFB7-D364-AD00-AC31-480C4D0BA2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D40872-D74F-B407-91F4-C49D54F7D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D9478-1C49-1F29-44CC-AC16559B96A2}"/>
              </a:ext>
            </a:extLst>
          </p:cNvPr>
          <p:cNvSpPr>
            <a:spLocks noGrp="1"/>
          </p:cNvSpPr>
          <p:nvPr>
            <p:ph type="dt" sz="half" idx="10"/>
          </p:nvPr>
        </p:nvSpPr>
        <p:spPr/>
        <p:txBody>
          <a:bodyPr/>
          <a:lstStyle/>
          <a:p>
            <a:fld id="{37647221-460F-6E48-9B7C-4C8C856E12A1}" type="datetime1">
              <a:rPr lang="en-US" smtClean="0"/>
              <a:t>7/1/24</a:t>
            </a:fld>
            <a:endParaRPr lang="en-US"/>
          </a:p>
        </p:txBody>
      </p:sp>
      <p:sp>
        <p:nvSpPr>
          <p:cNvPr id="8" name="Footer Placeholder 7">
            <a:extLst>
              <a:ext uri="{FF2B5EF4-FFF2-40B4-BE49-F238E27FC236}">
                <a16:creationId xmlns:a16="http://schemas.microsoft.com/office/drawing/2014/main" id="{D342C0C4-4FF4-0DD8-F78F-C7AC495B55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6ED9D9-791E-D6AD-CE8E-47D1A7CE173F}"/>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237281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2244-C656-C45F-56FA-1D5611D656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49195E-A5C1-7DE8-B5D5-413CFAE21A22}"/>
              </a:ext>
            </a:extLst>
          </p:cNvPr>
          <p:cNvSpPr>
            <a:spLocks noGrp="1"/>
          </p:cNvSpPr>
          <p:nvPr>
            <p:ph type="dt" sz="half" idx="10"/>
          </p:nvPr>
        </p:nvSpPr>
        <p:spPr/>
        <p:txBody>
          <a:bodyPr/>
          <a:lstStyle/>
          <a:p>
            <a:fld id="{FB3AD833-FA87-4143-9F37-394A6C2792D6}" type="datetime1">
              <a:rPr lang="en-US" smtClean="0"/>
              <a:t>7/1/24</a:t>
            </a:fld>
            <a:endParaRPr lang="en-US"/>
          </a:p>
        </p:txBody>
      </p:sp>
      <p:sp>
        <p:nvSpPr>
          <p:cNvPr id="4" name="Footer Placeholder 3">
            <a:extLst>
              <a:ext uri="{FF2B5EF4-FFF2-40B4-BE49-F238E27FC236}">
                <a16:creationId xmlns:a16="http://schemas.microsoft.com/office/drawing/2014/main" id="{53BFFE37-7445-58CB-83F4-DB9CAF1718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4661BE-E0E8-D8FD-E36E-D96F8F9FC3B7}"/>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92581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055B2-D781-6E91-9D51-27972FBF8CE8}"/>
              </a:ext>
            </a:extLst>
          </p:cNvPr>
          <p:cNvSpPr>
            <a:spLocks noGrp="1"/>
          </p:cNvSpPr>
          <p:nvPr>
            <p:ph type="dt" sz="half" idx="10"/>
          </p:nvPr>
        </p:nvSpPr>
        <p:spPr/>
        <p:txBody>
          <a:bodyPr/>
          <a:lstStyle/>
          <a:p>
            <a:fld id="{D1D11409-AF7C-CB4F-A3AD-BBB6C1E3D86C}" type="datetime1">
              <a:rPr lang="en-US" smtClean="0"/>
              <a:t>7/1/24</a:t>
            </a:fld>
            <a:endParaRPr lang="en-US"/>
          </a:p>
        </p:txBody>
      </p:sp>
      <p:sp>
        <p:nvSpPr>
          <p:cNvPr id="3" name="Footer Placeholder 2">
            <a:extLst>
              <a:ext uri="{FF2B5EF4-FFF2-40B4-BE49-F238E27FC236}">
                <a16:creationId xmlns:a16="http://schemas.microsoft.com/office/drawing/2014/main" id="{B1C61569-52DC-F0F7-0453-E732A6692E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B07468-5849-806B-2A48-A897EE2258FC}"/>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188324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BCBC-C5BF-84F5-9CA9-3726DA861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D521A8-B7CA-A470-46C6-E410BE2854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64744B-C6DD-F800-01D3-9627D6749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07EDF-9BB2-CA8E-C282-576251C123E8}"/>
              </a:ext>
            </a:extLst>
          </p:cNvPr>
          <p:cNvSpPr>
            <a:spLocks noGrp="1"/>
          </p:cNvSpPr>
          <p:nvPr>
            <p:ph type="dt" sz="half" idx="10"/>
          </p:nvPr>
        </p:nvSpPr>
        <p:spPr/>
        <p:txBody>
          <a:bodyPr/>
          <a:lstStyle/>
          <a:p>
            <a:fld id="{252A1876-2CD3-BC4F-9F3C-8DC54AAEB523}" type="datetime1">
              <a:rPr lang="en-US" smtClean="0"/>
              <a:t>7/1/24</a:t>
            </a:fld>
            <a:endParaRPr lang="en-US"/>
          </a:p>
        </p:txBody>
      </p:sp>
      <p:sp>
        <p:nvSpPr>
          <p:cNvPr id="6" name="Footer Placeholder 5">
            <a:extLst>
              <a:ext uri="{FF2B5EF4-FFF2-40B4-BE49-F238E27FC236}">
                <a16:creationId xmlns:a16="http://schemas.microsoft.com/office/drawing/2014/main" id="{0F695583-4E5D-A2DD-64B5-94A7833E0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5B707-E1D9-3CC5-39EE-6B106AA7C348}"/>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76698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019-01C0-AD21-69C0-75E4C2453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1F6C3C-5F7E-B513-B911-40DEC15D58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8B995F-9B35-C0F1-09CA-C76696F93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0060-FBA2-B276-8D6D-10619042123F}"/>
              </a:ext>
            </a:extLst>
          </p:cNvPr>
          <p:cNvSpPr>
            <a:spLocks noGrp="1"/>
          </p:cNvSpPr>
          <p:nvPr>
            <p:ph type="dt" sz="half" idx="10"/>
          </p:nvPr>
        </p:nvSpPr>
        <p:spPr/>
        <p:txBody>
          <a:bodyPr/>
          <a:lstStyle/>
          <a:p>
            <a:fld id="{50ACBC5A-B2DE-A74E-9CA1-50C15E22BB38}" type="datetime1">
              <a:rPr lang="en-US" smtClean="0"/>
              <a:t>7/1/24</a:t>
            </a:fld>
            <a:endParaRPr lang="en-US"/>
          </a:p>
        </p:txBody>
      </p:sp>
      <p:sp>
        <p:nvSpPr>
          <p:cNvPr id="6" name="Footer Placeholder 5">
            <a:extLst>
              <a:ext uri="{FF2B5EF4-FFF2-40B4-BE49-F238E27FC236}">
                <a16:creationId xmlns:a16="http://schemas.microsoft.com/office/drawing/2014/main" id="{62E3B338-134B-5BB6-85AE-E7F5ADAA9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36568-30BF-DF52-A45D-3213076F16FD}"/>
              </a:ext>
            </a:extLst>
          </p:cNvPr>
          <p:cNvSpPr>
            <a:spLocks noGrp="1"/>
          </p:cNvSpPr>
          <p:nvPr>
            <p:ph type="sldNum" sz="quarter" idx="12"/>
          </p:nvPr>
        </p:nvSpPr>
        <p:spPr/>
        <p:txBody>
          <a:bodyPr/>
          <a:lstStyle/>
          <a:p>
            <a:fld id="{CA5C1F0B-256B-3243-BFD0-E9259D5AEDE3}" type="slidenum">
              <a:rPr lang="en-US" smtClean="0"/>
              <a:t>‹#›</a:t>
            </a:fld>
            <a:endParaRPr lang="en-US"/>
          </a:p>
        </p:txBody>
      </p:sp>
    </p:spTree>
    <p:extLst>
      <p:ext uri="{BB962C8B-B14F-4D97-AF65-F5344CB8AC3E}">
        <p14:creationId xmlns:p14="http://schemas.microsoft.com/office/powerpoint/2010/main" val="2267625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28A835-2A5D-63CA-E9FF-45A388452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CFC093-5E50-EF65-5D97-22F74896C6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78227-3088-3F64-9DB0-1A5506FA1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2EA49BA6-FBB8-194C-A361-94DA2E37AD5A}" type="datetime1">
              <a:rPr lang="en-US" smtClean="0"/>
              <a:t>7/1/24</a:t>
            </a:fld>
            <a:endParaRPr lang="en-US"/>
          </a:p>
        </p:txBody>
      </p:sp>
      <p:sp>
        <p:nvSpPr>
          <p:cNvPr id="5" name="Footer Placeholder 4">
            <a:extLst>
              <a:ext uri="{FF2B5EF4-FFF2-40B4-BE49-F238E27FC236}">
                <a16:creationId xmlns:a16="http://schemas.microsoft.com/office/drawing/2014/main" id="{55D15C59-1E88-6574-6CB3-E837691BC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itchFamily="2" charset="77"/>
                <a:cs typeface="Poppins" pitchFamily="2" charset="77"/>
              </a:defRPr>
            </a:lvl1pPr>
          </a:lstStyle>
          <a:p>
            <a:endParaRPr lang="en-US"/>
          </a:p>
        </p:txBody>
      </p:sp>
      <p:sp>
        <p:nvSpPr>
          <p:cNvPr id="6" name="Slide Number Placeholder 5">
            <a:extLst>
              <a:ext uri="{FF2B5EF4-FFF2-40B4-BE49-F238E27FC236}">
                <a16:creationId xmlns:a16="http://schemas.microsoft.com/office/drawing/2014/main" id="{00F3DF86-3F90-186A-DA82-0571E37FB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CA5C1F0B-256B-3243-BFD0-E9259D5AEDE3}" type="slidenum">
              <a:rPr lang="en-US" smtClean="0"/>
              <a:pPr/>
              <a:t>‹#›</a:t>
            </a:fld>
            <a:endParaRPr lang="en-US"/>
          </a:p>
        </p:txBody>
      </p:sp>
    </p:spTree>
    <p:extLst>
      <p:ext uri="{BB962C8B-B14F-4D97-AF65-F5344CB8AC3E}">
        <p14:creationId xmlns:p14="http://schemas.microsoft.com/office/powerpoint/2010/main" val="798614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66.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19"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1.sv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41.png"/><Relationship Id="rId26" Type="http://schemas.openxmlformats.org/officeDocument/2006/relationships/image" Target="../media/image74.png"/><Relationship Id="rId3" Type="http://schemas.openxmlformats.org/officeDocument/2006/relationships/notesSlide" Target="../notesSlides/notesSlide13.xml"/><Relationship Id="rId21" Type="http://schemas.openxmlformats.org/officeDocument/2006/relationships/image" Target="../media/image69.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3.svg"/><Relationship Id="rId2" Type="http://schemas.openxmlformats.org/officeDocument/2006/relationships/slideLayout" Target="../slideLayouts/slideLayout2.xml"/><Relationship Id="rId16" Type="http://schemas.openxmlformats.org/officeDocument/2006/relationships/image" Target="../media/image65.png"/><Relationship Id="rId20" Type="http://schemas.openxmlformats.org/officeDocument/2006/relationships/image" Target="../media/image68.svg"/><Relationship Id="rId1" Type="http://schemas.openxmlformats.org/officeDocument/2006/relationships/tags" Target="../tags/tag8.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2.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1.sv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0.png"/><Relationship Id="rId27" Type="http://schemas.openxmlformats.org/officeDocument/2006/relationships/image" Target="../media/image75.svg"/></Relationships>
</file>

<file path=ppt/slides/_rels/slide14.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8.png"/><Relationship Id="rId18" Type="http://schemas.openxmlformats.org/officeDocument/2006/relationships/image" Target="../media/image67.png"/><Relationship Id="rId3" Type="http://schemas.openxmlformats.org/officeDocument/2006/relationships/image" Target="../media/image53.png"/><Relationship Id="rId21" Type="http://schemas.openxmlformats.org/officeDocument/2006/relationships/image" Target="../media/image82.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81.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61.png"/><Relationship Id="rId5" Type="http://schemas.openxmlformats.org/officeDocument/2006/relationships/image" Target="../media/image76.png"/><Relationship Id="rId15" Type="http://schemas.openxmlformats.org/officeDocument/2006/relationships/image" Target="../media/image80.png"/><Relationship Id="rId10" Type="http://schemas.openxmlformats.org/officeDocument/2006/relationships/image" Target="../media/image60.svg"/><Relationship Id="rId19"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79.svg"/><Relationship Id="rId22" Type="http://schemas.openxmlformats.org/officeDocument/2006/relationships/image" Target="../media/image83.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4.svg"/><Relationship Id="rId18" Type="http://schemas.openxmlformats.org/officeDocument/2006/relationships/image" Target="../media/image68.svg"/><Relationship Id="rId3" Type="http://schemas.openxmlformats.org/officeDocument/2006/relationships/notesSlide" Target="../notesSlides/notesSlide15.xml"/><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67.png"/><Relationship Id="rId2" Type="http://schemas.openxmlformats.org/officeDocument/2006/relationships/slideLayout" Target="../slideLayouts/slideLayout2.xml"/><Relationship Id="rId16" Type="http://schemas.openxmlformats.org/officeDocument/2006/relationships/image" Target="../media/image54.svg"/><Relationship Id="rId1" Type="http://schemas.openxmlformats.org/officeDocument/2006/relationships/tags" Target="../tags/tag9.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53.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85.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9.svg"/><Relationship Id="rId18" Type="http://schemas.openxmlformats.org/officeDocument/2006/relationships/image" Target="../media/image67.png"/><Relationship Id="rId3" Type="http://schemas.openxmlformats.org/officeDocument/2006/relationships/notesSlide" Target="../notesSlides/notesSlide16.xml"/><Relationship Id="rId7" Type="http://schemas.openxmlformats.org/officeDocument/2006/relationships/image" Target="../media/image87.svg"/><Relationship Id="rId12" Type="http://schemas.openxmlformats.org/officeDocument/2006/relationships/image" Target="../media/image88.png"/><Relationship Id="rId17" Type="http://schemas.openxmlformats.org/officeDocument/2006/relationships/image" Target="../media/image54.svg"/><Relationship Id="rId2" Type="http://schemas.openxmlformats.org/officeDocument/2006/relationships/slideLayout" Target="../slideLayouts/slideLayout2.xml"/><Relationship Id="rId16" Type="http://schemas.openxmlformats.org/officeDocument/2006/relationships/image" Target="../media/image53.png"/><Relationship Id="rId1" Type="http://schemas.openxmlformats.org/officeDocument/2006/relationships/tags" Target="../tags/tag10.xml"/><Relationship Id="rId6" Type="http://schemas.openxmlformats.org/officeDocument/2006/relationships/image" Target="../media/image86.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91.svg"/><Relationship Id="rId10" Type="http://schemas.openxmlformats.org/officeDocument/2006/relationships/image" Target="../media/image37.png"/><Relationship Id="rId19" Type="http://schemas.openxmlformats.org/officeDocument/2006/relationships/image" Target="../media/image68.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5.svg"/><Relationship Id="rId18" Type="http://schemas.openxmlformats.org/officeDocument/2006/relationships/image" Target="../media/image94.png"/><Relationship Id="rId3" Type="http://schemas.openxmlformats.org/officeDocument/2006/relationships/notesSlide" Target="../notesSlides/notesSlide17.xml"/><Relationship Id="rId21" Type="http://schemas.openxmlformats.org/officeDocument/2006/relationships/image" Target="../media/image97.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68.svg"/><Relationship Id="rId2" Type="http://schemas.openxmlformats.org/officeDocument/2006/relationships/slideLayout" Target="../slideLayouts/slideLayout2.xml"/><Relationship Id="rId16" Type="http://schemas.openxmlformats.org/officeDocument/2006/relationships/image" Target="../media/image67.png"/><Relationship Id="rId20" Type="http://schemas.openxmlformats.org/officeDocument/2006/relationships/image" Target="../media/image96.png"/><Relationship Id="rId1" Type="http://schemas.openxmlformats.org/officeDocument/2006/relationships/tags" Target="../tags/tag11.xml"/><Relationship Id="rId6" Type="http://schemas.openxmlformats.org/officeDocument/2006/relationships/image" Target="../media/image31.png"/><Relationship Id="rId11" Type="http://schemas.openxmlformats.org/officeDocument/2006/relationships/image" Target="../media/image84.svg"/><Relationship Id="rId5" Type="http://schemas.openxmlformats.org/officeDocument/2006/relationships/image" Target="../media/image93.svg"/><Relationship Id="rId15" Type="http://schemas.openxmlformats.org/officeDocument/2006/relationships/image" Target="../media/image54.svg"/><Relationship Id="rId10" Type="http://schemas.openxmlformats.org/officeDocument/2006/relationships/image" Target="../media/image39.png"/><Relationship Id="rId19" Type="http://schemas.openxmlformats.org/officeDocument/2006/relationships/image" Target="../media/image95.svg"/><Relationship Id="rId4" Type="http://schemas.openxmlformats.org/officeDocument/2006/relationships/image" Target="../media/image92.png"/><Relationship Id="rId9" Type="http://schemas.openxmlformats.org/officeDocument/2006/relationships/image" Target="../media/image34.sv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3.png"/><Relationship Id="rId3" Type="http://schemas.openxmlformats.org/officeDocument/2006/relationships/notesSlide" Target="../notesSlides/notesSlide18.xml"/><Relationship Id="rId7" Type="http://schemas.openxmlformats.org/officeDocument/2006/relationships/image" Target="../media/image32.svg"/><Relationship Id="rId12" Type="http://schemas.openxmlformats.org/officeDocument/2006/relationships/image" Target="../media/image85.svg"/><Relationship Id="rId2" Type="http://schemas.openxmlformats.org/officeDocument/2006/relationships/slideLayout" Target="../slideLayouts/slideLayout2.xml"/><Relationship Id="rId16" Type="http://schemas.openxmlformats.org/officeDocument/2006/relationships/image" Target="../media/image68.svg"/><Relationship Id="rId1" Type="http://schemas.openxmlformats.org/officeDocument/2006/relationships/tags" Target="../tags/tag12.xml"/><Relationship Id="rId6" Type="http://schemas.openxmlformats.org/officeDocument/2006/relationships/image" Target="../media/image31.png"/><Relationship Id="rId11" Type="http://schemas.openxmlformats.org/officeDocument/2006/relationships/image" Target="../media/image38.svg"/><Relationship Id="rId5" Type="http://schemas.openxmlformats.org/officeDocument/2006/relationships/image" Target="../media/image93.svg"/><Relationship Id="rId15" Type="http://schemas.openxmlformats.org/officeDocument/2006/relationships/image" Target="../media/image67.png"/><Relationship Id="rId10" Type="http://schemas.openxmlformats.org/officeDocument/2006/relationships/image" Target="../media/image37.png"/><Relationship Id="rId4" Type="http://schemas.openxmlformats.org/officeDocument/2006/relationships/image" Target="../media/image92.png"/><Relationship Id="rId9" Type="http://schemas.openxmlformats.org/officeDocument/2006/relationships/image" Target="../media/image36.svg"/><Relationship Id="rId14"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8.png"/><Relationship Id="rId18" Type="http://schemas.openxmlformats.org/officeDocument/2006/relationships/image" Target="../media/image67.png"/><Relationship Id="rId3" Type="http://schemas.openxmlformats.org/officeDocument/2006/relationships/image" Target="../media/image53.png"/><Relationship Id="rId21" Type="http://schemas.openxmlformats.org/officeDocument/2006/relationships/image" Target="../media/image82.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41.png"/><Relationship Id="rId2" Type="http://schemas.openxmlformats.org/officeDocument/2006/relationships/notesSlide" Target="../notesSlides/notesSlide19.xml"/><Relationship Id="rId16" Type="http://schemas.openxmlformats.org/officeDocument/2006/relationships/image" Target="../media/image81.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61.png"/><Relationship Id="rId5" Type="http://schemas.openxmlformats.org/officeDocument/2006/relationships/image" Target="../media/image76.png"/><Relationship Id="rId15" Type="http://schemas.openxmlformats.org/officeDocument/2006/relationships/image" Target="../media/image80.png"/><Relationship Id="rId10" Type="http://schemas.openxmlformats.org/officeDocument/2006/relationships/image" Target="../media/image60.svg"/><Relationship Id="rId19"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79.svg"/><Relationship Id="rId22" Type="http://schemas.openxmlformats.org/officeDocument/2006/relationships/image" Target="../media/image8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0.svg"/><Relationship Id="rId3" Type="http://schemas.openxmlformats.org/officeDocument/2006/relationships/notesSlide" Target="../notesSlides/notesSlide20.xml"/><Relationship Id="rId7" Type="http://schemas.openxmlformats.org/officeDocument/2006/relationships/image" Target="../media/image73.svg"/><Relationship Id="rId12" Type="http://schemas.openxmlformats.org/officeDocument/2006/relationships/image" Target="../media/image59.png"/><Relationship Id="rId2" Type="http://schemas.openxmlformats.org/officeDocument/2006/relationships/slideLayout" Target="../slideLayouts/slideLayout2.xml"/><Relationship Id="rId16" Type="http://schemas.openxmlformats.org/officeDocument/2006/relationships/image" Target="../media/image41.png"/><Relationship Id="rId1" Type="http://schemas.openxmlformats.org/officeDocument/2006/relationships/tags" Target="../tags/tag13.xml"/><Relationship Id="rId6" Type="http://schemas.openxmlformats.org/officeDocument/2006/relationships/image" Target="../media/image72.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75.sv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77.svg"/><Relationship Id="rId18" Type="http://schemas.openxmlformats.org/officeDocument/2006/relationships/image" Target="../media/image61.png"/><Relationship Id="rId26" Type="http://schemas.openxmlformats.org/officeDocument/2006/relationships/image" Target="../media/image68.svg"/><Relationship Id="rId3" Type="http://schemas.openxmlformats.org/officeDocument/2006/relationships/notesSlide" Target="../notesSlides/notesSlide21.xml"/><Relationship Id="rId21" Type="http://schemas.openxmlformats.org/officeDocument/2006/relationships/image" Target="../media/image79.svg"/><Relationship Id="rId7" Type="http://schemas.openxmlformats.org/officeDocument/2006/relationships/image" Target="../media/image101.png"/><Relationship Id="rId12" Type="http://schemas.openxmlformats.org/officeDocument/2006/relationships/image" Target="../media/image76.png"/><Relationship Id="rId17" Type="http://schemas.openxmlformats.org/officeDocument/2006/relationships/image" Target="../media/image60.svg"/><Relationship Id="rId25" Type="http://schemas.openxmlformats.org/officeDocument/2006/relationships/image" Target="../media/image67.png"/><Relationship Id="rId2" Type="http://schemas.openxmlformats.org/officeDocument/2006/relationships/slideLayout" Target="../slideLayouts/slideLayout2.xml"/><Relationship Id="rId16" Type="http://schemas.openxmlformats.org/officeDocument/2006/relationships/image" Target="../media/image59.png"/><Relationship Id="rId20" Type="http://schemas.openxmlformats.org/officeDocument/2006/relationships/image" Target="../media/image78.png"/><Relationship Id="rId29" Type="http://schemas.openxmlformats.org/officeDocument/2006/relationships/image" Target="../media/image83.svg"/><Relationship Id="rId1" Type="http://schemas.openxmlformats.org/officeDocument/2006/relationships/tags" Target="../tags/tag14.xml"/><Relationship Id="rId6" Type="http://schemas.openxmlformats.org/officeDocument/2006/relationships/image" Target="../media/image100.png"/><Relationship Id="rId11" Type="http://schemas.openxmlformats.org/officeDocument/2006/relationships/image" Target="../media/image54.svg"/><Relationship Id="rId24" Type="http://schemas.openxmlformats.org/officeDocument/2006/relationships/image" Target="../media/image41.png"/><Relationship Id="rId5" Type="http://schemas.openxmlformats.org/officeDocument/2006/relationships/image" Target="../media/image99.png"/><Relationship Id="rId15" Type="http://schemas.openxmlformats.org/officeDocument/2006/relationships/image" Target="../media/image58.svg"/><Relationship Id="rId23" Type="http://schemas.openxmlformats.org/officeDocument/2006/relationships/image" Target="../media/image81.svg"/><Relationship Id="rId28" Type="http://schemas.openxmlformats.org/officeDocument/2006/relationships/image" Target="../media/image82.pn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57.png"/><Relationship Id="rId22" Type="http://schemas.openxmlformats.org/officeDocument/2006/relationships/image" Target="../media/image80.png"/><Relationship Id="rId27"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8.png"/><Relationship Id="rId18" Type="http://schemas.openxmlformats.org/officeDocument/2006/relationships/image" Target="../media/image67.png"/><Relationship Id="rId3" Type="http://schemas.openxmlformats.org/officeDocument/2006/relationships/image" Target="../media/image53.png"/><Relationship Id="rId21" Type="http://schemas.openxmlformats.org/officeDocument/2006/relationships/image" Target="../media/image82.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41.png"/><Relationship Id="rId2" Type="http://schemas.openxmlformats.org/officeDocument/2006/relationships/notesSlide" Target="../notesSlides/notesSlide22.xml"/><Relationship Id="rId16" Type="http://schemas.openxmlformats.org/officeDocument/2006/relationships/image" Target="../media/image81.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61.png"/><Relationship Id="rId5" Type="http://schemas.openxmlformats.org/officeDocument/2006/relationships/image" Target="../media/image76.png"/><Relationship Id="rId15" Type="http://schemas.openxmlformats.org/officeDocument/2006/relationships/image" Target="../media/image80.png"/><Relationship Id="rId10" Type="http://schemas.openxmlformats.org/officeDocument/2006/relationships/image" Target="../media/image60.svg"/><Relationship Id="rId19"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79.svg"/><Relationship Id="rId22" Type="http://schemas.openxmlformats.org/officeDocument/2006/relationships/image" Target="../media/image83.svg"/></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7.png"/><Relationship Id="rId26" Type="http://schemas.openxmlformats.org/officeDocument/2006/relationships/image" Target="../media/image107.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41.png"/><Relationship Id="rId25" Type="http://schemas.openxmlformats.org/officeDocument/2006/relationships/image" Target="../media/image106.png"/><Relationship Id="rId2" Type="http://schemas.openxmlformats.org/officeDocument/2006/relationships/notesSlide" Target="../notesSlides/notesSlide23.xml"/><Relationship Id="rId16" Type="http://schemas.openxmlformats.org/officeDocument/2006/relationships/image" Target="../media/image66.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105.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104.png"/><Relationship Id="rId10" Type="http://schemas.openxmlformats.org/officeDocument/2006/relationships/image" Target="../media/image60.svg"/><Relationship Id="rId19" Type="http://schemas.openxmlformats.org/officeDocument/2006/relationships/image" Target="../media/image68.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41.png"/><Relationship Id="rId26" Type="http://schemas.openxmlformats.org/officeDocument/2006/relationships/image" Target="../media/image108.png"/><Relationship Id="rId3" Type="http://schemas.openxmlformats.org/officeDocument/2006/relationships/notesSlide" Target="../notesSlides/notesSlide25.xml"/><Relationship Id="rId21" Type="http://schemas.openxmlformats.org/officeDocument/2006/relationships/image" Target="../media/image69.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28.svg"/><Relationship Id="rId2" Type="http://schemas.openxmlformats.org/officeDocument/2006/relationships/slideLayout" Target="../slideLayouts/slideLayout2.xml"/><Relationship Id="rId16" Type="http://schemas.openxmlformats.org/officeDocument/2006/relationships/image" Target="../media/image65.png"/><Relationship Id="rId20" Type="http://schemas.openxmlformats.org/officeDocument/2006/relationships/image" Target="../media/image68.svg"/><Relationship Id="rId29" Type="http://schemas.openxmlformats.org/officeDocument/2006/relationships/image" Target="../media/image111.png"/><Relationship Id="rId1" Type="http://schemas.openxmlformats.org/officeDocument/2006/relationships/tags" Target="../tags/tag15.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27.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1.svg"/><Relationship Id="rId28" Type="http://schemas.openxmlformats.org/officeDocument/2006/relationships/image" Target="../media/image110.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0.png"/><Relationship Id="rId27" Type="http://schemas.openxmlformats.org/officeDocument/2006/relationships/image" Target="../media/image109.svg"/></Relationships>
</file>

<file path=ppt/slides/_rels/slide2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notesSlide" Target="../notesSlides/notesSlide26.xml"/><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14.svg"/><Relationship Id="rId11" Type="http://schemas.openxmlformats.org/officeDocument/2006/relationships/image" Target="../media/image119.emf"/><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emf"/><Relationship Id="rId9"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notesSlide" Target="../notesSlides/notesSlide27.xml"/><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0.png"/><Relationship Id="rId3" Type="http://schemas.openxmlformats.org/officeDocument/2006/relationships/notesSlide" Target="../notesSlides/notesSlide28.xml"/><Relationship Id="rId7" Type="http://schemas.openxmlformats.org/officeDocument/2006/relationships/image" Target="../media/image4.svg"/><Relationship Id="rId12" Type="http://schemas.openxmlformats.org/officeDocument/2006/relationships/image" Target="../media/image107.png"/><Relationship Id="rId2" Type="http://schemas.openxmlformats.org/officeDocument/2006/relationships/slideLayout" Target="../slideLayouts/slideLayout1.xml"/><Relationship Id="rId16" Type="http://schemas.openxmlformats.org/officeDocument/2006/relationships/image" Target="../media/image123.png"/><Relationship Id="rId1" Type="http://schemas.openxmlformats.org/officeDocument/2006/relationships/tags" Target="../tags/tag18.xml"/><Relationship Id="rId6" Type="http://schemas.openxmlformats.org/officeDocument/2006/relationships/image" Target="../media/image3.png"/><Relationship Id="rId11" Type="http://schemas.openxmlformats.org/officeDocument/2006/relationships/image" Target="../media/image106.png"/><Relationship Id="rId5" Type="http://schemas.openxmlformats.org/officeDocument/2006/relationships/image" Target="../media/image2.svg"/><Relationship Id="rId15" Type="http://schemas.openxmlformats.org/officeDocument/2006/relationships/image" Target="../media/image122.png"/><Relationship Id="rId10" Type="http://schemas.openxmlformats.org/officeDocument/2006/relationships/image" Target="../media/image105.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21.sv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2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3.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60.xml"/><Relationship Id="rId18" Type="http://schemas.openxmlformats.org/officeDocument/2006/relationships/slide" Target="slide42.xml"/><Relationship Id="rId3" Type="http://schemas.openxmlformats.org/officeDocument/2006/relationships/slide" Target="slide37.xml"/><Relationship Id="rId21" Type="http://schemas.openxmlformats.org/officeDocument/2006/relationships/slide" Target="slide71.xml"/><Relationship Id="rId7" Type="http://schemas.openxmlformats.org/officeDocument/2006/relationships/slide" Target="slide44.xml"/><Relationship Id="rId12" Type="http://schemas.openxmlformats.org/officeDocument/2006/relationships/slide" Target="slide63.xml"/><Relationship Id="rId17" Type="http://schemas.openxmlformats.org/officeDocument/2006/relationships/slide" Target="slide41.xml"/><Relationship Id="rId25" Type="http://schemas.openxmlformats.org/officeDocument/2006/relationships/slide" Target="slide70.xml"/><Relationship Id="rId2" Type="http://schemas.openxmlformats.org/officeDocument/2006/relationships/slide" Target="slide32.xml"/><Relationship Id="rId16" Type="http://schemas.openxmlformats.org/officeDocument/2006/relationships/slide" Target="slide56.xml"/><Relationship Id="rId20"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8.xml"/><Relationship Id="rId24" Type="http://schemas.openxmlformats.org/officeDocument/2006/relationships/slide" Target="slide69.xml"/><Relationship Id="rId5" Type="http://schemas.openxmlformats.org/officeDocument/2006/relationships/slide" Target="slide39.xml"/><Relationship Id="rId15" Type="http://schemas.openxmlformats.org/officeDocument/2006/relationships/slide" Target="slide62.xml"/><Relationship Id="rId23" Type="http://schemas.openxmlformats.org/officeDocument/2006/relationships/slide" Target="slide64.xml"/><Relationship Id="rId10" Type="http://schemas.openxmlformats.org/officeDocument/2006/relationships/slide" Target="slide57.xml"/><Relationship Id="rId19" Type="http://schemas.openxmlformats.org/officeDocument/2006/relationships/slide" Target="slide65.xml"/><Relationship Id="rId4" Type="http://schemas.openxmlformats.org/officeDocument/2006/relationships/slide" Target="slide38.xml"/><Relationship Id="rId9" Type="http://schemas.openxmlformats.org/officeDocument/2006/relationships/slide" Target="slide52.xml"/><Relationship Id="rId14" Type="http://schemas.openxmlformats.org/officeDocument/2006/relationships/slide" Target="slide47.xml"/><Relationship Id="rId22" Type="http://schemas.openxmlformats.org/officeDocument/2006/relationships/slide" Target="slide72.xml"/></Relationships>
</file>

<file path=ppt/slides/_rels/slide31.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emf"/><Relationship Id="rId18" Type="http://schemas.openxmlformats.org/officeDocument/2006/relationships/image" Target="../media/image141.png"/><Relationship Id="rId26" Type="http://schemas.openxmlformats.org/officeDocument/2006/relationships/image" Target="../media/image147.emf"/><Relationship Id="rId3" Type="http://schemas.openxmlformats.org/officeDocument/2006/relationships/image" Target="../media/image126.png"/><Relationship Id="rId21" Type="http://schemas.openxmlformats.org/officeDocument/2006/relationships/image" Target="../media/image144.svg"/><Relationship Id="rId7" Type="http://schemas.openxmlformats.org/officeDocument/2006/relationships/image" Target="../media/image130.png"/><Relationship Id="rId12" Type="http://schemas.openxmlformats.org/officeDocument/2006/relationships/image" Target="../media/image135.svg"/><Relationship Id="rId17" Type="http://schemas.openxmlformats.org/officeDocument/2006/relationships/image" Target="../media/image140.svg"/><Relationship Id="rId25" Type="http://schemas.openxmlformats.org/officeDocument/2006/relationships/image" Target="../media/image93.svg"/><Relationship Id="rId2" Type="http://schemas.openxmlformats.org/officeDocument/2006/relationships/notesSlide" Target="../notesSlides/notesSlide30.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9.svg"/><Relationship Id="rId11" Type="http://schemas.openxmlformats.org/officeDocument/2006/relationships/image" Target="../media/image134.png"/><Relationship Id="rId24" Type="http://schemas.openxmlformats.org/officeDocument/2006/relationships/image" Target="../media/image92.png"/><Relationship Id="rId5" Type="http://schemas.openxmlformats.org/officeDocument/2006/relationships/image" Target="../media/image128.png"/><Relationship Id="rId15" Type="http://schemas.openxmlformats.org/officeDocument/2006/relationships/image" Target="../media/image138.svg"/><Relationship Id="rId23" Type="http://schemas.openxmlformats.org/officeDocument/2006/relationships/image" Target="../media/image146.emf"/><Relationship Id="rId10" Type="http://schemas.openxmlformats.org/officeDocument/2006/relationships/image" Target="../media/image133.svg"/><Relationship Id="rId19" Type="http://schemas.openxmlformats.org/officeDocument/2006/relationships/image" Target="../media/image142.sv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emf"/></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9.svg"/></Relationships>
</file>

<file path=ppt/slides/_rels/slide35.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9.svg"/><Relationship Id="rId5" Type="http://schemas.openxmlformats.org/officeDocument/2006/relationships/image" Target="../media/image158.png"/><Relationship Id="rId10" Type="http://schemas.openxmlformats.org/officeDocument/2006/relationships/image" Target="../media/image163.svg"/><Relationship Id="rId4" Type="http://schemas.openxmlformats.org/officeDocument/2006/relationships/image" Target="../media/image157.svg"/><Relationship Id="rId9"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7.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80.png"/><Relationship Id="rId4" Type="http://schemas.openxmlformats.org/officeDocument/2006/relationships/image" Target="../media/image17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jpeg"/><Relationship Id="rId12" Type="http://schemas.openxmlformats.org/officeDocument/2006/relationships/image" Target="../media/image30.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svg"/><Relationship Id="rId4" Type="http://schemas.openxmlformats.org/officeDocument/2006/relationships/image" Target="../media/image22.emf"/><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90.png"/><Relationship Id="rId4" Type="http://schemas.openxmlformats.org/officeDocument/2006/relationships/image" Target="../media/image189.png"/></Relationships>
</file>

<file path=ppt/slides/_rels/slide51.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8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5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204.png"/><Relationship Id="rId4" Type="http://schemas.openxmlformats.org/officeDocument/2006/relationships/image" Target="../media/image203.png"/></Relationships>
</file>

<file path=ppt/slides/_rels/slide55.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00.png"/><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5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6.svg"/><Relationship Id="rId18" Type="http://schemas.openxmlformats.org/officeDocument/2006/relationships/image" Target="../media/image58.svg"/><Relationship Id="rId26" Type="http://schemas.openxmlformats.org/officeDocument/2006/relationships/image" Target="../media/image222.svg"/><Relationship Id="rId3" Type="http://schemas.openxmlformats.org/officeDocument/2006/relationships/image" Target="../media/image63.png"/><Relationship Id="rId21" Type="http://schemas.openxmlformats.org/officeDocument/2006/relationships/image" Target="../media/image61.png"/><Relationship Id="rId7" Type="http://schemas.openxmlformats.org/officeDocument/2006/relationships/image" Target="../media/image32.svg"/><Relationship Id="rId12" Type="http://schemas.openxmlformats.org/officeDocument/2006/relationships/image" Target="../media/image215.png"/><Relationship Id="rId17" Type="http://schemas.openxmlformats.org/officeDocument/2006/relationships/image" Target="../media/image57.png"/><Relationship Id="rId25" Type="http://schemas.openxmlformats.org/officeDocument/2006/relationships/image" Target="../media/image221.png"/><Relationship Id="rId2" Type="http://schemas.openxmlformats.org/officeDocument/2006/relationships/notesSlide" Target="../notesSlides/notesSlide39.xml"/><Relationship Id="rId16" Type="http://schemas.openxmlformats.org/officeDocument/2006/relationships/image" Target="../media/image218.svg"/><Relationship Id="rId20" Type="http://schemas.openxmlformats.org/officeDocument/2006/relationships/image" Target="../media/image60.svg"/><Relationship Id="rId29"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12.svg"/><Relationship Id="rId24" Type="http://schemas.openxmlformats.org/officeDocument/2006/relationships/image" Target="../media/image220.svg"/><Relationship Id="rId32" Type="http://schemas.openxmlformats.org/officeDocument/2006/relationships/image" Target="../media/image227.svg"/><Relationship Id="rId5" Type="http://schemas.openxmlformats.org/officeDocument/2006/relationships/image" Target="../media/image41.png"/><Relationship Id="rId15" Type="http://schemas.openxmlformats.org/officeDocument/2006/relationships/image" Target="../media/image217.png"/><Relationship Id="rId23" Type="http://schemas.openxmlformats.org/officeDocument/2006/relationships/image" Target="../media/image219.png"/><Relationship Id="rId28" Type="http://schemas.openxmlformats.org/officeDocument/2006/relationships/image" Target="../media/image223.svg"/><Relationship Id="rId10" Type="http://schemas.openxmlformats.org/officeDocument/2006/relationships/image" Target="../media/image211.png"/><Relationship Id="rId19" Type="http://schemas.openxmlformats.org/officeDocument/2006/relationships/image" Target="../media/image59.png"/><Relationship Id="rId31" Type="http://schemas.openxmlformats.org/officeDocument/2006/relationships/image" Target="../media/image226.png"/><Relationship Id="rId4" Type="http://schemas.openxmlformats.org/officeDocument/2006/relationships/image" Target="../media/image64.svg"/><Relationship Id="rId9" Type="http://schemas.openxmlformats.org/officeDocument/2006/relationships/image" Target="../media/image214.svg"/><Relationship Id="rId14" Type="http://schemas.openxmlformats.org/officeDocument/2006/relationships/chart" Target="../charts/chart3.xml"/><Relationship Id="rId22" Type="http://schemas.openxmlformats.org/officeDocument/2006/relationships/image" Target="../media/image62.svg"/><Relationship Id="rId27" Type="http://schemas.openxmlformats.org/officeDocument/2006/relationships/image" Target="../media/image67.png"/><Relationship Id="rId30" Type="http://schemas.openxmlformats.org/officeDocument/2006/relationships/image" Target="../media/image22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28.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4.xml"/><Relationship Id="rId6" Type="http://schemas.openxmlformats.org/officeDocument/2006/relationships/image" Target="../media/image27.png"/><Relationship Id="rId11" Type="http://schemas.openxmlformats.org/officeDocument/2006/relationships/image" Target="../media/image34.svg"/><Relationship Id="rId5" Type="http://schemas.openxmlformats.org/officeDocument/2006/relationships/image" Target="../media/image32.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0.svg"/><Relationship Id="rId14" Type="http://schemas.openxmlformats.org/officeDocument/2006/relationships/image" Target="../media/image37.png"/></Relationships>
</file>

<file path=ppt/slides/_rels/slide6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notesSlide" Target="../notesSlides/notesSlide7.xml"/><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3F33-8547-7155-19D0-C0A2D80ECD7A}"/>
              </a:ext>
            </a:extLst>
          </p:cNvPr>
          <p:cNvSpPr>
            <a:spLocks noGrp="1"/>
          </p:cNvSpPr>
          <p:nvPr>
            <p:ph type="ctrTitle"/>
          </p:nvPr>
        </p:nvSpPr>
        <p:spPr>
          <a:xfrm>
            <a:off x="1524000" y="1515505"/>
            <a:ext cx="9144000" cy="2387600"/>
          </a:xfrm>
        </p:spPr>
        <p:txBody>
          <a:bodyPr>
            <a:normAutofit/>
          </a:bodyPr>
          <a:lstStyle/>
          <a:p>
            <a:r>
              <a:rPr lang="en-US" sz="4800" b="0" i="0" dirty="0">
                <a:effectLst/>
              </a:rPr>
              <a:t>Designing Cloud Servers for Lower Carbon</a:t>
            </a:r>
            <a:endParaRPr lang="en-US" sz="4800" dirty="0"/>
          </a:p>
        </p:txBody>
      </p:sp>
      <p:sp>
        <p:nvSpPr>
          <p:cNvPr id="3" name="Subtitle 2">
            <a:extLst>
              <a:ext uri="{FF2B5EF4-FFF2-40B4-BE49-F238E27FC236}">
                <a16:creationId xmlns:a16="http://schemas.microsoft.com/office/drawing/2014/main" id="{4D187268-DED1-63E1-1AB8-69BF2F60B700}"/>
              </a:ext>
            </a:extLst>
          </p:cNvPr>
          <p:cNvSpPr>
            <a:spLocks noGrp="1"/>
          </p:cNvSpPr>
          <p:nvPr>
            <p:ph type="subTitle" idx="1"/>
          </p:nvPr>
        </p:nvSpPr>
        <p:spPr>
          <a:xfrm>
            <a:off x="1856232" y="4015672"/>
            <a:ext cx="8470392" cy="994234"/>
          </a:xfrm>
        </p:spPr>
        <p:txBody>
          <a:bodyPr>
            <a:noAutofit/>
          </a:bodyPr>
          <a:lstStyle/>
          <a:p>
            <a:pPr>
              <a:lnSpc>
                <a:spcPct val="120000"/>
              </a:lnSpc>
            </a:pPr>
            <a:r>
              <a:rPr lang="en-US" sz="1900" b="1" u="sng" dirty="0">
                <a:solidFill>
                  <a:srgbClr val="AC1E2D"/>
                </a:solidFill>
              </a:rPr>
              <a:t>Jaylen Wang</a:t>
            </a:r>
            <a:r>
              <a:rPr lang="en-US" sz="1800" dirty="0">
                <a:solidFill>
                  <a:srgbClr val="737373"/>
                </a:solidFill>
              </a:rPr>
              <a:t>,</a:t>
            </a:r>
            <a:r>
              <a:rPr lang="en-US" sz="1800" dirty="0"/>
              <a:t> </a:t>
            </a:r>
            <a:r>
              <a:rPr lang="en-US" sz="1800" i="0" dirty="0">
                <a:solidFill>
                  <a:srgbClr val="737373"/>
                </a:solidFill>
                <a:effectLst/>
              </a:rPr>
              <a:t>Daniel</a:t>
            </a:r>
            <a:r>
              <a:rPr lang="en-US" sz="1800" b="0" i="0" dirty="0">
                <a:solidFill>
                  <a:srgbClr val="737373"/>
                </a:solidFill>
                <a:effectLst/>
              </a:rPr>
              <a:t> S. Berger, </a:t>
            </a:r>
            <a:r>
              <a:rPr lang="en-US" sz="1800" b="0" i="0" dirty="0" err="1">
                <a:solidFill>
                  <a:srgbClr val="737373"/>
                </a:solidFill>
                <a:effectLst/>
              </a:rPr>
              <a:t>Fiodar</a:t>
            </a:r>
            <a:r>
              <a:rPr lang="en-US" sz="1800" b="0" i="0" dirty="0">
                <a:solidFill>
                  <a:srgbClr val="737373"/>
                </a:solidFill>
                <a:effectLst/>
              </a:rPr>
              <a:t> </a:t>
            </a:r>
            <a:r>
              <a:rPr lang="en-US" sz="1800" b="0" i="0" dirty="0" err="1">
                <a:solidFill>
                  <a:srgbClr val="737373"/>
                </a:solidFill>
                <a:effectLst/>
              </a:rPr>
              <a:t>Kazhamiaka</a:t>
            </a:r>
            <a:r>
              <a:rPr lang="en-US" sz="1800" b="0" i="0" dirty="0">
                <a:solidFill>
                  <a:srgbClr val="737373"/>
                </a:solidFill>
                <a:effectLst/>
              </a:rPr>
              <a:t>, Celine </a:t>
            </a:r>
            <a:r>
              <a:rPr lang="en-US" sz="1800" b="0" i="0" dirty="0" err="1">
                <a:solidFill>
                  <a:srgbClr val="737373"/>
                </a:solidFill>
                <a:effectLst/>
              </a:rPr>
              <a:t>Irvene</a:t>
            </a:r>
            <a:r>
              <a:rPr lang="en-US" sz="1800" b="0" i="0" dirty="0">
                <a:solidFill>
                  <a:srgbClr val="737373"/>
                </a:solidFill>
                <a:effectLst/>
              </a:rPr>
              <a:t>, </a:t>
            </a:r>
            <a:r>
              <a:rPr lang="en-US" sz="1800" b="0" i="0" dirty="0" err="1">
                <a:solidFill>
                  <a:srgbClr val="737373"/>
                </a:solidFill>
                <a:effectLst/>
              </a:rPr>
              <a:t>Chaojie</a:t>
            </a:r>
            <a:r>
              <a:rPr lang="en-US" sz="1800" b="0" i="0" dirty="0">
                <a:solidFill>
                  <a:srgbClr val="737373"/>
                </a:solidFill>
                <a:effectLst/>
              </a:rPr>
              <a:t> Zhang, Esha </a:t>
            </a:r>
            <a:r>
              <a:rPr lang="en-US" sz="1800" b="0" i="0" dirty="0" err="1">
                <a:solidFill>
                  <a:srgbClr val="737373"/>
                </a:solidFill>
                <a:effectLst/>
              </a:rPr>
              <a:t>Choukse</a:t>
            </a:r>
            <a:r>
              <a:rPr lang="en-US" sz="1800" b="0" i="0" dirty="0">
                <a:solidFill>
                  <a:srgbClr val="737373"/>
                </a:solidFill>
                <a:effectLst/>
              </a:rPr>
              <a:t>, Kali Frost, Rodrigo Fonseca, Brijesh </a:t>
            </a:r>
            <a:r>
              <a:rPr lang="en-US" sz="1800" b="0" i="0" dirty="0" err="1">
                <a:solidFill>
                  <a:srgbClr val="737373"/>
                </a:solidFill>
                <a:effectLst/>
              </a:rPr>
              <a:t>Warrier</a:t>
            </a:r>
            <a:r>
              <a:rPr lang="en-US" sz="1800" b="0" i="0" dirty="0">
                <a:solidFill>
                  <a:srgbClr val="737373"/>
                </a:solidFill>
                <a:effectLst/>
              </a:rPr>
              <a:t>, Chetan Bansal, Jonathan Stern, Ricardo </a:t>
            </a:r>
            <a:r>
              <a:rPr lang="en-US" sz="1800" b="0" i="0" dirty="0" err="1">
                <a:solidFill>
                  <a:srgbClr val="737373"/>
                </a:solidFill>
                <a:effectLst/>
              </a:rPr>
              <a:t>Bianchini</a:t>
            </a:r>
            <a:r>
              <a:rPr lang="en-US" sz="1800" dirty="0">
                <a:solidFill>
                  <a:srgbClr val="737373"/>
                </a:solidFill>
              </a:rPr>
              <a:t>,</a:t>
            </a:r>
            <a:r>
              <a:rPr lang="en-US" sz="1800" b="0" i="0" dirty="0">
                <a:solidFill>
                  <a:srgbClr val="494E52"/>
                </a:solidFill>
                <a:effectLst/>
              </a:rPr>
              <a:t> </a:t>
            </a:r>
            <a:r>
              <a:rPr lang="en-US" sz="1800" b="0" i="0" dirty="0" err="1">
                <a:solidFill>
                  <a:srgbClr val="AC1E2D"/>
                </a:solidFill>
                <a:effectLst/>
              </a:rPr>
              <a:t>Akshitha</a:t>
            </a:r>
            <a:r>
              <a:rPr lang="en-US" sz="1800" b="0" i="0" dirty="0">
                <a:solidFill>
                  <a:srgbClr val="AC1E2D"/>
                </a:solidFill>
                <a:effectLst/>
              </a:rPr>
              <a:t> </a:t>
            </a:r>
            <a:r>
              <a:rPr lang="en-US" sz="1800" b="0" i="0" dirty="0" err="1">
                <a:solidFill>
                  <a:srgbClr val="AC1E2D"/>
                </a:solidFill>
                <a:effectLst/>
              </a:rPr>
              <a:t>Sriraman</a:t>
            </a:r>
            <a:endParaRPr lang="en-US" sz="1800" dirty="0">
              <a:solidFill>
                <a:srgbClr val="AC1E2D"/>
              </a:solidFill>
            </a:endParaRPr>
          </a:p>
        </p:txBody>
      </p:sp>
      <p:grpSp>
        <p:nvGrpSpPr>
          <p:cNvPr id="4" name="Group 3">
            <a:extLst>
              <a:ext uri="{FF2B5EF4-FFF2-40B4-BE49-F238E27FC236}">
                <a16:creationId xmlns:a16="http://schemas.microsoft.com/office/drawing/2014/main" id="{5CC97105-54C7-DE23-646E-4403B2FB8CDF}"/>
              </a:ext>
            </a:extLst>
          </p:cNvPr>
          <p:cNvGrpSpPr/>
          <p:nvPr/>
        </p:nvGrpSpPr>
        <p:grpSpPr>
          <a:xfrm>
            <a:off x="173736" y="2298984"/>
            <a:ext cx="1685544" cy="1739709"/>
            <a:chOff x="173736" y="2382919"/>
            <a:chExt cx="1685544" cy="1739709"/>
          </a:xfrm>
        </p:grpSpPr>
        <p:pic>
          <p:nvPicPr>
            <p:cNvPr id="5" name="Graphic 4" descr="Server with solid fill">
              <a:extLst>
                <a:ext uri="{FF2B5EF4-FFF2-40B4-BE49-F238E27FC236}">
                  <a16:creationId xmlns:a16="http://schemas.microsoft.com/office/drawing/2014/main" id="{516D1AC3-EC72-8697-3EA4-A4BD14A86D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784" y="2440132"/>
              <a:ext cx="1682496" cy="1682496"/>
            </a:xfrm>
            <a:prstGeom prst="rect">
              <a:avLst/>
            </a:prstGeom>
          </p:spPr>
        </p:pic>
        <p:pic>
          <p:nvPicPr>
            <p:cNvPr id="7" name="Graphic 6" descr="Plant with solid fill">
              <a:extLst>
                <a:ext uri="{FF2B5EF4-FFF2-40B4-BE49-F238E27FC236}">
                  <a16:creationId xmlns:a16="http://schemas.microsoft.com/office/drawing/2014/main" id="{D68B0368-B525-CF4C-EA1B-E77D06EBB5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736" y="2382919"/>
              <a:ext cx="1682496" cy="1682496"/>
            </a:xfrm>
            <a:prstGeom prst="rect">
              <a:avLst/>
            </a:prstGeom>
          </p:spPr>
        </p:pic>
      </p:grpSp>
      <p:grpSp>
        <p:nvGrpSpPr>
          <p:cNvPr id="6" name="Group 5">
            <a:extLst>
              <a:ext uri="{FF2B5EF4-FFF2-40B4-BE49-F238E27FC236}">
                <a16:creationId xmlns:a16="http://schemas.microsoft.com/office/drawing/2014/main" id="{65EB29E4-C525-8491-33E4-0EF758842B41}"/>
              </a:ext>
            </a:extLst>
          </p:cNvPr>
          <p:cNvGrpSpPr/>
          <p:nvPr/>
        </p:nvGrpSpPr>
        <p:grpSpPr>
          <a:xfrm>
            <a:off x="10329672" y="2298984"/>
            <a:ext cx="1685544" cy="1739709"/>
            <a:chOff x="10329672" y="2440132"/>
            <a:chExt cx="1685544" cy="1739709"/>
          </a:xfrm>
        </p:grpSpPr>
        <p:pic>
          <p:nvPicPr>
            <p:cNvPr id="8" name="Graphic 7" descr="Server with solid fill">
              <a:extLst>
                <a:ext uri="{FF2B5EF4-FFF2-40B4-BE49-F238E27FC236}">
                  <a16:creationId xmlns:a16="http://schemas.microsoft.com/office/drawing/2014/main" id="{DECDB2FE-FB40-2085-5FBD-A53C0F6412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720" y="2497345"/>
              <a:ext cx="1682496" cy="1682496"/>
            </a:xfrm>
            <a:prstGeom prst="rect">
              <a:avLst/>
            </a:prstGeom>
          </p:spPr>
        </p:pic>
        <p:pic>
          <p:nvPicPr>
            <p:cNvPr id="9" name="Graphic 8" descr="Plant with solid fill">
              <a:extLst>
                <a:ext uri="{FF2B5EF4-FFF2-40B4-BE49-F238E27FC236}">
                  <a16:creationId xmlns:a16="http://schemas.microsoft.com/office/drawing/2014/main" id="{62A7CED3-110C-32CF-2B25-B4CF9DDD34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9672" y="2440132"/>
              <a:ext cx="1682496" cy="1682496"/>
            </a:xfrm>
            <a:prstGeom prst="rect">
              <a:avLst/>
            </a:prstGeom>
          </p:spPr>
        </p:pic>
      </p:grpSp>
      <p:sp>
        <p:nvSpPr>
          <p:cNvPr id="11" name="Slide Number Placeholder 10">
            <a:extLst>
              <a:ext uri="{FF2B5EF4-FFF2-40B4-BE49-F238E27FC236}">
                <a16:creationId xmlns:a16="http://schemas.microsoft.com/office/drawing/2014/main" id="{EE2976D3-EDD0-A5B8-3F9B-7DD39B70DBF5}"/>
              </a:ext>
            </a:extLst>
          </p:cNvPr>
          <p:cNvSpPr>
            <a:spLocks noGrp="1"/>
          </p:cNvSpPr>
          <p:nvPr>
            <p:ph type="sldNum" sz="quarter" idx="12"/>
          </p:nvPr>
        </p:nvSpPr>
        <p:spPr/>
        <p:txBody>
          <a:bodyPr/>
          <a:lstStyle/>
          <a:p>
            <a:fld id="{CA5C1F0B-256B-3243-BFD0-E9259D5AEDE3}" type="slidenum">
              <a:rPr lang="en-US" smtClean="0"/>
              <a:t>1</a:t>
            </a:fld>
            <a:endParaRPr lang="en-US" dirty="0"/>
          </a:p>
        </p:txBody>
      </p:sp>
      <p:pic>
        <p:nvPicPr>
          <p:cNvPr id="1026" name="Picture 2">
            <a:extLst>
              <a:ext uri="{FF2B5EF4-FFF2-40B4-BE49-F238E27FC236}">
                <a16:creationId xmlns:a16="http://schemas.microsoft.com/office/drawing/2014/main" id="{422B2ABB-31DF-0D37-CFC0-0C910FFEEC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6881" y="5345955"/>
            <a:ext cx="1906046" cy="545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negie Mellon University Logo PNG Vector (EPS) Free Download">
            <a:extLst>
              <a:ext uri="{FF2B5EF4-FFF2-40B4-BE49-F238E27FC236}">
                <a16:creationId xmlns:a16="http://schemas.microsoft.com/office/drawing/2014/main" id="{81F0F42E-E3B8-A20C-1161-626CE149E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529" y="5284386"/>
            <a:ext cx="1027925" cy="6681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8768E2F-B44C-CF1B-1441-BEB06FE8B83D}"/>
              </a:ext>
            </a:extLst>
          </p:cNvPr>
          <p:cNvSpPr txBox="1"/>
          <p:nvPr/>
        </p:nvSpPr>
        <p:spPr>
          <a:xfrm>
            <a:off x="5575665" y="6169580"/>
            <a:ext cx="1040670" cy="369332"/>
          </a:xfrm>
          <a:prstGeom prst="rect">
            <a:avLst/>
          </a:prstGeom>
          <a:noFill/>
        </p:spPr>
        <p:txBody>
          <a:bodyPr wrap="none" rtlCol="0">
            <a:spAutoFit/>
          </a:bodyPr>
          <a:lstStyle/>
          <a:p>
            <a:r>
              <a:rPr lang="en-US" dirty="0">
                <a:solidFill>
                  <a:schemeClr val="tx1">
                    <a:lumMod val="50000"/>
                    <a:lumOff val="50000"/>
                  </a:schemeClr>
                </a:solidFill>
                <a:latin typeface="Poppins" pitchFamily="2" charset="77"/>
                <a:cs typeface="Poppins" pitchFamily="2" charset="77"/>
              </a:rPr>
              <a:t>ISCA’24</a:t>
            </a:r>
          </a:p>
        </p:txBody>
      </p:sp>
    </p:spTree>
    <p:extLst>
      <p:ext uri="{BB962C8B-B14F-4D97-AF65-F5344CB8AC3E}">
        <p14:creationId xmlns:p14="http://schemas.microsoft.com/office/powerpoint/2010/main" val="3294178744"/>
      </p:ext>
    </p:extLst>
  </p:cSld>
  <p:clrMapOvr>
    <a:masterClrMapping/>
  </p:clrMapOvr>
  <mc:AlternateContent xmlns:mc="http://schemas.openxmlformats.org/markup-compatibility/2006" xmlns:p14="http://schemas.microsoft.com/office/powerpoint/2010/main">
    <mc:Choice Requires="p14">
      <p:transition spd="slow" p14:dur="2000" advTm="16451"/>
    </mc:Choice>
    <mc:Fallback xmlns="">
      <p:transition spd="slow" advTm="164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EF5368-FE7C-56E7-056D-75311B261F54}"/>
              </a:ext>
            </a:extLst>
          </p:cNvPr>
          <p:cNvSpPr/>
          <p:nvPr/>
        </p:nvSpPr>
        <p:spPr>
          <a:xfrm>
            <a:off x="-268941" y="2963703"/>
            <a:ext cx="12729882" cy="768096"/>
          </a:xfrm>
          <a:prstGeom prst="rect">
            <a:avLst/>
          </a:prstGeom>
          <a:solidFill>
            <a:srgbClr val="E2EF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lueprint with solid fill">
            <a:extLst>
              <a:ext uri="{FF2B5EF4-FFF2-40B4-BE49-F238E27FC236}">
                <a16:creationId xmlns:a16="http://schemas.microsoft.com/office/drawing/2014/main" id="{1827DC65-400E-58EB-E192-D0F9E79101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380" y="2971081"/>
            <a:ext cx="724881" cy="724881"/>
          </a:xfrm>
          <a:prstGeom prst="rect">
            <a:avLst/>
          </a:prstGeom>
        </p:spPr>
      </p:pic>
      <p:grpSp>
        <p:nvGrpSpPr>
          <p:cNvPr id="11" name="Group 10">
            <a:extLst>
              <a:ext uri="{FF2B5EF4-FFF2-40B4-BE49-F238E27FC236}">
                <a16:creationId xmlns:a16="http://schemas.microsoft.com/office/drawing/2014/main" id="{19DA1B2D-0FA2-610A-C088-E48FE2EEB017}"/>
              </a:ext>
            </a:extLst>
          </p:cNvPr>
          <p:cNvGrpSpPr/>
          <p:nvPr/>
        </p:nvGrpSpPr>
        <p:grpSpPr>
          <a:xfrm>
            <a:off x="210380" y="2143766"/>
            <a:ext cx="724881" cy="724881"/>
            <a:chOff x="972532" y="2644651"/>
            <a:chExt cx="914400" cy="914400"/>
          </a:xfrm>
        </p:grpSpPr>
        <p:pic>
          <p:nvPicPr>
            <p:cNvPr id="8" name="Graphic 7" descr="Server with solid fill">
              <a:extLst>
                <a:ext uri="{FF2B5EF4-FFF2-40B4-BE49-F238E27FC236}">
                  <a16:creationId xmlns:a16="http://schemas.microsoft.com/office/drawing/2014/main" id="{42C1AB05-D1E3-ED41-FA04-14B3BCD260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532" y="2644651"/>
              <a:ext cx="914400" cy="914400"/>
            </a:xfrm>
            <a:prstGeom prst="rect">
              <a:avLst/>
            </a:prstGeom>
          </p:spPr>
        </p:pic>
        <p:pic>
          <p:nvPicPr>
            <p:cNvPr id="10" name="Graphic 9" descr="Wrench with solid fill">
              <a:extLst>
                <a:ext uri="{FF2B5EF4-FFF2-40B4-BE49-F238E27FC236}">
                  <a16:creationId xmlns:a16="http://schemas.microsoft.com/office/drawing/2014/main" id="{7F10F66C-D69C-7166-7B70-7345C0AE65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087" y="2722206"/>
              <a:ext cx="759290" cy="759290"/>
            </a:xfrm>
            <a:prstGeom prst="rect">
              <a:avLst/>
            </a:prstGeom>
          </p:spPr>
        </p:pic>
      </p:grpSp>
      <p:grpSp>
        <p:nvGrpSpPr>
          <p:cNvPr id="18" name="Group 17">
            <a:extLst>
              <a:ext uri="{FF2B5EF4-FFF2-40B4-BE49-F238E27FC236}">
                <a16:creationId xmlns:a16="http://schemas.microsoft.com/office/drawing/2014/main" id="{023A74DE-DFA9-806B-8608-F22082AB2062}"/>
              </a:ext>
            </a:extLst>
          </p:cNvPr>
          <p:cNvGrpSpPr/>
          <p:nvPr/>
        </p:nvGrpSpPr>
        <p:grpSpPr>
          <a:xfrm>
            <a:off x="218262" y="3769304"/>
            <a:ext cx="745575" cy="854036"/>
            <a:chOff x="941542" y="3798164"/>
            <a:chExt cx="945390" cy="1082919"/>
          </a:xfrm>
        </p:grpSpPr>
        <p:pic>
          <p:nvPicPr>
            <p:cNvPr id="15" name="Graphic 14" descr="Power Plant with solid fill">
              <a:extLst>
                <a:ext uri="{FF2B5EF4-FFF2-40B4-BE49-F238E27FC236}">
                  <a16:creationId xmlns:a16="http://schemas.microsoft.com/office/drawing/2014/main" id="{F6CD4BF1-2B20-CF4E-C642-07EE3478B9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532" y="3798164"/>
              <a:ext cx="914400" cy="914400"/>
            </a:xfrm>
            <a:prstGeom prst="rect">
              <a:avLst/>
            </a:prstGeom>
          </p:spPr>
        </p:pic>
        <p:pic>
          <p:nvPicPr>
            <p:cNvPr id="17" name="Graphic 16" descr="Gauge with solid fill">
              <a:extLst>
                <a:ext uri="{FF2B5EF4-FFF2-40B4-BE49-F238E27FC236}">
                  <a16:creationId xmlns:a16="http://schemas.microsoft.com/office/drawing/2014/main" id="{2A67880E-C570-EA37-1B2D-D3FCA4A245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1542" y="3966683"/>
              <a:ext cx="914400" cy="914400"/>
            </a:xfrm>
            <a:prstGeom prst="rect">
              <a:avLst/>
            </a:prstGeom>
          </p:spPr>
        </p:pic>
      </p:grpSp>
      <p:sp>
        <p:nvSpPr>
          <p:cNvPr id="4" name="Slide Number Placeholder 3">
            <a:extLst>
              <a:ext uri="{FF2B5EF4-FFF2-40B4-BE49-F238E27FC236}">
                <a16:creationId xmlns:a16="http://schemas.microsoft.com/office/drawing/2014/main" id="{0BDA9834-4E7D-0ADB-B5D6-EC9956646FA2}"/>
              </a:ext>
            </a:extLst>
          </p:cNvPr>
          <p:cNvSpPr>
            <a:spLocks noGrp="1"/>
          </p:cNvSpPr>
          <p:nvPr>
            <p:ph type="sldNum" sz="quarter" idx="12"/>
          </p:nvPr>
        </p:nvSpPr>
        <p:spPr/>
        <p:txBody>
          <a:bodyPr/>
          <a:lstStyle/>
          <a:p>
            <a:fld id="{CA5C1F0B-256B-3243-BFD0-E9259D5AEDE3}" type="slidenum">
              <a:rPr lang="en-US" smtClean="0"/>
              <a:t>10</a:t>
            </a:fld>
            <a:endParaRPr lang="en-US"/>
          </a:p>
        </p:txBody>
      </p:sp>
      <p:sp>
        <p:nvSpPr>
          <p:cNvPr id="20" name="Title 1">
            <a:extLst>
              <a:ext uri="{FF2B5EF4-FFF2-40B4-BE49-F238E27FC236}">
                <a16:creationId xmlns:a16="http://schemas.microsoft.com/office/drawing/2014/main" id="{C85E779C-8A4B-9A17-7F47-F1257BCB4C6C}"/>
              </a:ext>
            </a:extLst>
          </p:cNvPr>
          <p:cNvSpPr>
            <a:spLocks noGrp="1"/>
          </p:cNvSpPr>
          <p:nvPr>
            <p:ph type="title"/>
          </p:nvPr>
        </p:nvSpPr>
        <p:spPr>
          <a:xfrm>
            <a:off x="210380" y="892592"/>
            <a:ext cx="10515600" cy="1325563"/>
          </a:xfrm>
        </p:spPr>
        <p:txBody>
          <a:bodyPr>
            <a:normAutofit/>
          </a:bodyPr>
          <a:lstStyle/>
          <a:p>
            <a:r>
              <a:rPr lang="en-US" sz="2800" dirty="0"/>
              <a:t>Our contributions</a:t>
            </a:r>
          </a:p>
        </p:txBody>
      </p:sp>
      <p:sp>
        <p:nvSpPr>
          <p:cNvPr id="27" name="Content Placeholder 2">
            <a:extLst>
              <a:ext uri="{FF2B5EF4-FFF2-40B4-BE49-F238E27FC236}">
                <a16:creationId xmlns:a16="http://schemas.microsoft.com/office/drawing/2014/main" id="{D6FC201F-3B40-F439-4EEC-0352B4E23457}"/>
              </a:ext>
            </a:extLst>
          </p:cNvPr>
          <p:cNvSpPr>
            <a:spLocks noGrp="1"/>
          </p:cNvSpPr>
          <p:nvPr>
            <p:ph idx="1"/>
          </p:nvPr>
        </p:nvSpPr>
        <p:spPr>
          <a:xfrm>
            <a:off x="1259762" y="2248420"/>
            <a:ext cx="11248831" cy="2157984"/>
          </a:xfrm>
        </p:spPr>
        <p:txBody>
          <a:bodyPr>
            <a:noAutofit/>
          </a:bodyPr>
          <a:lstStyle/>
          <a:p>
            <a:pPr marL="0" indent="0">
              <a:lnSpc>
                <a:spcPct val="100000"/>
              </a:lnSpc>
              <a:buNone/>
            </a:pPr>
            <a:r>
              <a:rPr lang="en-US" sz="2200" dirty="0"/>
              <a:t>A real </a:t>
            </a:r>
            <a:r>
              <a:rPr lang="en-US" sz="2200" b="1" dirty="0">
                <a:solidFill>
                  <a:srgbClr val="70AD47"/>
                </a:solidFill>
              </a:rPr>
              <a:t>GreenSKU</a:t>
            </a:r>
            <a:r>
              <a:rPr lang="en-US" sz="2200" dirty="0"/>
              <a:t> </a:t>
            </a:r>
            <a:r>
              <a:rPr lang="en-US" sz="2200" b="1" u="sng" dirty="0"/>
              <a:t>server design</a:t>
            </a:r>
            <a:r>
              <a:rPr lang="en-US" sz="2200" b="1" dirty="0"/>
              <a:t> </a:t>
            </a:r>
            <a:r>
              <a:rPr lang="en-US" sz="2200" dirty="0"/>
              <a:t>and implementation</a:t>
            </a:r>
          </a:p>
          <a:p>
            <a:pPr marL="0" indent="0">
              <a:lnSpc>
                <a:spcPct val="100000"/>
              </a:lnSpc>
              <a:buNone/>
            </a:pPr>
            <a:endParaRPr lang="en-US" sz="2200" dirty="0"/>
          </a:p>
          <a:p>
            <a:pPr marL="0" indent="0">
              <a:lnSpc>
                <a:spcPct val="100000"/>
              </a:lnSpc>
              <a:buNone/>
            </a:pPr>
            <a:r>
              <a:rPr lang="en-US" sz="2200" dirty="0"/>
              <a:t>A </a:t>
            </a:r>
            <a:r>
              <a:rPr lang="en-US" sz="2200" b="1" u="sng" dirty="0"/>
              <a:t>framework</a:t>
            </a:r>
            <a:r>
              <a:rPr lang="en-US" sz="2200" dirty="0"/>
              <a:t> to evaluate a </a:t>
            </a:r>
            <a:r>
              <a:rPr lang="en-US" sz="2200" b="1" dirty="0" err="1">
                <a:solidFill>
                  <a:schemeClr val="accent6"/>
                </a:solidFill>
              </a:rPr>
              <a:t>GreenSKU</a:t>
            </a:r>
            <a:r>
              <a:rPr lang="en-US" sz="2200" dirty="0" err="1"/>
              <a:t>’s</a:t>
            </a:r>
            <a:r>
              <a:rPr lang="en-US" sz="2200" dirty="0"/>
              <a:t> carbon-saving potential at scale</a:t>
            </a:r>
          </a:p>
          <a:p>
            <a:pPr marL="0" indent="0">
              <a:lnSpc>
                <a:spcPct val="100000"/>
              </a:lnSpc>
              <a:buNone/>
            </a:pPr>
            <a:endParaRPr lang="en-US" sz="2200" dirty="0"/>
          </a:p>
          <a:p>
            <a:pPr marL="0" indent="0">
              <a:lnSpc>
                <a:spcPct val="100000"/>
              </a:lnSpc>
              <a:buNone/>
            </a:pPr>
            <a:r>
              <a:rPr lang="en-US" sz="2200" dirty="0"/>
              <a:t>A carbon </a:t>
            </a:r>
            <a:r>
              <a:rPr lang="en-US" sz="2200" b="1" u="sng" dirty="0"/>
              <a:t>evaluation</a:t>
            </a:r>
            <a:r>
              <a:rPr lang="en-US" sz="2200" dirty="0"/>
              <a:t> of our </a:t>
            </a:r>
            <a:r>
              <a:rPr lang="en-US" sz="2200" b="1" dirty="0">
                <a:solidFill>
                  <a:srgbClr val="70AD47"/>
                </a:solidFill>
              </a:rPr>
              <a:t>GreenSKU </a:t>
            </a:r>
            <a:r>
              <a:rPr lang="en-US" sz="2200" dirty="0"/>
              <a:t>under Azure’s production constraints</a:t>
            </a:r>
          </a:p>
          <a:p>
            <a:pPr marL="514350" indent="-514350">
              <a:lnSpc>
                <a:spcPct val="100000"/>
              </a:lnSpc>
              <a:buFont typeface="+mj-lt"/>
              <a:buAutoNum type="arabicPeriod"/>
            </a:pPr>
            <a:endParaRPr lang="en-US" sz="2200" dirty="0"/>
          </a:p>
          <a:p>
            <a:pPr marL="514350" indent="-514350">
              <a:lnSpc>
                <a:spcPct val="100000"/>
              </a:lnSpc>
              <a:buFont typeface="+mj-lt"/>
              <a:buAutoNum type="arabicPeriod"/>
            </a:pPr>
            <a:endParaRPr lang="en-US" sz="2200" dirty="0"/>
          </a:p>
        </p:txBody>
      </p:sp>
      <p:sp>
        <p:nvSpPr>
          <p:cNvPr id="28" name="Content Placeholder 2">
            <a:extLst>
              <a:ext uri="{FF2B5EF4-FFF2-40B4-BE49-F238E27FC236}">
                <a16:creationId xmlns:a16="http://schemas.microsoft.com/office/drawing/2014/main" id="{072CF6D7-4C51-F34B-56AC-17CFD52A3F29}"/>
              </a:ext>
            </a:extLst>
          </p:cNvPr>
          <p:cNvSpPr txBox="1">
            <a:spLocks/>
          </p:cNvSpPr>
          <p:nvPr/>
        </p:nvSpPr>
        <p:spPr>
          <a:xfrm>
            <a:off x="959701" y="2248420"/>
            <a:ext cx="576850" cy="2157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200" dirty="0"/>
              <a:t> </a:t>
            </a:r>
          </a:p>
          <a:p>
            <a:pPr marL="0" indent="0">
              <a:lnSpc>
                <a:spcPct val="100000"/>
              </a:lnSpc>
              <a:buNone/>
            </a:pPr>
            <a:endParaRPr lang="en-US" sz="2200" dirty="0"/>
          </a:p>
          <a:p>
            <a:pPr marL="457200" indent="-457200">
              <a:lnSpc>
                <a:spcPct val="100000"/>
              </a:lnSpc>
              <a:buFont typeface="+mj-lt"/>
              <a:buAutoNum type="arabicPeriod" startAt="2"/>
            </a:pPr>
            <a:r>
              <a:rPr lang="en-US" sz="2200" dirty="0"/>
              <a:t> </a:t>
            </a:r>
          </a:p>
          <a:p>
            <a:pPr marL="0" indent="0">
              <a:lnSpc>
                <a:spcPct val="100000"/>
              </a:lnSpc>
              <a:buNone/>
            </a:pPr>
            <a:r>
              <a:rPr lang="en-US" sz="2200" dirty="0"/>
              <a:t> </a:t>
            </a:r>
          </a:p>
          <a:p>
            <a:pPr marL="457200" indent="-457200">
              <a:lnSpc>
                <a:spcPct val="100000"/>
              </a:lnSpc>
              <a:buFont typeface="+mj-lt"/>
              <a:buAutoNum type="arabicPeriod" startAt="3"/>
            </a:pPr>
            <a:r>
              <a:rPr lang="en-US" sz="2200" dirty="0"/>
              <a:t> </a:t>
            </a:r>
          </a:p>
          <a:p>
            <a:pPr marL="514350" indent="-514350">
              <a:lnSpc>
                <a:spcPct val="100000"/>
              </a:lnSpc>
              <a:buFont typeface="+mj-lt"/>
              <a:buAutoNum type="arabicPeriod" startAt="3"/>
            </a:pPr>
            <a:endParaRPr lang="en-US" sz="2200" dirty="0"/>
          </a:p>
          <a:p>
            <a:pPr marL="514350" indent="-514350">
              <a:lnSpc>
                <a:spcPct val="100000"/>
              </a:lnSpc>
              <a:buFont typeface="+mj-lt"/>
              <a:buAutoNum type="arabicPeriod" startAt="3"/>
            </a:pPr>
            <a:endParaRPr lang="en-US" sz="2200" dirty="0"/>
          </a:p>
        </p:txBody>
      </p:sp>
      <p:sp>
        <p:nvSpPr>
          <p:cNvPr id="5" name="Rectangle 4">
            <a:extLst>
              <a:ext uri="{FF2B5EF4-FFF2-40B4-BE49-F238E27FC236}">
                <a16:creationId xmlns:a16="http://schemas.microsoft.com/office/drawing/2014/main" id="{26DA877F-981F-D67B-5408-28E929A5E3F4}"/>
              </a:ext>
            </a:extLst>
          </p:cNvPr>
          <p:cNvSpPr/>
          <p:nvPr/>
        </p:nvSpPr>
        <p:spPr>
          <a:xfrm>
            <a:off x="-268941" y="3731819"/>
            <a:ext cx="12729882" cy="827348"/>
          </a:xfrm>
          <a:prstGeom prst="rect">
            <a:avLst/>
          </a:prstGeom>
          <a:solidFill>
            <a:schemeClr val="bg1">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0451FB-B7DE-7AE7-634C-4E6B4BE9FD88}"/>
              </a:ext>
            </a:extLst>
          </p:cNvPr>
          <p:cNvSpPr/>
          <p:nvPr/>
        </p:nvSpPr>
        <p:spPr>
          <a:xfrm>
            <a:off x="-268941" y="2084832"/>
            <a:ext cx="12729882" cy="877824"/>
          </a:xfrm>
          <a:prstGeom prst="rect">
            <a:avLst/>
          </a:prstGeom>
          <a:solidFill>
            <a:schemeClr val="bg1">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44708"/>
      </p:ext>
    </p:extLst>
  </p:cSld>
  <p:clrMapOvr>
    <a:masterClrMapping/>
  </p:clrMapOvr>
  <mc:AlternateContent xmlns:mc="http://schemas.openxmlformats.org/markup-compatibility/2006" xmlns:p14="http://schemas.microsoft.com/office/powerpoint/2010/main">
    <mc:Choice Requires="p14">
      <p:transition spd="med" p14:dur="700" advTm="1409">
        <p:fade/>
      </p:transition>
    </mc:Choice>
    <mc:Fallback xmlns="">
      <p:transition spd="med" advTm="1409">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119C-8870-2368-25E5-310E6D27CC44}"/>
              </a:ext>
            </a:extLst>
          </p:cNvPr>
          <p:cNvSpPr>
            <a:spLocks noGrp="1"/>
          </p:cNvSpPr>
          <p:nvPr>
            <p:ph type="title"/>
          </p:nvPr>
        </p:nvSpPr>
        <p:spPr>
          <a:xfrm>
            <a:off x="508000" y="23241"/>
            <a:ext cx="11234688" cy="1325563"/>
          </a:xfrm>
        </p:spPr>
        <p:txBody>
          <a:bodyPr>
            <a:normAutofit/>
          </a:bodyPr>
          <a:lstStyle/>
          <a:p>
            <a:r>
              <a:rPr lang="en-US" sz="2800" dirty="0"/>
              <a:t>What is the framework’s high-level goal?</a:t>
            </a:r>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11</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21" name="Rectangle 20">
            <a:extLst>
              <a:ext uri="{FF2B5EF4-FFF2-40B4-BE49-F238E27FC236}">
                <a16:creationId xmlns:a16="http://schemas.microsoft.com/office/drawing/2014/main" id="{3A7568C7-E922-C1C2-45CF-086546127405}"/>
              </a:ext>
            </a:extLst>
          </p:cNvPr>
          <p:cNvSpPr/>
          <p:nvPr/>
        </p:nvSpPr>
        <p:spPr>
          <a:xfrm>
            <a:off x="7747464" y="1517445"/>
            <a:ext cx="3305909" cy="987603"/>
          </a:xfrm>
          <a:prstGeom prst="rect">
            <a:avLst/>
          </a:prstGeom>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pPr algn="ctr"/>
            <a:r>
              <a:rPr lang="en-US" sz="2800" dirty="0">
                <a:latin typeface="Poppins" pitchFamily="2" charset="77"/>
                <a:cs typeface="Poppins" pitchFamily="2" charset="77"/>
              </a:rPr>
              <a:t># of </a:t>
            </a:r>
            <a:r>
              <a:rPr lang="en-US" sz="2800" b="1" i="1" dirty="0">
                <a:solidFill>
                  <a:schemeClr val="accent6">
                    <a:lumMod val="60000"/>
                    <a:lumOff val="40000"/>
                  </a:schemeClr>
                </a:solidFill>
                <a:latin typeface="Poppins" pitchFamily="2" charset="77"/>
                <a:cs typeface="Poppins" pitchFamily="2" charset="77"/>
              </a:rPr>
              <a:t>GreenSKUs</a:t>
            </a:r>
            <a:r>
              <a:rPr lang="en-US" sz="2800" dirty="0">
                <a:latin typeface="Poppins" pitchFamily="2" charset="77"/>
                <a:cs typeface="Poppins" pitchFamily="2" charset="77"/>
              </a:rPr>
              <a:t> in data center</a:t>
            </a:r>
          </a:p>
        </p:txBody>
      </p:sp>
      <p:cxnSp>
        <p:nvCxnSpPr>
          <p:cNvPr id="41" name="Straight Arrow Connector 40">
            <a:extLst>
              <a:ext uri="{FF2B5EF4-FFF2-40B4-BE49-F238E27FC236}">
                <a16:creationId xmlns:a16="http://schemas.microsoft.com/office/drawing/2014/main" id="{A6417204-3E98-94ED-D3B5-81B1EE4A2991}"/>
              </a:ext>
            </a:extLst>
          </p:cNvPr>
          <p:cNvCxnSpPr>
            <a:cxnSpLocks/>
            <a:endCxn id="21" idx="1"/>
          </p:cNvCxnSpPr>
          <p:nvPr/>
        </p:nvCxnSpPr>
        <p:spPr>
          <a:xfrm flipV="1">
            <a:off x="6046392" y="2011247"/>
            <a:ext cx="1701072" cy="36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21A13010-76A7-3A31-0467-5F85747B4B8A}"/>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7" name="TextBox 26">
            <a:extLst>
              <a:ext uri="{FF2B5EF4-FFF2-40B4-BE49-F238E27FC236}">
                <a16:creationId xmlns:a16="http://schemas.microsoft.com/office/drawing/2014/main" id="{657D0C46-1126-E45A-8DF9-E0B1F9D6481B}"/>
              </a:ext>
            </a:extLst>
          </p:cNvPr>
          <p:cNvSpPr txBox="1"/>
          <p:nvPr/>
        </p:nvSpPr>
        <p:spPr>
          <a:xfrm>
            <a:off x="72485" y="3177309"/>
            <a:ext cx="5946485" cy="707886"/>
          </a:xfrm>
          <a:prstGeom prst="rect">
            <a:avLst/>
          </a:prstGeom>
          <a:noFill/>
        </p:spPr>
        <p:txBody>
          <a:bodyPr wrap="square">
            <a:spAutoFit/>
          </a:bodyPr>
          <a:lstStyle/>
          <a:p>
            <a:pPr algn="ctr"/>
            <a:r>
              <a:rPr lang="en-US" sz="4000" b="1" dirty="0">
                <a:ln w="22225">
                  <a:solidFill>
                    <a:schemeClr val="accent6">
                      <a:lumMod val="50000"/>
                    </a:schemeClr>
                  </a:solidFill>
                  <a:prstDash val="solid"/>
                </a:ln>
                <a:solidFill>
                  <a:schemeClr val="accent6"/>
                </a:solidFill>
                <a:latin typeface="Poppins" pitchFamily="2" charset="77"/>
                <a:cs typeface="Poppins" pitchFamily="2" charset="77"/>
              </a:rPr>
              <a:t>GreenSKU Framework</a:t>
            </a:r>
          </a:p>
        </p:txBody>
      </p:sp>
      <p:cxnSp>
        <p:nvCxnSpPr>
          <p:cNvPr id="28" name="Straight Arrow Connector 27">
            <a:extLst>
              <a:ext uri="{FF2B5EF4-FFF2-40B4-BE49-F238E27FC236}">
                <a16:creationId xmlns:a16="http://schemas.microsoft.com/office/drawing/2014/main" id="{E094D2FD-A788-2DBA-2FFB-7EB79CF7365D}"/>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5724196"/>
      </p:ext>
    </p:extLst>
  </p:cSld>
  <p:clrMapOvr>
    <a:masterClrMapping/>
  </p:clrMapOvr>
  <mc:AlternateContent xmlns:mc="http://schemas.openxmlformats.org/markup-compatibility/2006" xmlns:p14="http://schemas.microsoft.com/office/powerpoint/2010/main">
    <mc:Choice Requires="p14">
      <p:transition spd="med" p14:dur="700" advTm="9124">
        <p:fade/>
      </p:transition>
    </mc:Choice>
    <mc:Fallback xmlns="">
      <p:transition spd="med" advTm="91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1DEF910A-5A7F-C22C-FFD5-A6C43EA0CCA4}"/>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12</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VM Allocation</a:t>
            </a:r>
          </a:p>
          <a:p>
            <a:pPr algn="r"/>
            <a:endParaRPr lang="en-US" sz="1900" dirty="0">
              <a:solidFill>
                <a:schemeClr val="tx1"/>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Cluster Sizing</a:t>
            </a:r>
          </a:p>
          <a:p>
            <a:pPr algn="ctr"/>
            <a:endParaRPr lang="en-US" sz="1900" dirty="0">
              <a:solidFill>
                <a:schemeClr val="tx1"/>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7"/>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11979" y="1559229"/>
            <a:ext cx="623696" cy="623696"/>
          </a:xfrm>
          <a:prstGeom prst="rect">
            <a:avLst/>
          </a:prstGeom>
        </p:spPr>
      </p:pic>
      <p:sp>
        <p:nvSpPr>
          <p:cNvPr id="21" name="Rectangle 20">
            <a:extLst>
              <a:ext uri="{FF2B5EF4-FFF2-40B4-BE49-F238E27FC236}">
                <a16:creationId xmlns:a16="http://schemas.microsoft.com/office/drawing/2014/main" id="{3A7568C7-E922-C1C2-45CF-086546127405}"/>
              </a:ext>
            </a:extLst>
          </p:cNvPr>
          <p:cNvSpPr/>
          <p:nvPr/>
        </p:nvSpPr>
        <p:spPr>
          <a:xfrm>
            <a:off x="7747464" y="1517445"/>
            <a:ext cx="3305909" cy="987603"/>
          </a:xfrm>
          <a:prstGeom prst="rect">
            <a:avLst/>
          </a:prstGeom>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pPr algn="ctr"/>
            <a:r>
              <a:rPr lang="en-US" sz="2800" dirty="0">
                <a:latin typeface="Poppins" pitchFamily="2" charset="77"/>
                <a:cs typeface="Poppins" pitchFamily="2" charset="77"/>
              </a:rPr>
              <a:t># of </a:t>
            </a:r>
            <a:r>
              <a:rPr lang="en-US" sz="2800" b="1" i="1" dirty="0">
                <a:solidFill>
                  <a:schemeClr val="accent6">
                    <a:lumMod val="60000"/>
                    <a:lumOff val="40000"/>
                  </a:schemeClr>
                </a:solidFill>
                <a:latin typeface="Poppins" pitchFamily="2" charset="77"/>
                <a:cs typeface="Poppins" pitchFamily="2" charset="77"/>
              </a:rPr>
              <a:t>GreenSKUs</a:t>
            </a:r>
            <a:r>
              <a:rPr lang="en-US" sz="2800" dirty="0">
                <a:latin typeface="Poppins" pitchFamily="2" charset="77"/>
                <a:cs typeface="Poppins" pitchFamily="2" charset="77"/>
              </a:rPr>
              <a:t> in data center</a:t>
            </a:r>
          </a:p>
        </p:txBody>
      </p:sp>
      <p:cxnSp>
        <p:nvCxnSpPr>
          <p:cNvPr id="19" name="Straight Arrow Connector 18">
            <a:extLst>
              <a:ext uri="{FF2B5EF4-FFF2-40B4-BE49-F238E27FC236}">
                <a16:creationId xmlns:a16="http://schemas.microsoft.com/office/drawing/2014/main" id="{E2AEDBC7-3F13-D4CA-8866-9E6FB58DFE80}"/>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cxnSp>
        <p:nvCxnSpPr>
          <p:cNvPr id="41" name="Straight Arrow Connector 40">
            <a:extLst>
              <a:ext uri="{FF2B5EF4-FFF2-40B4-BE49-F238E27FC236}">
                <a16:creationId xmlns:a16="http://schemas.microsoft.com/office/drawing/2014/main" id="{A6417204-3E98-94ED-D3B5-81B1EE4A2991}"/>
              </a:ext>
            </a:extLst>
          </p:cNvPr>
          <p:cNvCxnSpPr>
            <a:cxnSpLocks/>
            <a:endCxn id="21" idx="1"/>
          </p:cNvCxnSpPr>
          <p:nvPr/>
        </p:nvCxnSpPr>
        <p:spPr>
          <a:xfrm flipV="1">
            <a:off x="6046392" y="2011247"/>
            <a:ext cx="1701072" cy="36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D86AFBB9-D241-A58A-BD8D-41C84C77E55E}"/>
              </a:ext>
            </a:extLst>
          </p:cNvPr>
          <p:cNvSpPr>
            <a:spLocks noGrp="1"/>
          </p:cNvSpPr>
          <p:nvPr>
            <p:ph type="title"/>
          </p:nvPr>
        </p:nvSpPr>
        <p:spPr>
          <a:xfrm>
            <a:off x="508000" y="23241"/>
            <a:ext cx="11234688" cy="1325563"/>
          </a:xfrm>
        </p:spPr>
        <p:txBody>
          <a:bodyPr>
            <a:normAutofit/>
          </a:bodyPr>
          <a:lstStyle/>
          <a:p>
            <a:r>
              <a:rPr lang="en-US" sz="2800" dirty="0"/>
              <a:t>What is the framework’s high-level goal?</a:t>
            </a:r>
          </a:p>
        </p:txBody>
      </p:sp>
    </p:spTree>
    <p:extLst>
      <p:ext uri="{BB962C8B-B14F-4D97-AF65-F5344CB8AC3E}">
        <p14:creationId xmlns:p14="http://schemas.microsoft.com/office/powerpoint/2010/main" val="207806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1671">
        <p159:morph option="byObject"/>
      </p:transition>
    </mc:Choice>
    <mc:Fallback xmlns="">
      <p:transition spd="slow" advTm="2167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1DEF910A-5A7F-C22C-FFD5-A6C43EA0CCA4}"/>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2119C-8870-2368-25E5-310E6D27CC44}"/>
              </a:ext>
            </a:extLst>
          </p:cNvPr>
          <p:cNvSpPr>
            <a:spLocks noGrp="1"/>
          </p:cNvSpPr>
          <p:nvPr>
            <p:ph type="title"/>
          </p:nvPr>
        </p:nvSpPr>
        <p:spPr>
          <a:xfrm>
            <a:off x="508000" y="23241"/>
            <a:ext cx="12068748" cy="1325563"/>
          </a:xfrm>
        </p:spPr>
        <p:txBody>
          <a:bodyPr>
            <a:normAutofit/>
          </a:bodyPr>
          <a:lstStyle/>
          <a:p>
            <a:r>
              <a:rPr lang="en-US" sz="2800" dirty="0"/>
              <a:t>How do we determine a </a:t>
            </a:r>
            <a:r>
              <a:rPr lang="en-US" sz="2800" b="1" dirty="0" err="1">
                <a:solidFill>
                  <a:schemeClr val="accent6"/>
                </a:solidFill>
              </a:rPr>
              <a:t>GreenSKU</a:t>
            </a:r>
            <a:r>
              <a:rPr lang="en-US" sz="2800" dirty="0" err="1"/>
              <a:t>’s</a:t>
            </a:r>
            <a:r>
              <a:rPr lang="en-US" sz="2800" dirty="0"/>
              <a:t> carbon savings?</a:t>
            </a:r>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13</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2084" name="Rectangle 2083">
            <a:extLst>
              <a:ext uri="{FF2B5EF4-FFF2-40B4-BE49-F238E27FC236}">
                <a16:creationId xmlns:a16="http://schemas.microsoft.com/office/drawing/2014/main" id="{4C10E65F-AFAD-2A81-4C4E-2A238036ABF2}"/>
              </a:ext>
            </a:extLst>
          </p:cNvPr>
          <p:cNvSpPr/>
          <p:nvPr/>
        </p:nvSpPr>
        <p:spPr>
          <a:xfrm>
            <a:off x="7747462" y="5032256"/>
            <a:ext cx="3305911" cy="987602"/>
          </a:xfrm>
          <a:prstGeom prst="rect">
            <a:avLst/>
          </a:prstGeom>
          <a:solidFill>
            <a:schemeClr val="accent6"/>
          </a:solid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Poppins" panose="00000500000000000000" pitchFamily="2" charset="0"/>
                <a:cs typeface="Poppins" panose="00000500000000000000" pitchFamily="2" charset="0"/>
              </a:rPr>
              <a:t>Data center carbon savings</a:t>
            </a:r>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VM Allocation</a:t>
            </a:r>
          </a:p>
          <a:p>
            <a:pPr algn="r"/>
            <a:endParaRPr lang="en-US" sz="1900" dirty="0">
              <a:solidFill>
                <a:schemeClr val="tx1"/>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Cluster Sizing</a:t>
            </a:r>
          </a:p>
          <a:p>
            <a:pPr algn="ctr"/>
            <a:endParaRPr lang="en-US" sz="1900" dirty="0">
              <a:solidFill>
                <a:schemeClr val="tx1"/>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8"/>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11979" y="1559229"/>
            <a:ext cx="623696" cy="623696"/>
          </a:xfrm>
          <a:prstGeom prst="rect">
            <a:avLst/>
          </a:prstGeom>
        </p:spPr>
      </p:pic>
      <p:sp>
        <p:nvSpPr>
          <p:cNvPr id="21" name="Rectangle 20">
            <a:extLst>
              <a:ext uri="{FF2B5EF4-FFF2-40B4-BE49-F238E27FC236}">
                <a16:creationId xmlns:a16="http://schemas.microsoft.com/office/drawing/2014/main" id="{3A7568C7-E922-C1C2-45CF-086546127405}"/>
              </a:ext>
            </a:extLst>
          </p:cNvPr>
          <p:cNvSpPr/>
          <p:nvPr/>
        </p:nvSpPr>
        <p:spPr>
          <a:xfrm>
            <a:off x="7747464" y="1517445"/>
            <a:ext cx="3305909" cy="987603"/>
          </a:xfrm>
          <a:prstGeom prst="rect">
            <a:avLst/>
          </a:prstGeom>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pPr algn="ctr"/>
            <a:r>
              <a:rPr lang="en-US" sz="2800" dirty="0">
                <a:latin typeface="Poppins" pitchFamily="2" charset="77"/>
                <a:cs typeface="Poppins" pitchFamily="2" charset="77"/>
              </a:rPr>
              <a:t># of </a:t>
            </a:r>
            <a:r>
              <a:rPr lang="en-US" sz="2800" b="1" i="1" dirty="0">
                <a:solidFill>
                  <a:schemeClr val="accent6">
                    <a:lumMod val="60000"/>
                    <a:lumOff val="40000"/>
                  </a:schemeClr>
                </a:solidFill>
                <a:latin typeface="Poppins" pitchFamily="2" charset="77"/>
                <a:cs typeface="Poppins" pitchFamily="2" charset="77"/>
              </a:rPr>
              <a:t>GreenSKUs</a:t>
            </a:r>
            <a:r>
              <a:rPr lang="en-US" sz="2800" dirty="0">
                <a:latin typeface="Poppins" pitchFamily="2" charset="77"/>
                <a:cs typeface="Poppins" pitchFamily="2" charset="77"/>
              </a:rPr>
              <a:t> in data center</a:t>
            </a:r>
          </a:p>
        </p:txBody>
      </p:sp>
      <p:cxnSp>
        <p:nvCxnSpPr>
          <p:cNvPr id="19" name="Straight Arrow Connector 18">
            <a:extLst>
              <a:ext uri="{FF2B5EF4-FFF2-40B4-BE49-F238E27FC236}">
                <a16:creationId xmlns:a16="http://schemas.microsoft.com/office/drawing/2014/main" id="{E2AEDBC7-3F13-D4CA-8866-9E6FB58DFE80}"/>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cxnSp>
        <p:nvCxnSpPr>
          <p:cNvPr id="41" name="Straight Arrow Connector 40">
            <a:extLst>
              <a:ext uri="{FF2B5EF4-FFF2-40B4-BE49-F238E27FC236}">
                <a16:creationId xmlns:a16="http://schemas.microsoft.com/office/drawing/2014/main" id="{A6417204-3E98-94ED-D3B5-81B1EE4A2991}"/>
              </a:ext>
            </a:extLst>
          </p:cNvPr>
          <p:cNvCxnSpPr>
            <a:cxnSpLocks/>
            <a:endCxn id="21" idx="1"/>
          </p:cNvCxnSpPr>
          <p:nvPr/>
        </p:nvCxnSpPr>
        <p:spPr>
          <a:xfrm flipV="1">
            <a:off x="6046392" y="2011247"/>
            <a:ext cx="1701072" cy="36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9FAB38A-2452-901B-AF5F-7E2735F9657F}"/>
              </a:ext>
            </a:extLst>
          </p:cNvPr>
          <p:cNvGrpSpPr/>
          <p:nvPr/>
        </p:nvGrpSpPr>
        <p:grpSpPr>
          <a:xfrm>
            <a:off x="7858702" y="3105870"/>
            <a:ext cx="3083430" cy="1325563"/>
            <a:chOff x="6262448" y="4825730"/>
            <a:chExt cx="2226189" cy="957036"/>
          </a:xfrm>
        </p:grpSpPr>
        <p:sp>
          <p:nvSpPr>
            <p:cNvPr id="24" name="Rectangle: Rounded Corners 22">
              <a:extLst>
                <a:ext uri="{FF2B5EF4-FFF2-40B4-BE49-F238E27FC236}">
                  <a16:creationId xmlns:a16="http://schemas.microsoft.com/office/drawing/2014/main" id="{B0687390-69F0-C1D3-18C7-38E801DD41E0}"/>
                </a:ext>
              </a:extLst>
            </p:cNvPr>
            <p:cNvSpPr/>
            <p:nvPr/>
          </p:nvSpPr>
          <p:spPr>
            <a:xfrm>
              <a:off x="6262448" y="4825730"/>
              <a:ext cx="2226189" cy="957036"/>
            </a:xfrm>
            <a:prstGeom prst="roundRect">
              <a:avLst/>
            </a:prstGeom>
            <a:solidFill>
              <a:schemeClr val="accent3">
                <a:lumMod val="20000"/>
                <a:lumOff val="80000"/>
              </a:schemeClr>
            </a:solidFill>
            <a:ln w="381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latin typeface="Poppins" panose="00000500000000000000" pitchFamily="2" charset="0"/>
                  <a:cs typeface="Poppins" panose="00000500000000000000" pitchFamily="2" charset="0"/>
                </a:rPr>
                <a:t>Carbon Model</a:t>
              </a:r>
            </a:p>
          </p:txBody>
        </p:sp>
        <p:grpSp>
          <p:nvGrpSpPr>
            <p:cNvPr id="25" name="Group 24">
              <a:extLst>
                <a:ext uri="{FF2B5EF4-FFF2-40B4-BE49-F238E27FC236}">
                  <a16:creationId xmlns:a16="http://schemas.microsoft.com/office/drawing/2014/main" id="{6649011B-7BE3-A6DC-3F7B-404EA7FB18F1}"/>
                </a:ext>
              </a:extLst>
            </p:cNvPr>
            <p:cNvGrpSpPr/>
            <p:nvPr/>
          </p:nvGrpSpPr>
          <p:grpSpPr>
            <a:xfrm>
              <a:off x="6945281" y="5180766"/>
              <a:ext cx="860522" cy="525986"/>
              <a:chOff x="11126864" y="4893661"/>
              <a:chExt cx="860522" cy="525986"/>
            </a:xfrm>
          </p:grpSpPr>
          <p:pic>
            <p:nvPicPr>
              <p:cNvPr id="26" name="Graphic 25" descr="Power Plant with solid fill">
                <a:extLst>
                  <a:ext uri="{FF2B5EF4-FFF2-40B4-BE49-F238E27FC236}">
                    <a16:creationId xmlns:a16="http://schemas.microsoft.com/office/drawing/2014/main" id="{BB5F7BB5-9E9B-C468-1E49-97886CCA3D6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461652" y="4893913"/>
                <a:ext cx="525734" cy="525734"/>
              </a:xfrm>
              <a:prstGeom prst="rect">
                <a:avLst/>
              </a:prstGeom>
            </p:spPr>
          </p:pic>
          <p:pic>
            <p:nvPicPr>
              <p:cNvPr id="28" name="Graphic 27" descr="Ruler with solid fill">
                <a:extLst>
                  <a:ext uri="{FF2B5EF4-FFF2-40B4-BE49-F238E27FC236}">
                    <a16:creationId xmlns:a16="http://schemas.microsoft.com/office/drawing/2014/main" id="{176D3099-6175-17BE-BB48-2DE6580533C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126864" y="4893661"/>
                <a:ext cx="514621" cy="514621"/>
              </a:xfrm>
              <a:prstGeom prst="rect">
                <a:avLst/>
              </a:prstGeom>
            </p:spPr>
          </p:pic>
        </p:grpSp>
      </p:grpSp>
      <p:cxnSp>
        <p:nvCxnSpPr>
          <p:cNvPr id="29" name="Straight Arrow Connector 28">
            <a:extLst>
              <a:ext uri="{FF2B5EF4-FFF2-40B4-BE49-F238E27FC236}">
                <a16:creationId xmlns:a16="http://schemas.microsoft.com/office/drawing/2014/main" id="{E29BDEDE-E425-ECB4-F5C8-8B7DFFB8E37D}"/>
              </a:ext>
            </a:extLst>
          </p:cNvPr>
          <p:cNvCxnSpPr>
            <a:cxnSpLocks/>
            <a:stCxn id="21" idx="2"/>
            <a:endCxn id="24" idx="0"/>
          </p:cNvCxnSpPr>
          <p:nvPr/>
        </p:nvCxnSpPr>
        <p:spPr>
          <a:xfrm flipH="1">
            <a:off x="9400417" y="2505048"/>
            <a:ext cx="2" cy="6008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EA1C18-05CA-BB14-AB6A-9362078694E7}"/>
              </a:ext>
            </a:extLst>
          </p:cNvPr>
          <p:cNvCxnSpPr>
            <a:cxnSpLocks/>
            <a:stCxn id="24" idx="2"/>
            <a:endCxn id="2084" idx="0"/>
          </p:cNvCxnSpPr>
          <p:nvPr/>
        </p:nvCxnSpPr>
        <p:spPr>
          <a:xfrm>
            <a:off x="9400417" y="4431433"/>
            <a:ext cx="1" cy="6008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3968780"/>
      </p:ext>
    </p:extLst>
  </p:cSld>
  <p:clrMapOvr>
    <a:masterClrMapping/>
  </p:clrMapOvr>
  <mc:AlternateContent xmlns:mc="http://schemas.openxmlformats.org/markup-compatibility/2006" xmlns:p14="http://schemas.microsoft.com/office/powerpoint/2010/main">
    <mc:Choice Requires="p14">
      <p:transition spd="med" p14:dur="700" advTm="17115">
        <p:fade/>
      </p:transition>
    </mc:Choice>
    <mc:Fallback xmlns="">
      <p:transition spd="med" advTm="171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4"/>
                                        </p:tgtEl>
                                        <p:attrNameLst>
                                          <p:attrName>style.visibility</p:attrName>
                                        </p:attrNameLst>
                                      </p:cBhvr>
                                      <p:to>
                                        <p:strVal val="visible"/>
                                      </p:to>
                                    </p:set>
                                    <p:animEffect transition="in" filter="fade">
                                      <p:cBhvr>
                                        <p:cTn id="7" dur="500"/>
                                        <p:tgtEl>
                                          <p:spTgt spid="2084"/>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1DEF910A-5A7F-C22C-FFD5-A6C43EA0CCA4}"/>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14</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anose="00000500000000000000" pitchFamily="2" charset="0"/>
                <a:cs typeface="Poppins" panose="00000500000000000000" pitchFamily="2" charset="0"/>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VM Allocation</a:t>
            </a:r>
          </a:p>
          <a:p>
            <a:pPr algn="r"/>
            <a:endParaRPr lang="en-US" sz="1900" dirty="0">
              <a:solidFill>
                <a:schemeClr val="tx1">
                  <a:lumMod val="50000"/>
                  <a:lumOff val="50000"/>
                </a:schemeClr>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Cluster Sizing</a:t>
            </a:r>
          </a:p>
          <a:p>
            <a:pPr algn="ctr"/>
            <a:endParaRPr lang="en-US" sz="1900" dirty="0">
              <a:solidFill>
                <a:schemeClr val="tx1">
                  <a:lumMod val="50000"/>
                  <a:lumOff val="50000"/>
                </a:schemeClr>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7"/>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rotWithShape="1">
          <a:blip r:embed="rId20">
            <a:alphaModFix amt="38000"/>
            <a:extLst>
              <a:ext uri="{28A0092B-C50C-407E-A947-70E740481C1C}">
                <a14:useLocalDpi xmlns:a14="http://schemas.microsoft.com/office/drawing/2010/main" val="0"/>
              </a:ext>
            </a:extLst>
          </a:blip>
          <a:src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solidFill>
                  <a:schemeClr val="tx1">
                    <a:lumMod val="50000"/>
                    <a:lumOff val="50000"/>
                  </a:schemeClr>
                </a:solidFill>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11979" y="1559229"/>
            <a:ext cx="623696" cy="623696"/>
          </a:xfrm>
          <a:prstGeom prst="rect">
            <a:avLst/>
          </a:prstGeom>
        </p:spPr>
      </p:pic>
      <p:cxnSp>
        <p:nvCxnSpPr>
          <p:cNvPr id="19" name="Straight Arrow Connector 18">
            <a:extLst>
              <a:ext uri="{FF2B5EF4-FFF2-40B4-BE49-F238E27FC236}">
                <a16:creationId xmlns:a16="http://schemas.microsoft.com/office/drawing/2014/main" id="{E2AEDBC7-3F13-D4CA-8866-9E6FB58DFE80}"/>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sp>
        <p:nvSpPr>
          <p:cNvPr id="22" name="Title 1">
            <a:extLst>
              <a:ext uri="{FF2B5EF4-FFF2-40B4-BE49-F238E27FC236}">
                <a16:creationId xmlns:a16="http://schemas.microsoft.com/office/drawing/2014/main" id="{040E47BF-CF2F-75B5-BF37-4E6E7656A98F}"/>
              </a:ext>
            </a:extLst>
          </p:cNvPr>
          <p:cNvSpPr>
            <a:spLocks noGrp="1"/>
          </p:cNvSpPr>
          <p:nvPr>
            <p:ph type="title"/>
          </p:nvPr>
        </p:nvSpPr>
        <p:spPr>
          <a:xfrm>
            <a:off x="437367" y="27322"/>
            <a:ext cx="11252372" cy="1325563"/>
          </a:xfrm>
        </p:spPr>
        <p:txBody>
          <a:bodyPr>
            <a:normAutofit/>
          </a:bodyPr>
          <a:lstStyle/>
          <a:p>
            <a:r>
              <a:rPr lang="en-US" sz="2800" dirty="0"/>
              <a:t>How does a </a:t>
            </a:r>
            <a:r>
              <a:rPr lang="en-US" sz="2800" b="1" dirty="0" err="1">
                <a:solidFill>
                  <a:schemeClr val="accent6"/>
                </a:solidFill>
              </a:rPr>
              <a:t>GreenSKU</a:t>
            </a:r>
            <a:r>
              <a:rPr lang="en-US" sz="2800" dirty="0" err="1"/>
              <a:t>’s</a:t>
            </a:r>
            <a:r>
              <a:rPr lang="en-US" sz="2800" dirty="0"/>
              <a:t> </a:t>
            </a:r>
            <a:r>
              <a:rPr lang="en-US" sz="2800" b="1" dirty="0"/>
              <a:t>performance</a:t>
            </a:r>
            <a:r>
              <a:rPr lang="en-US" sz="2800" dirty="0"/>
              <a:t> impact its </a:t>
            </a:r>
            <a:r>
              <a:rPr lang="en-US" sz="2800" b="1" dirty="0"/>
              <a:t>adoption</a:t>
            </a:r>
            <a:r>
              <a:rPr lang="en-US" sz="2800" dirty="0"/>
              <a:t>?</a:t>
            </a:r>
          </a:p>
        </p:txBody>
      </p:sp>
    </p:spTree>
    <p:extLst>
      <p:ext uri="{BB962C8B-B14F-4D97-AF65-F5344CB8AC3E}">
        <p14:creationId xmlns:p14="http://schemas.microsoft.com/office/powerpoint/2010/main" val="1503125943"/>
      </p:ext>
    </p:extLst>
  </p:cSld>
  <p:clrMapOvr>
    <a:masterClrMapping/>
  </p:clrMapOvr>
  <mc:AlternateContent xmlns:mc="http://schemas.openxmlformats.org/markup-compatibility/2006" xmlns:p14="http://schemas.microsoft.com/office/powerpoint/2010/main">
    <mc:Choice Requires="p14">
      <p:transition spd="med" p14:dur="700" advTm="18217">
        <p:fade/>
      </p:transition>
    </mc:Choice>
    <mc:Fallback xmlns="">
      <p:transition spd="med" advTm="18217">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9BAFBDA-0488-C143-E9AA-F8C53B5568AB}"/>
              </a:ext>
            </a:extLst>
          </p:cNvPr>
          <p:cNvSpPr/>
          <p:nvPr/>
        </p:nvSpPr>
        <p:spPr>
          <a:xfrm>
            <a:off x="130155" y="2397226"/>
            <a:ext cx="5674477" cy="240394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05E67E0-BCB6-C360-014D-21BC45107DE3}"/>
              </a:ext>
            </a:extLst>
          </p:cNvPr>
          <p:cNvSpPr>
            <a:spLocks noGrp="1"/>
          </p:cNvSpPr>
          <p:nvPr>
            <p:ph type="sldNum" sz="quarter" idx="12"/>
          </p:nvPr>
        </p:nvSpPr>
        <p:spPr/>
        <p:txBody>
          <a:bodyPr/>
          <a:lstStyle/>
          <a:p>
            <a:fld id="{CA5C1F0B-256B-3243-BFD0-E9259D5AEDE3}" type="slidenum">
              <a:rPr lang="en-US" smtClean="0"/>
              <a:t>15</a:t>
            </a:fld>
            <a:endParaRPr lang="en-US"/>
          </a:p>
        </p:txBody>
      </p:sp>
      <p:sp>
        <p:nvSpPr>
          <p:cNvPr id="16" name="Title 1">
            <a:extLst>
              <a:ext uri="{FF2B5EF4-FFF2-40B4-BE49-F238E27FC236}">
                <a16:creationId xmlns:a16="http://schemas.microsoft.com/office/drawing/2014/main" id="{557153F2-6F31-2163-8087-231F6918DBA1}"/>
              </a:ext>
            </a:extLst>
          </p:cNvPr>
          <p:cNvSpPr>
            <a:spLocks noGrp="1"/>
          </p:cNvSpPr>
          <p:nvPr>
            <p:ph type="title"/>
          </p:nvPr>
        </p:nvSpPr>
        <p:spPr>
          <a:xfrm>
            <a:off x="437367" y="27322"/>
            <a:ext cx="11252372" cy="1325563"/>
          </a:xfrm>
        </p:spPr>
        <p:txBody>
          <a:bodyPr>
            <a:normAutofit/>
          </a:bodyPr>
          <a:lstStyle/>
          <a:p>
            <a:r>
              <a:rPr lang="en-US" sz="2800" dirty="0"/>
              <a:t>How do we measure a </a:t>
            </a:r>
            <a:r>
              <a:rPr lang="en-US" sz="2800" b="1" dirty="0" err="1">
                <a:solidFill>
                  <a:schemeClr val="accent6"/>
                </a:solidFill>
              </a:rPr>
              <a:t>GreenSKU</a:t>
            </a:r>
            <a:r>
              <a:rPr lang="en-US" sz="2800" dirty="0" err="1"/>
              <a:t>’s</a:t>
            </a:r>
            <a:r>
              <a:rPr lang="en-US" sz="2800" dirty="0"/>
              <a:t> </a:t>
            </a:r>
            <a:r>
              <a:rPr lang="en-US" sz="2800" b="1" dirty="0"/>
              <a:t>performance</a:t>
            </a:r>
            <a:r>
              <a:rPr lang="en-US" sz="2800" dirty="0"/>
              <a:t>?</a:t>
            </a:r>
          </a:p>
        </p:txBody>
      </p:sp>
      <p:sp>
        <p:nvSpPr>
          <p:cNvPr id="12" name="TextBox 11">
            <a:extLst>
              <a:ext uri="{FF2B5EF4-FFF2-40B4-BE49-F238E27FC236}">
                <a16:creationId xmlns:a16="http://schemas.microsoft.com/office/drawing/2014/main" id="{750A9DDE-1930-D63E-8450-992C2C2B3858}"/>
              </a:ext>
            </a:extLst>
          </p:cNvPr>
          <p:cNvSpPr txBox="1"/>
          <p:nvPr/>
        </p:nvSpPr>
        <p:spPr>
          <a:xfrm>
            <a:off x="3476891" y="4240141"/>
            <a:ext cx="2247731" cy="338554"/>
          </a:xfrm>
          <a:prstGeom prst="rect">
            <a:avLst/>
          </a:prstGeom>
          <a:noFill/>
        </p:spPr>
        <p:txBody>
          <a:bodyPr wrap="none" rtlCol="0">
            <a:spAutoFit/>
          </a:bodyPr>
          <a:lstStyle/>
          <a:p>
            <a:r>
              <a:rPr lang="en-US" sz="1600" dirty="0">
                <a:latin typeface="Poppins" pitchFamily="2" charset="77"/>
                <a:cs typeface="Poppins" pitchFamily="2" charset="77"/>
              </a:rPr>
              <a:t>Meeting perf. goals?</a:t>
            </a:r>
          </a:p>
        </p:txBody>
      </p:sp>
      <p:pic>
        <p:nvPicPr>
          <p:cNvPr id="48" name="Graphic 47" descr="Programmer female with solid fill">
            <a:extLst>
              <a:ext uri="{FF2B5EF4-FFF2-40B4-BE49-F238E27FC236}">
                <a16:creationId xmlns:a16="http://schemas.microsoft.com/office/drawing/2014/main" id="{5DB12B1C-E850-AC6E-EE85-99EC1AB007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2151" y="2728634"/>
            <a:ext cx="1482068" cy="1482068"/>
          </a:xfrm>
          <a:prstGeom prst="rect">
            <a:avLst/>
          </a:prstGeom>
        </p:spPr>
      </p:pic>
      <p:pic>
        <p:nvPicPr>
          <p:cNvPr id="27" name="Graphic 26" descr="Speedometer Low with solid fill">
            <a:extLst>
              <a:ext uri="{FF2B5EF4-FFF2-40B4-BE49-F238E27FC236}">
                <a16:creationId xmlns:a16="http://schemas.microsoft.com/office/drawing/2014/main" id="{D4383F91-2F6A-7D44-D123-D3099A58F0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3056" y="2883798"/>
            <a:ext cx="715400" cy="715400"/>
          </a:xfrm>
          <a:prstGeom prst="rect">
            <a:avLst/>
          </a:prstGeom>
        </p:spPr>
      </p:pic>
      <p:pic>
        <p:nvPicPr>
          <p:cNvPr id="29" name="Graphic 28" descr="Gauge with solid fill">
            <a:extLst>
              <a:ext uri="{FF2B5EF4-FFF2-40B4-BE49-F238E27FC236}">
                <a16:creationId xmlns:a16="http://schemas.microsoft.com/office/drawing/2014/main" id="{56053BF1-B878-5F5C-49A5-998C40F099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073" y="2883798"/>
            <a:ext cx="715400" cy="715400"/>
          </a:xfrm>
          <a:prstGeom prst="rect">
            <a:avLst/>
          </a:prstGeom>
        </p:spPr>
      </p:pic>
      <p:sp>
        <p:nvSpPr>
          <p:cNvPr id="3" name="TextBox 2">
            <a:extLst>
              <a:ext uri="{FF2B5EF4-FFF2-40B4-BE49-F238E27FC236}">
                <a16:creationId xmlns:a16="http://schemas.microsoft.com/office/drawing/2014/main" id="{8979297D-0087-DDC5-6E3B-7B501E286B6B}"/>
              </a:ext>
            </a:extLst>
          </p:cNvPr>
          <p:cNvSpPr txBox="1"/>
          <p:nvPr/>
        </p:nvSpPr>
        <p:spPr>
          <a:xfrm>
            <a:off x="3702514" y="2483589"/>
            <a:ext cx="1807036" cy="461665"/>
          </a:xfrm>
          <a:prstGeom prst="rect">
            <a:avLst/>
          </a:prstGeom>
          <a:noFill/>
        </p:spPr>
        <p:txBody>
          <a:bodyPr wrap="square" rtlCol="0">
            <a:spAutoFit/>
          </a:bodyPr>
          <a:lstStyle/>
          <a:p>
            <a:r>
              <a:rPr lang="en-US" sz="2400" b="1" dirty="0">
                <a:solidFill>
                  <a:schemeClr val="accent6"/>
                </a:solidFill>
                <a:latin typeface="Poppins" pitchFamily="2" charset="77"/>
                <a:cs typeface="Poppins" pitchFamily="2" charset="77"/>
              </a:rPr>
              <a:t>GreenSKU</a:t>
            </a:r>
          </a:p>
        </p:txBody>
      </p:sp>
      <p:sp>
        <p:nvSpPr>
          <p:cNvPr id="5" name="TextBox 4">
            <a:extLst>
              <a:ext uri="{FF2B5EF4-FFF2-40B4-BE49-F238E27FC236}">
                <a16:creationId xmlns:a16="http://schemas.microsoft.com/office/drawing/2014/main" id="{8E989BB7-F7F8-16B6-FAAD-70D7006DF8F2}"/>
              </a:ext>
            </a:extLst>
          </p:cNvPr>
          <p:cNvSpPr txBox="1"/>
          <p:nvPr/>
        </p:nvSpPr>
        <p:spPr>
          <a:xfrm>
            <a:off x="94320" y="2490519"/>
            <a:ext cx="2283285" cy="461665"/>
          </a:xfrm>
          <a:prstGeom prst="rect">
            <a:avLst/>
          </a:prstGeom>
          <a:noFill/>
        </p:spPr>
        <p:txBody>
          <a:bodyPr wrap="square" rtlCol="0">
            <a:spAutoFit/>
          </a:bodyPr>
          <a:lstStyle/>
          <a:p>
            <a:r>
              <a:rPr lang="en-US" sz="2400" dirty="0">
                <a:solidFill>
                  <a:schemeClr val="accent2"/>
                </a:solidFill>
                <a:latin typeface="Poppins" pitchFamily="2" charset="77"/>
                <a:cs typeface="Poppins" pitchFamily="2" charset="77"/>
              </a:rPr>
              <a:t>Baseline SKU*</a:t>
            </a:r>
          </a:p>
        </p:txBody>
      </p:sp>
      <p:sp>
        <p:nvSpPr>
          <p:cNvPr id="11" name="TextBox 10">
            <a:extLst>
              <a:ext uri="{FF2B5EF4-FFF2-40B4-BE49-F238E27FC236}">
                <a16:creationId xmlns:a16="http://schemas.microsoft.com/office/drawing/2014/main" id="{74E684A3-7683-1A47-F7D9-9A74DFF82C1D}"/>
              </a:ext>
            </a:extLst>
          </p:cNvPr>
          <p:cNvSpPr txBox="1"/>
          <p:nvPr/>
        </p:nvSpPr>
        <p:spPr>
          <a:xfrm>
            <a:off x="157308" y="4240141"/>
            <a:ext cx="2170931" cy="338554"/>
          </a:xfrm>
          <a:prstGeom prst="rect">
            <a:avLst/>
          </a:prstGeom>
          <a:noFill/>
        </p:spPr>
        <p:txBody>
          <a:bodyPr wrap="square" rtlCol="0">
            <a:spAutoFit/>
          </a:bodyPr>
          <a:lstStyle/>
          <a:p>
            <a:r>
              <a:rPr lang="en-US" sz="1600" dirty="0">
                <a:latin typeface="Poppins" pitchFamily="2" charset="77"/>
                <a:cs typeface="Poppins" pitchFamily="2" charset="77"/>
              </a:rPr>
              <a:t>Meeting perf. goals</a:t>
            </a:r>
          </a:p>
        </p:txBody>
      </p:sp>
      <p:sp>
        <p:nvSpPr>
          <p:cNvPr id="59" name="TextBox 58">
            <a:extLst>
              <a:ext uri="{FF2B5EF4-FFF2-40B4-BE49-F238E27FC236}">
                <a16:creationId xmlns:a16="http://schemas.microsoft.com/office/drawing/2014/main" id="{70D601C0-5986-781A-331F-0FD047B6F6CE}"/>
              </a:ext>
            </a:extLst>
          </p:cNvPr>
          <p:cNvSpPr txBox="1"/>
          <p:nvPr/>
        </p:nvSpPr>
        <p:spPr>
          <a:xfrm>
            <a:off x="2377605" y="4182434"/>
            <a:ext cx="1011161" cy="369332"/>
          </a:xfrm>
          <a:prstGeom prst="rect">
            <a:avLst/>
          </a:prstGeom>
          <a:noFill/>
        </p:spPr>
        <p:txBody>
          <a:bodyPr wrap="square">
            <a:spAutoFit/>
          </a:bodyPr>
          <a:lstStyle/>
          <a:p>
            <a:r>
              <a:rPr lang="en-US" sz="1800" dirty="0" err="1">
                <a:latin typeface="Courier New" panose="02070309020205020404" pitchFamily="49" charset="0"/>
                <a:cs typeface="Courier New" panose="02070309020205020404" pitchFamily="49" charset="0"/>
              </a:rPr>
              <a:t>xapian</a:t>
            </a:r>
            <a:endParaRPr lang="en-US" dirty="0"/>
          </a:p>
        </p:txBody>
      </p:sp>
      <p:sp>
        <p:nvSpPr>
          <p:cNvPr id="64" name="TextBox 63">
            <a:extLst>
              <a:ext uri="{FF2B5EF4-FFF2-40B4-BE49-F238E27FC236}">
                <a16:creationId xmlns:a16="http://schemas.microsoft.com/office/drawing/2014/main" id="{EC498583-2FD4-A856-1992-C33A848FC355}"/>
              </a:ext>
            </a:extLst>
          </p:cNvPr>
          <p:cNvSpPr txBox="1"/>
          <p:nvPr/>
        </p:nvSpPr>
        <p:spPr>
          <a:xfrm>
            <a:off x="185719" y="1572022"/>
            <a:ext cx="4180605" cy="646331"/>
          </a:xfrm>
          <a:prstGeom prst="rect">
            <a:avLst/>
          </a:prstGeom>
          <a:noFill/>
        </p:spPr>
        <p:txBody>
          <a:bodyPr wrap="square" rtlCol="0">
            <a:spAutoFit/>
          </a:bodyPr>
          <a:lstStyle/>
          <a:p>
            <a:r>
              <a:rPr lang="en-US" sz="2000" i="1" dirty="0">
                <a:solidFill>
                  <a:schemeClr val="accent2"/>
                </a:solidFill>
                <a:latin typeface="Poppins" pitchFamily="2" charset="77"/>
                <a:cs typeface="Poppins" pitchFamily="2" charset="77"/>
              </a:rPr>
              <a:t>*</a:t>
            </a:r>
            <a:r>
              <a:rPr lang="en-US" sz="1600" i="1" dirty="0">
                <a:solidFill>
                  <a:schemeClr val="tx1">
                    <a:lumMod val="65000"/>
                    <a:lumOff val="35000"/>
                  </a:schemeClr>
                </a:solidFill>
                <a:latin typeface="Poppins" pitchFamily="2" charset="77"/>
                <a:cs typeface="Poppins" pitchFamily="2" charset="77"/>
              </a:rPr>
              <a:t>a high-performance deployed SKU without any </a:t>
            </a:r>
            <a:r>
              <a:rPr lang="en-US" sz="1600" b="1" i="1" dirty="0">
                <a:solidFill>
                  <a:schemeClr val="accent6"/>
                </a:solidFill>
                <a:latin typeface="Poppins" pitchFamily="2" charset="77"/>
                <a:cs typeface="Poppins" pitchFamily="2" charset="77"/>
              </a:rPr>
              <a:t>GreenSKU</a:t>
            </a:r>
            <a:r>
              <a:rPr lang="en-US" sz="1600" i="1" dirty="0">
                <a:solidFill>
                  <a:schemeClr val="tx1">
                    <a:lumMod val="65000"/>
                    <a:lumOff val="35000"/>
                  </a:schemeClr>
                </a:solidFill>
                <a:latin typeface="Poppins" pitchFamily="2" charset="77"/>
                <a:cs typeface="Poppins" pitchFamily="2" charset="77"/>
              </a:rPr>
              <a:t> optimizations</a:t>
            </a:r>
          </a:p>
        </p:txBody>
      </p:sp>
      <p:sp>
        <p:nvSpPr>
          <p:cNvPr id="65" name="TextBox 64">
            <a:extLst>
              <a:ext uri="{FF2B5EF4-FFF2-40B4-BE49-F238E27FC236}">
                <a16:creationId xmlns:a16="http://schemas.microsoft.com/office/drawing/2014/main" id="{C58A7246-5533-68A6-0DDD-DA7EF64585F3}"/>
              </a:ext>
            </a:extLst>
          </p:cNvPr>
          <p:cNvSpPr txBox="1"/>
          <p:nvPr/>
        </p:nvSpPr>
        <p:spPr>
          <a:xfrm>
            <a:off x="4417510" y="3575116"/>
            <a:ext cx="273894" cy="584775"/>
          </a:xfrm>
          <a:prstGeom prst="rect">
            <a:avLst/>
          </a:prstGeom>
          <a:noFill/>
        </p:spPr>
        <p:txBody>
          <a:bodyPr wrap="square" rtlCol="0">
            <a:spAutoFit/>
          </a:bodyPr>
          <a:lstStyle/>
          <a:p>
            <a:r>
              <a:rPr lang="en-US" sz="3200" dirty="0">
                <a:solidFill>
                  <a:schemeClr val="tx1">
                    <a:lumMod val="65000"/>
                    <a:lumOff val="35000"/>
                  </a:schemeClr>
                </a:solidFill>
                <a:latin typeface="Poppins" pitchFamily="2" charset="77"/>
                <a:cs typeface="Poppins" pitchFamily="2" charset="77"/>
              </a:rPr>
              <a:t>?</a:t>
            </a:r>
          </a:p>
        </p:txBody>
      </p:sp>
      <p:pic>
        <p:nvPicPr>
          <p:cNvPr id="66" name="Graphic 65" descr="Thumbs up sign with solid fill">
            <a:extLst>
              <a:ext uri="{FF2B5EF4-FFF2-40B4-BE49-F238E27FC236}">
                <a16:creationId xmlns:a16="http://schemas.microsoft.com/office/drawing/2014/main" id="{4FB1A2C4-8E83-44DC-52E4-11EBC82D47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85073" y="3431264"/>
            <a:ext cx="715400" cy="715400"/>
          </a:xfrm>
          <a:prstGeom prst="rect">
            <a:avLst/>
          </a:prstGeom>
        </p:spPr>
      </p:pic>
      <p:pic>
        <p:nvPicPr>
          <p:cNvPr id="67" name="Graphic 66" descr="Thumbs Down with solid fill">
            <a:extLst>
              <a:ext uri="{FF2B5EF4-FFF2-40B4-BE49-F238E27FC236}">
                <a16:creationId xmlns:a16="http://schemas.microsoft.com/office/drawing/2014/main" id="{4E3B356C-2EBA-7859-9457-1F3CB3D03F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35265" y="3599593"/>
            <a:ext cx="715400" cy="715400"/>
          </a:xfrm>
          <a:prstGeom prst="rect">
            <a:avLst/>
          </a:prstGeom>
        </p:spPr>
      </p:pic>
      <p:pic>
        <p:nvPicPr>
          <p:cNvPr id="68" name="Graphic 67" descr="Thumbs up sign with solid fill">
            <a:extLst>
              <a:ext uri="{FF2B5EF4-FFF2-40B4-BE49-F238E27FC236}">
                <a16:creationId xmlns:a16="http://schemas.microsoft.com/office/drawing/2014/main" id="{41334CEF-13C2-BB98-F852-68EA81F322E3}"/>
              </a:ext>
            </a:extLst>
          </p:cNvPr>
          <p:cNvPicPr>
            <a:picLocks noChangeAspect="1"/>
          </p:cNvPicPr>
          <p:nvPr/>
        </p:nvPicPr>
        <p:blipFill>
          <a:blip r:embed="rId10">
            <a:extLst>
              <a:ext uri="{96DAC541-7B7A-43D3-8B79-37D633B846F1}">
                <asvg:svgBlip xmlns:asvg="http://schemas.microsoft.com/office/drawing/2016/SVG/main" r:embed="rId14"/>
              </a:ext>
            </a:extLst>
          </a:blip>
          <a:stretch>
            <a:fillRect/>
          </a:stretch>
        </p:blipFill>
        <p:spPr>
          <a:xfrm flipH="1">
            <a:off x="3759193" y="3431264"/>
            <a:ext cx="715400" cy="715400"/>
          </a:xfrm>
          <a:prstGeom prst="rect">
            <a:avLst/>
          </a:prstGeom>
        </p:spPr>
      </p:pic>
      <p:sp>
        <p:nvSpPr>
          <p:cNvPr id="10" name="Rectangle 9">
            <a:extLst>
              <a:ext uri="{FF2B5EF4-FFF2-40B4-BE49-F238E27FC236}">
                <a16:creationId xmlns:a16="http://schemas.microsoft.com/office/drawing/2014/main" id="{2BCD4E94-549B-28F4-F3B2-DA8994532C63}"/>
              </a:ext>
            </a:extLst>
          </p:cNvPr>
          <p:cNvSpPr/>
          <p:nvPr/>
        </p:nvSpPr>
        <p:spPr>
          <a:xfrm>
            <a:off x="10254343" y="269163"/>
            <a:ext cx="1937656" cy="10073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5">
            <a:extLst>
              <a:ext uri="{FF2B5EF4-FFF2-40B4-BE49-F238E27FC236}">
                <a16:creationId xmlns:a16="http://schemas.microsoft.com/office/drawing/2014/main" id="{49BCFB7C-D36B-351A-8E72-A8ADD5A4041E}"/>
              </a:ext>
            </a:extLst>
          </p:cNvPr>
          <p:cNvSpPr/>
          <p:nvPr/>
        </p:nvSpPr>
        <p:spPr>
          <a:xfrm>
            <a:off x="10965866" y="416902"/>
            <a:ext cx="1177157" cy="598184"/>
          </a:xfrm>
          <a:prstGeom prst="roundRect">
            <a:avLst/>
          </a:prstGeom>
          <a:solidFill>
            <a:schemeClr val="accent1">
              <a:lumMod val="60000"/>
              <a:lumOff val="40000"/>
            </a:schemeClr>
          </a:solidFill>
          <a:ln w="1905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dirty="0">
                <a:solidFill>
                  <a:schemeClr val="tx1"/>
                </a:solidFill>
                <a:latin typeface="Poppins" panose="00000500000000000000" pitchFamily="2" charset="0"/>
                <a:cs typeface="Poppins" panose="00000500000000000000" pitchFamily="2" charset="0"/>
              </a:rPr>
              <a:t>Performance</a:t>
            </a:r>
          </a:p>
        </p:txBody>
      </p:sp>
      <p:pic>
        <p:nvPicPr>
          <p:cNvPr id="14" name="Graphic 13" descr="Gauge with solid fill">
            <a:extLst>
              <a:ext uri="{FF2B5EF4-FFF2-40B4-BE49-F238E27FC236}">
                <a16:creationId xmlns:a16="http://schemas.microsoft.com/office/drawing/2014/main" id="{61D7CDCE-DDFF-063D-B14E-32759A4A02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36599" y="579397"/>
            <a:ext cx="435689" cy="435689"/>
          </a:xfrm>
          <a:prstGeom prst="rect">
            <a:avLst/>
          </a:prstGeom>
        </p:spPr>
      </p:pic>
      <p:pic>
        <p:nvPicPr>
          <p:cNvPr id="15" name="Graphic 14" descr="Server with solid fill">
            <a:extLst>
              <a:ext uri="{FF2B5EF4-FFF2-40B4-BE49-F238E27FC236}">
                <a16:creationId xmlns:a16="http://schemas.microsoft.com/office/drawing/2014/main" id="{5228EB6E-7192-6F94-F67A-2A65E26374B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70796" y="550614"/>
            <a:ext cx="503313" cy="503313"/>
          </a:xfrm>
          <a:prstGeom prst="rect">
            <a:avLst/>
          </a:prstGeom>
        </p:spPr>
      </p:pic>
      <p:sp>
        <p:nvSpPr>
          <p:cNvPr id="17" name="TextBox 16">
            <a:extLst>
              <a:ext uri="{FF2B5EF4-FFF2-40B4-BE49-F238E27FC236}">
                <a16:creationId xmlns:a16="http://schemas.microsoft.com/office/drawing/2014/main" id="{7787CE1C-25FB-578F-FC15-DD7A9FE5877F}"/>
              </a:ext>
            </a:extLst>
          </p:cNvPr>
          <p:cNvSpPr txBox="1"/>
          <p:nvPr/>
        </p:nvSpPr>
        <p:spPr>
          <a:xfrm>
            <a:off x="10324847" y="1052491"/>
            <a:ext cx="1409360" cy="261610"/>
          </a:xfrm>
          <a:prstGeom prst="rect">
            <a:avLst/>
          </a:prstGeom>
          <a:noFill/>
        </p:spPr>
        <p:txBody>
          <a:bodyPr wrap="square" rtlCol="0">
            <a:spAutoFit/>
          </a:bodyPr>
          <a:lstStyle/>
          <a:p>
            <a:r>
              <a:rPr lang="en-US" sz="1100" dirty="0">
                <a:latin typeface="Poppins" pitchFamily="2" charset="77"/>
                <a:cs typeface="Poppins" pitchFamily="2" charset="77"/>
              </a:rPr>
              <a:t>Server-level</a:t>
            </a:r>
          </a:p>
        </p:txBody>
      </p:sp>
    </p:spTree>
    <p:custDataLst>
      <p:tags r:id="rId1"/>
    </p:custDataLst>
    <p:extLst>
      <p:ext uri="{BB962C8B-B14F-4D97-AF65-F5344CB8AC3E}">
        <p14:creationId xmlns:p14="http://schemas.microsoft.com/office/powerpoint/2010/main" val="72598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930">
        <p159:morph option="byObject"/>
      </p:transition>
    </mc:Choice>
    <mc:Fallback xmlns="">
      <p:transition spd="slow" advTm="309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2" grpId="0"/>
      <p:bldP spid="3" grpId="0"/>
      <p:bldP spid="5" grpId="0"/>
      <p:bldP spid="11" grpId="0"/>
      <p:bldP spid="59" grpId="0"/>
      <p:bldP spid="64"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6C01504-20B1-1B09-2DD1-ED8D73455D03}"/>
              </a:ext>
            </a:extLst>
          </p:cNvPr>
          <p:cNvSpPr/>
          <p:nvPr/>
        </p:nvSpPr>
        <p:spPr>
          <a:xfrm>
            <a:off x="130155" y="2397226"/>
            <a:ext cx="5674477" cy="240394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5E613B5-1129-CA68-0D11-1BACB5DF375F}"/>
              </a:ext>
            </a:extLst>
          </p:cNvPr>
          <p:cNvSpPr txBox="1"/>
          <p:nvPr/>
        </p:nvSpPr>
        <p:spPr>
          <a:xfrm>
            <a:off x="3476891" y="4240141"/>
            <a:ext cx="2247731" cy="338554"/>
          </a:xfrm>
          <a:prstGeom prst="rect">
            <a:avLst/>
          </a:prstGeom>
          <a:noFill/>
        </p:spPr>
        <p:txBody>
          <a:bodyPr wrap="none" rtlCol="0">
            <a:spAutoFit/>
          </a:bodyPr>
          <a:lstStyle/>
          <a:p>
            <a:r>
              <a:rPr lang="en-US" sz="1600" dirty="0">
                <a:solidFill>
                  <a:schemeClr val="bg2">
                    <a:lumMod val="75000"/>
                  </a:schemeClr>
                </a:solidFill>
                <a:latin typeface="Poppins" pitchFamily="2" charset="77"/>
                <a:cs typeface="Poppins" pitchFamily="2" charset="77"/>
              </a:rPr>
              <a:t>Meeting perf. goals?</a:t>
            </a:r>
          </a:p>
        </p:txBody>
      </p:sp>
      <p:pic>
        <p:nvPicPr>
          <p:cNvPr id="40" name="Graphic 39" descr="Programmer female with solid fill">
            <a:extLst>
              <a:ext uri="{FF2B5EF4-FFF2-40B4-BE49-F238E27FC236}">
                <a16:creationId xmlns:a16="http://schemas.microsoft.com/office/drawing/2014/main" id="{188E6DD5-9A80-DB33-4CE6-D642A98C87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2151" y="2728634"/>
            <a:ext cx="1482068" cy="1482068"/>
          </a:xfrm>
          <a:prstGeom prst="rect">
            <a:avLst/>
          </a:prstGeom>
        </p:spPr>
      </p:pic>
      <p:pic>
        <p:nvPicPr>
          <p:cNvPr id="41" name="Graphic 40" descr="Speedometer Low with solid fill">
            <a:extLst>
              <a:ext uri="{FF2B5EF4-FFF2-40B4-BE49-F238E27FC236}">
                <a16:creationId xmlns:a16="http://schemas.microsoft.com/office/drawing/2014/main" id="{84304A8B-12C7-A8B9-5333-C89EF67A5A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3056" y="2883798"/>
            <a:ext cx="715400" cy="715400"/>
          </a:xfrm>
          <a:prstGeom prst="rect">
            <a:avLst/>
          </a:prstGeom>
        </p:spPr>
      </p:pic>
      <p:pic>
        <p:nvPicPr>
          <p:cNvPr id="42" name="Graphic 41" descr="Gauge with solid fill">
            <a:extLst>
              <a:ext uri="{FF2B5EF4-FFF2-40B4-BE49-F238E27FC236}">
                <a16:creationId xmlns:a16="http://schemas.microsoft.com/office/drawing/2014/main" id="{FB6EA68B-283F-8161-0D55-775B08079D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073" y="2883798"/>
            <a:ext cx="715400" cy="715400"/>
          </a:xfrm>
          <a:prstGeom prst="rect">
            <a:avLst/>
          </a:prstGeom>
        </p:spPr>
      </p:pic>
      <p:sp>
        <p:nvSpPr>
          <p:cNvPr id="43" name="TextBox 42">
            <a:extLst>
              <a:ext uri="{FF2B5EF4-FFF2-40B4-BE49-F238E27FC236}">
                <a16:creationId xmlns:a16="http://schemas.microsoft.com/office/drawing/2014/main" id="{EF35E399-76E3-FC47-BD37-AAA8F4EB73D4}"/>
              </a:ext>
            </a:extLst>
          </p:cNvPr>
          <p:cNvSpPr txBox="1"/>
          <p:nvPr/>
        </p:nvSpPr>
        <p:spPr>
          <a:xfrm>
            <a:off x="3702514" y="2483589"/>
            <a:ext cx="1807036" cy="461665"/>
          </a:xfrm>
          <a:prstGeom prst="rect">
            <a:avLst/>
          </a:prstGeom>
          <a:noFill/>
        </p:spPr>
        <p:txBody>
          <a:bodyPr wrap="square" rtlCol="0">
            <a:spAutoFit/>
          </a:bodyPr>
          <a:lstStyle/>
          <a:p>
            <a:r>
              <a:rPr lang="en-US" sz="2400" b="1" dirty="0">
                <a:solidFill>
                  <a:schemeClr val="bg2">
                    <a:lumMod val="75000"/>
                  </a:schemeClr>
                </a:solidFill>
                <a:latin typeface="Poppins" pitchFamily="2" charset="77"/>
                <a:cs typeface="Poppins" pitchFamily="2" charset="77"/>
              </a:rPr>
              <a:t>GreenSKU</a:t>
            </a:r>
          </a:p>
        </p:txBody>
      </p:sp>
      <p:sp>
        <p:nvSpPr>
          <p:cNvPr id="44" name="TextBox 43">
            <a:extLst>
              <a:ext uri="{FF2B5EF4-FFF2-40B4-BE49-F238E27FC236}">
                <a16:creationId xmlns:a16="http://schemas.microsoft.com/office/drawing/2014/main" id="{96966724-0C3A-DAA7-3FDA-8D42CC00503B}"/>
              </a:ext>
            </a:extLst>
          </p:cNvPr>
          <p:cNvSpPr txBox="1"/>
          <p:nvPr/>
        </p:nvSpPr>
        <p:spPr>
          <a:xfrm>
            <a:off x="94320" y="2490519"/>
            <a:ext cx="2283285" cy="461665"/>
          </a:xfrm>
          <a:prstGeom prst="rect">
            <a:avLst/>
          </a:prstGeom>
          <a:noFill/>
        </p:spPr>
        <p:txBody>
          <a:bodyPr wrap="square" rtlCol="0">
            <a:spAutoFit/>
          </a:bodyPr>
          <a:lstStyle/>
          <a:p>
            <a:r>
              <a:rPr lang="en-US" sz="2400" dirty="0">
                <a:solidFill>
                  <a:schemeClr val="accent2"/>
                </a:solidFill>
                <a:latin typeface="Poppins" pitchFamily="2" charset="77"/>
                <a:cs typeface="Poppins" pitchFamily="2" charset="77"/>
              </a:rPr>
              <a:t>Baseline SKU*</a:t>
            </a:r>
          </a:p>
        </p:txBody>
      </p:sp>
      <p:sp>
        <p:nvSpPr>
          <p:cNvPr id="45" name="TextBox 44">
            <a:extLst>
              <a:ext uri="{FF2B5EF4-FFF2-40B4-BE49-F238E27FC236}">
                <a16:creationId xmlns:a16="http://schemas.microsoft.com/office/drawing/2014/main" id="{BABD5AE4-03A3-77BA-A10C-D1505C41627E}"/>
              </a:ext>
            </a:extLst>
          </p:cNvPr>
          <p:cNvSpPr txBox="1"/>
          <p:nvPr/>
        </p:nvSpPr>
        <p:spPr>
          <a:xfrm>
            <a:off x="157308" y="4240141"/>
            <a:ext cx="2170931" cy="338554"/>
          </a:xfrm>
          <a:prstGeom prst="rect">
            <a:avLst/>
          </a:prstGeom>
          <a:noFill/>
        </p:spPr>
        <p:txBody>
          <a:bodyPr wrap="square" rtlCol="0">
            <a:spAutoFit/>
          </a:bodyPr>
          <a:lstStyle/>
          <a:p>
            <a:r>
              <a:rPr lang="en-US" sz="1600" dirty="0">
                <a:latin typeface="Poppins" pitchFamily="2" charset="77"/>
                <a:cs typeface="Poppins" pitchFamily="2" charset="77"/>
              </a:rPr>
              <a:t>Meeting perf. goals</a:t>
            </a:r>
          </a:p>
        </p:txBody>
      </p:sp>
      <p:sp>
        <p:nvSpPr>
          <p:cNvPr id="46" name="TextBox 45">
            <a:extLst>
              <a:ext uri="{FF2B5EF4-FFF2-40B4-BE49-F238E27FC236}">
                <a16:creationId xmlns:a16="http://schemas.microsoft.com/office/drawing/2014/main" id="{0E5E54F6-C170-06E3-C1AA-1FDCE12AB35A}"/>
              </a:ext>
            </a:extLst>
          </p:cNvPr>
          <p:cNvSpPr txBox="1"/>
          <p:nvPr/>
        </p:nvSpPr>
        <p:spPr>
          <a:xfrm>
            <a:off x="2377605" y="4182434"/>
            <a:ext cx="1011161" cy="369332"/>
          </a:xfrm>
          <a:prstGeom prst="rect">
            <a:avLst/>
          </a:prstGeom>
          <a:noFill/>
        </p:spPr>
        <p:txBody>
          <a:bodyPr wrap="square">
            <a:spAutoFit/>
          </a:bodyPr>
          <a:lstStyle/>
          <a:p>
            <a:r>
              <a:rPr lang="en-US" sz="1800" dirty="0" err="1">
                <a:latin typeface="Courier New" panose="02070309020205020404" pitchFamily="49" charset="0"/>
                <a:cs typeface="Courier New" panose="02070309020205020404" pitchFamily="49" charset="0"/>
              </a:rPr>
              <a:t>xapian</a:t>
            </a:r>
            <a:endParaRPr lang="en-US" dirty="0"/>
          </a:p>
        </p:txBody>
      </p:sp>
      <p:sp>
        <p:nvSpPr>
          <p:cNvPr id="47" name="TextBox 46">
            <a:extLst>
              <a:ext uri="{FF2B5EF4-FFF2-40B4-BE49-F238E27FC236}">
                <a16:creationId xmlns:a16="http://schemas.microsoft.com/office/drawing/2014/main" id="{6855A793-FD9C-7501-7A33-4E13FF29351D}"/>
              </a:ext>
            </a:extLst>
          </p:cNvPr>
          <p:cNvSpPr txBox="1"/>
          <p:nvPr/>
        </p:nvSpPr>
        <p:spPr>
          <a:xfrm>
            <a:off x="185719" y="1572022"/>
            <a:ext cx="4180605" cy="646331"/>
          </a:xfrm>
          <a:prstGeom prst="rect">
            <a:avLst/>
          </a:prstGeom>
          <a:noFill/>
        </p:spPr>
        <p:txBody>
          <a:bodyPr wrap="square" rtlCol="0">
            <a:spAutoFit/>
          </a:bodyPr>
          <a:lstStyle/>
          <a:p>
            <a:r>
              <a:rPr lang="en-US" sz="2000" i="1" dirty="0">
                <a:solidFill>
                  <a:schemeClr val="accent2"/>
                </a:solidFill>
                <a:latin typeface="Poppins" pitchFamily="2" charset="77"/>
                <a:cs typeface="Poppins" pitchFamily="2" charset="77"/>
              </a:rPr>
              <a:t>*</a:t>
            </a:r>
            <a:r>
              <a:rPr lang="en-US" sz="1600" i="1" dirty="0">
                <a:solidFill>
                  <a:schemeClr val="tx1">
                    <a:lumMod val="65000"/>
                    <a:lumOff val="35000"/>
                  </a:schemeClr>
                </a:solidFill>
                <a:latin typeface="Poppins" pitchFamily="2" charset="77"/>
                <a:cs typeface="Poppins" pitchFamily="2" charset="77"/>
              </a:rPr>
              <a:t>a high-performance deployed SKU without any </a:t>
            </a:r>
            <a:r>
              <a:rPr lang="en-US" sz="1600" b="1" i="1" dirty="0">
                <a:solidFill>
                  <a:schemeClr val="accent6"/>
                </a:solidFill>
                <a:latin typeface="Poppins" pitchFamily="2" charset="77"/>
                <a:cs typeface="Poppins" pitchFamily="2" charset="77"/>
              </a:rPr>
              <a:t>GreenSKU</a:t>
            </a:r>
            <a:r>
              <a:rPr lang="en-US" sz="1600" i="1" dirty="0">
                <a:solidFill>
                  <a:schemeClr val="tx1">
                    <a:lumMod val="65000"/>
                    <a:lumOff val="35000"/>
                  </a:schemeClr>
                </a:solidFill>
                <a:latin typeface="Poppins" pitchFamily="2" charset="77"/>
                <a:cs typeface="Poppins" pitchFamily="2" charset="77"/>
              </a:rPr>
              <a:t> optimizations</a:t>
            </a:r>
          </a:p>
        </p:txBody>
      </p:sp>
      <p:sp>
        <p:nvSpPr>
          <p:cNvPr id="49" name="TextBox 48">
            <a:extLst>
              <a:ext uri="{FF2B5EF4-FFF2-40B4-BE49-F238E27FC236}">
                <a16:creationId xmlns:a16="http://schemas.microsoft.com/office/drawing/2014/main" id="{354A24AE-5123-42A2-CB6E-17392E7E327B}"/>
              </a:ext>
            </a:extLst>
          </p:cNvPr>
          <p:cNvSpPr txBox="1"/>
          <p:nvPr/>
        </p:nvSpPr>
        <p:spPr>
          <a:xfrm>
            <a:off x="4417510" y="3575116"/>
            <a:ext cx="273894" cy="584775"/>
          </a:xfrm>
          <a:prstGeom prst="rect">
            <a:avLst/>
          </a:prstGeom>
          <a:noFill/>
        </p:spPr>
        <p:txBody>
          <a:bodyPr wrap="square" rtlCol="0">
            <a:spAutoFit/>
          </a:bodyPr>
          <a:lstStyle/>
          <a:p>
            <a:r>
              <a:rPr lang="en-US" sz="3200" dirty="0">
                <a:solidFill>
                  <a:schemeClr val="bg2">
                    <a:lumMod val="75000"/>
                  </a:schemeClr>
                </a:solidFill>
                <a:latin typeface="Poppins" pitchFamily="2" charset="77"/>
                <a:cs typeface="Poppins" pitchFamily="2" charset="77"/>
              </a:rPr>
              <a:t>?</a:t>
            </a:r>
          </a:p>
        </p:txBody>
      </p:sp>
      <p:pic>
        <p:nvPicPr>
          <p:cNvPr id="50" name="Graphic 49" descr="Thumbs up sign with solid fill">
            <a:extLst>
              <a:ext uri="{FF2B5EF4-FFF2-40B4-BE49-F238E27FC236}">
                <a16:creationId xmlns:a16="http://schemas.microsoft.com/office/drawing/2014/main" id="{3709C169-8ACC-EB7B-682E-D830CCE1B0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85073" y="3431264"/>
            <a:ext cx="715400" cy="715400"/>
          </a:xfrm>
          <a:prstGeom prst="rect">
            <a:avLst/>
          </a:prstGeom>
        </p:spPr>
      </p:pic>
      <p:pic>
        <p:nvPicPr>
          <p:cNvPr id="51" name="Graphic 50" descr="Thumbs Down with solid fill">
            <a:extLst>
              <a:ext uri="{FF2B5EF4-FFF2-40B4-BE49-F238E27FC236}">
                <a16:creationId xmlns:a16="http://schemas.microsoft.com/office/drawing/2014/main" id="{5DB8A3D0-655B-481B-D5AA-01615BE9FF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35265" y="3599593"/>
            <a:ext cx="715400" cy="715400"/>
          </a:xfrm>
          <a:prstGeom prst="rect">
            <a:avLst/>
          </a:prstGeom>
        </p:spPr>
      </p:pic>
      <p:pic>
        <p:nvPicPr>
          <p:cNvPr id="52" name="Graphic 51" descr="Thumbs up sign with solid fill">
            <a:extLst>
              <a:ext uri="{FF2B5EF4-FFF2-40B4-BE49-F238E27FC236}">
                <a16:creationId xmlns:a16="http://schemas.microsoft.com/office/drawing/2014/main" id="{8A16FC04-5897-D082-6401-44E9CC9B65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3759193" y="3431264"/>
            <a:ext cx="715400" cy="715400"/>
          </a:xfrm>
          <a:prstGeom prst="rect">
            <a:avLst/>
          </a:prstGeom>
        </p:spPr>
      </p:pic>
      <p:sp>
        <p:nvSpPr>
          <p:cNvPr id="6" name="Slide Number Placeholder 5">
            <a:extLst>
              <a:ext uri="{FF2B5EF4-FFF2-40B4-BE49-F238E27FC236}">
                <a16:creationId xmlns:a16="http://schemas.microsoft.com/office/drawing/2014/main" id="{805E67E0-BCB6-C360-014D-21BC45107DE3}"/>
              </a:ext>
            </a:extLst>
          </p:cNvPr>
          <p:cNvSpPr>
            <a:spLocks noGrp="1"/>
          </p:cNvSpPr>
          <p:nvPr>
            <p:ph type="sldNum" sz="quarter" idx="12"/>
          </p:nvPr>
        </p:nvSpPr>
        <p:spPr/>
        <p:txBody>
          <a:bodyPr/>
          <a:lstStyle/>
          <a:p>
            <a:fld id="{CA5C1F0B-256B-3243-BFD0-E9259D5AEDE3}" type="slidenum">
              <a:rPr lang="en-US" smtClean="0"/>
              <a:t>16</a:t>
            </a:fld>
            <a:endParaRPr lang="en-US"/>
          </a:p>
        </p:txBody>
      </p:sp>
      <p:cxnSp>
        <p:nvCxnSpPr>
          <p:cNvPr id="2" name="Straight Connector 1">
            <a:extLst>
              <a:ext uri="{FF2B5EF4-FFF2-40B4-BE49-F238E27FC236}">
                <a16:creationId xmlns:a16="http://schemas.microsoft.com/office/drawing/2014/main" id="{E40AB801-A874-A6C0-9E4D-4AF5589AA324}"/>
              </a:ext>
            </a:extLst>
          </p:cNvPr>
          <p:cNvCxnSpPr>
            <a:cxnSpLocks/>
          </p:cNvCxnSpPr>
          <p:nvPr/>
        </p:nvCxnSpPr>
        <p:spPr>
          <a:xfrm>
            <a:off x="7304532" y="2301971"/>
            <a:ext cx="0" cy="2982340"/>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A82D92B9-71F2-EDAA-F1C0-3F35480382E7}"/>
              </a:ext>
            </a:extLst>
          </p:cNvPr>
          <p:cNvCxnSpPr>
            <a:cxnSpLocks/>
          </p:cNvCxnSpPr>
          <p:nvPr/>
        </p:nvCxnSpPr>
        <p:spPr>
          <a:xfrm flipH="1">
            <a:off x="7083307" y="5043061"/>
            <a:ext cx="43542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48C2E94-5A97-1562-13E5-D9325071AB11}"/>
              </a:ext>
            </a:extLst>
          </p:cNvPr>
          <p:cNvCxnSpPr>
            <a:cxnSpLocks/>
          </p:cNvCxnSpPr>
          <p:nvPr/>
        </p:nvCxnSpPr>
        <p:spPr>
          <a:xfrm flipV="1">
            <a:off x="7313344" y="4360126"/>
            <a:ext cx="2947006" cy="7221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0BF53D-E558-F33F-7278-437767224EFF}"/>
              </a:ext>
            </a:extLst>
          </p:cNvPr>
          <p:cNvCxnSpPr>
            <a:cxnSpLocks/>
          </p:cNvCxnSpPr>
          <p:nvPr/>
        </p:nvCxnSpPr>
        <p:spPr>
          <a:xfrm flipH="1">
            <a:off x="10260349" y="4360126"/>
            <a:ext cx="1" cy="68172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9F60FC-7FDD-B388-E1D5-6C0886804364}"/>
              </a:ext>
            </a:extLst>
          </p:cNvPr>
          <p:cNvSpPr txBox="1"/>
          <p:nvPr/>
        </p:nvSpPr>
        <p:spPr>
          <a:xfrm>
            <a:off x="8677824" y="5082273"/>
            <a:ext cx="1383538" cy="338554"/>
          </a:xfrm>
          <a:prstGeom prst="rect">
            <a:avLst/>
          </a:prstGeom>
          <a:noFill/>
        </p:spPr>
        <p:txBody>
          <a:bodyPr wrap="square" rtlCol="0">
            <a:spAutoFit/>
          </a:bodyPr>
          <a:lstStyle/>
          <a:p>
            <a:r>
              <a:rPr lang="en-US" sz="1600" dirty="0">
                <a:latin typeface="Poppins" pitchFamily="2" charset="77"/>
                <a:cs typeface="Poppins" pitchFamily="2" charset="77"/>
              </a:rPr>
              <a:t>Load (QPS)</a:t>
            </a:r>
          </a:p>
        </p:txBody>
      </p:sp>
      <p:sp>
        <p:nvSpPr>
          <p:cNvPr id="17" name="TextBox 16">
            <a:extLst>
              <a:ext uri="{FF2B5EF4-FFF2-40B4-BE49-F238E27FC236}">
                <a16:creationId xmlns:a16="http://schemas.microsoft.com/office/drawing/2014/main" id="{1F8D7F2E-0044-0C41-160A-5E98C46A0EDF}"/>
              </a:ext>
            </a:extLst>
          </p:cNvPr>
          <p:cNvSpPr txBox="1"/>
          <p:nvPr/>
        </p:nvSpPr>
        <p:spPr>
          <a:xfrm>
            <a:off x="5867215" y="3541976"/>
            <a:ext cx="1529254" cy="338554"/>
          </a:xfrm>
          <a:prstGeom prst="rect">
            <a:avLst/>
          </a:prstGeom>
          <a:noFill/>
        </p:spPr>
        <p:txBody>
          <a:bodyPr wrap="square" rtlCol="0">
            <a:spAutoFit/>
          </a:bodyPr>
          <a:lstStyle/>
          <a:p>
            <a:r>
              <a:rPr lang="en-US" sz="1600" dirty="0">
                <a:latin typeface="Poppins" pitchFamily="2" charset="77"/>
                <a:cs typeface="Poppins" pitchFamily="2" charset="77"/>
              </a:rPr>
              <a:t>Tail Latency</a:t>
            </a:r>
          </a:p>
        </p:txBody>
      </p:sp>
      <p:sp>
        <p:nvSpPr>
          <p:cNvPr id="21" name="TextBox 20">
            <a:extLst>
              <a:ext uri="{FF2B5EF4-FFF2-40B4-BE49-F238E27FC236}">
                <a16:creationId xmlns:a16="http://schemas.microsoft.com/office/drawing/2014/main" id="{4F9A1DE0-B129-F615-921C-FCEF28712B73}"/>
              </a:ext>
            </a:extLst>
          </p:cNvPr>
          <p:cNvSpPr txBox="1"/>
          <p:nvPr/>
        </p:nvSpPr>
        <p:spPr>
          <a:xfrm>
            <a:off x="10205805" y="2817941"/>
            <a:ext cx="888293" cy="307777"/>
          </a:xfrm>
          <a:prstGeom prst="rect">
            <a:avLst/>
          </a:prstGeom>
          <a:noFill/>
        </p:spPr>
        <p:txBody>
          <a:bodyPr wrap="square" rtlCol="0">
            <a:spAutoFit/>
          </a:bodyPr>
          <a:lstStyle/>
          <a:p>
            <a:r>
              <a:rPr lang="en-US" sz="1400" dirty="0">
                <a:solidFill>
                  <a:srgbClr val="ED7D31"/>
                </a:solidFill>
                <a:latin typeface="Poppins" pitchFamily="2" charset="77"/>
                <a:cs typeface="Poppins" pitchFamily="2" charset="77"/>
              </a:rPr>
              <a:t>8 cores</a:t>
            </a:r>
          </a:p>
        </p:txBody>
      </p:sp>
      <p:sp>
        <p:nvSpPr>
          <p:cNvPr id="22" name="TextBox 21">
            <a:extLst>
              <a:ext uri="{FF2B5EF4-FFF2-40B4-BE49-F238E27FC236}">
                <a16:creationId xmlns:a16="http://schemas.microsoft.com/office/drawing/2014/main" id="{969DCDA7-E5BB-7CC1-4A11-FACECEB455DB}"/>
              </a:ext>
            </a:extLst>
          </p:cNvPr>
          <p:cNvSpPr txBox="1"/>
          <p:nvPr/>
        </p:nvSpPr>
        <p:spPr>
          <a:xfrm>
            <a:off x="7314363" y="2301971"/>
            <a:ext cx="1599192" cy="584775"/>
          </a:xfrm>
          <a:prstGeom prst="rect">
            <a:avLst/>
          </a:prstGeom>
          <a:noFill/>
        </p:spPr>
        <p:txBody>
          <a:bodyPr wrap="square" rtlCol="0">
            <a:spAutoFit/>
          </a:bodyPr>
          <a:lstStyle/>
          <a:p>
            <a:r>
              <a:rPr lang="en-US" sz="1600" dirty="0">
                <a:solidFill>
                  <a:srgbClr val="ED7D31"/>
                </a:solidFill>
                <a:latin typeface="Poppins" pitchFamily="2" charset="77"/>
                <a:cs typeface="Poppins" pitchFamily="2" charset="77"/>
              </a:rPr>
              <a:t>Baseline SKU</a:t>
            </a:r>
          </a:p>
          <a:p>
            <a:endParaRPr lang="en-US" sz="1600" dirty="0">
              <a:solidFill>
                <a:srgbClr val="70AD47"/>
              </a:solidFill>
              <a:latin typeface="Poppins" pitchFamily="2" charset="77"/>
              <a:cs typeface="Poppins" pitchFamily="2" charset="77"/>
            </a:endParaRPr>
          </a:p>
        </p:txBody>
      </p:sp>
      <p:sp>
        <p:nvSpPr>
          <p:cNvPr id="23" name="TextBox 22">
            <a:extLst>
              <a:ext uri="{FF2B5EF4-FFF2-40B4-BE49-F238E27FC236}">
                <a16:creationId xmlns:a16="http://schemas.microsoft.com/office/drawing/2014/main" id="{E02D1777-43B3-C5E3-7DEC-4E8329FB48E4}"/>
              </a:ext>
            </a:extLst>
          </p:cNvPr>
          <p:cNvSpPr txBox="1"/>
          <p:nvPr/>
        </p:nvSpPr>
        <p:spPr>
          <a:xfrm>
            <a:off x="7962494" y="1620199"/>
            <a:ext cx="1513707" cy="369332"/>
          </a:xfrm>
          <a:prstGeom prst="rect">
            <a:avLst/>
          </a:prstGeom>
          <a:noFill/>
        </p:spPr>
        <p:txBody>
          <a:bodyPr wrap="square" tIns="0" rIns="0" bIns="0" rtlCol="0">
            <a:spAutoFit/>
          </a:bodyPr>
          <a:lstStyle/>
          <a:p>
            <a:r>
              <a:rPr lang="en-US" sz="2400" dirty="0" err="1">
                <a:latin typeface="Courier New" panose="02070309020205020404" pitchFamily="49" charset="0"/>
                <a:cs typeface="Courier New" panose="02070309020205020404" pitchFamily="49" charset="0"/>
              </a:rPr>
              <a:t>xapian</a:t>
            </a:r>
            <a:endParaRPr lang="en-US" sz="2400" dirty="0">
              <a:latin typeface="Courier New" panose="02070309020205020404" pitchFamily="49" charset="0"/>
              <a:cs typeface="Courier New" panose="02070309020205020404" pitchFamily="49" charset="0"/>
            </a:endParaRPr>
          </a:p>
        </p:txBody>
      </p:sp>
      <p:sp>
        <p:nvSpPr>
          <p:cNvPr id="24" name="TextBox 23">
            <a:extLst>
              <a:ext uri="{FF2B5EF4-FFF2-40B4-BE49-F238E27FC236}">
                <a16:creationId xmlns:a16="http://schemas.microsoft.com/office/drawing/2014/main" id="{EC86F959-3124-ECFA-D29A-3BA9F463945F}"/>
              </a:ext>
            </a:extLst>
          </p:cNvPr>
          <p:cNvSpPr txBox="1"/>
          <p:nvPr/>
        </p:nvSpPr>
        <p:spPr>
          <a:xfrm>
            <a:off x="9140471" y="1583136"/>
            <a:ext cx="2135783" cy="430887"/>
          </a:xfrm>
          <a:prstGeom prst="rect">
            <a:avLst/>
          </a:prstGeom>
          <a:noFill/>
        </p:spPr>
        <p:txBody>
          <a:bodyPr wrap="square" rtlCol="0">
            <a:spAutoFit/>
          </a:bodyPr>
          <a:lstStyle/>
          <a:p>
            <a:r>
              <a:rPr lang="en-US" sz="2200" dirty="0">
                <a:latin typeface="Poppins" pitchFamily="2" charset="77"/>
                <a:cs typeface="Poppins" pitchFamily="2" charset="77"/>
              </a:rPr>
              <a:t>Performance:</a:t>
            </a:r>
          </a:p>
        </p:txBody>
      </p:sp>
      <p:cxnSp>
        <p:nvCxnSpPr>
          <p:cNvPr id="28" name="Straight Arrow Connector 27">
            <a:extLst>
              <a:ext uri="{FF2B5EF4-FFF2-40B4-BE49-F238E27FC236}">
                <a16:creationId xmlns:a16="http://schemas.microsoft.com/office/drawing/2014/main" id="{90D91ADB-4838-8D61-208A-BE8A421F7EF7}"/>
              </a:ext>
            </a:extLst>
          </p:cNvPr>
          <p:cNvCxnSpPr>
            <a:cxnSpLocks/>
          </p:cNvCxnSpPr>
          <p:nvPr/>
        </p:nvCxnSpPr>
        <p:spPr>
          <a:xfrm>
            <a:off x="10331048" y="4754507"/>
            <a:ext cx="4211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490E118-9D2B-275E-2F05-968EEEADD9CA}"/>
              </a:ext>
            </a:extLst>
          </p:cNvPr>
          <p:cNvGrpSpPr/>
          <p:nvPr/>
        </p:nvGrpSpPr>
        <p:grpSpPr>
          <a:xfrm>
            <a:off x="6125952" y="3151904"/>
            <a:ext cx="893335" cy="344577"/>
            <a:chOff x="145782" y="2224756"/>
            <a:chExt cx="1089283" cy="420158"/>
          </a:xfrm>
        </p:grpSpPr>
        <p:sp>
          <p:nvSpPr>
            <p:cNvPr id="32" name="Rectangle 31">
              <a:extLst>
                <a:ext uri="{FF2B5EF4-FFF2-40B4-BE49-F238E27FC236}">
                  <a16:creationId xmlns:a16="http://schemas.microsoft.com/office/drawing/2014/main" id="{CDEFFB2C-7B9A-DEF8-21B7-92AEADB3F69E}"/>
                </a:ext>
              </a:extLst>
            </p:cNvPr>
            <p:cNvSpPr/>
            <p:nvPr/>
          </p:nvSpPr>
          <p:spPr>
            <a:xfrm>
              <a:off x="145782" y="2224756"/>
              <a:ext cx="1042778" cy="4201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A4C9F0C-37B8-C625-EF77-9B667AB3CF1F}"/>
                </a:ext>
              </a:extLst>
            </p:cNvPr>
            <p:cNvSpPr/>
            <p:nvPr/>
          </p:nvSpPr>
          <p:spPr>
            <a:xfrm rot="5400000">
              <a:off x="118387" y="2342561"/>
              <a:ext cx="325820" cy="168166"/>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EF046AF-E55F-CFB3-2ABE-7F8CAEFC3EC2}"/>
                </a:ext>
              </a:extLst>
            </p:cNvPr>
            <p:cNvSpPr txBox="1"/>
            <p:nvPr/>
          </p:nvSpPr>
          <p:spPr>
            <a:xfrm>
              <a:off x="312097" y="2272755"/>
              <a:ext cx="922968" cy="318993"/>
            </a:xfrm>
            <a:prstGeom prst="rect">
              <a:avLst/>
            </a:prstGeom>
            <a:noFill/>
          </p:spPr>
          <p:txBody>
            <a:bodyPr wrap="none" rtlCol="0">
              <a:spAutoFit/>
            </a:bodyPr>
            <a:lstStyle/>
            <a:p>
              <a:r>
                <a:rPr lang="en-US" sz="1100" dirty="0">
                  <a:latin typeface="Poppins" pitchFamily="2" charset="77"/>
                  <a:cs typeface="Poppins" pitchFamily="2" charset="77"/>
                </a:rPr>
                <a:t>is better</a:t>
              </a:r>
            </a:p>
          </p:txBody>
        </p:sp>
      </p:grpSp>
      <p:sp>
        <p:nvSpPr>
          <p:cNvPr id="36" name="TextBox 35">
            <a:extLst>
              <a:ext uri="{FF2B5EF4-FFF2-40B4-BE49-F238E27FC236}">
                <a16:creationId xmlns:a16="http://schemas.microsoft.com/office/drawing/2014/main" id="{D2BA053C-2564-E2EC-6D9B-85570A861BE9}"/>
              </a:ext>
            </a:extLst>
          </p:cNvPr>
          <p:cNvSpPr txBox="1"/>
          <p:nvPr/>
        </p:nvSpPr>
        <p:spPr>
          <a:xfrm>
            <a:off x="10711511" y="4481777"/>
            <a:ext cx="2743199" cy="523220"/>
          </a:xfrm>
          <a:prstGeom prst="rect">
            <a:avLst/>
          </a:prstGeom>
          <a:noFill/>
        </p:spPr>
        <p:txBody>
          <a:bodyPr wrap="square" rtlCol="0">
            <a:spAutoFit/>
          </a:bodyPr>
          <a:lstStyle/>
          <a:p>
            <a:r>
              <a:rPr lang="en-US" sz="1400" dirty="0">
                <a:solidFill>
                  <a:srgbClr val="FF0000"/>
                </a:solidFill>
                <a:latin typeface="Poppins" pitchFamily="2" charset="77"/>
                <a:cs typeface="Poppins" pitchFamily="2" charset="77"/>
              </a:rPr>
              <a:t>Service Level </a:t>
            </a:r>
          </a:p>
          <a:p>
            <a:r>
              <a:rPr lang="en-US" sz="1400" dirty="0">
                <a:solidFill>
                  <a:srgbClr val="FF0000"/>
                </a:solidFill>
                <a:latin typeface="Poppins" pitchFamily="2" charset="77"/>
                <a:cs typeface="Poppins" pitchFamily="2" charset="77"/>
              </a:rPr>
              <a:t>Objective (SLO)</a:t>
            </a:r>
          </a:p>
        </p:txBody>
      </p:sp>
      <p:sp>
        <p:nvSpPr>
          <p:cNvPr id="37" name="Rectangle 36">
            <a:extLst>
              <a:ext uri="{FF2B5EF4-FFF2-40B4-BE49-F238E27FC236}">
                <a16:creationId xmlns:a16="http://schemas.microsoft.com/office/drawing/2014/main" id="{C1022F70-1883-C2CD-4960-C33D1A5F655A}"/>
              </a:ext>
            </a:extLst>
          </p:cNvPr>
          <p:cNvSpPr/>
          <p:nvPr/>
        </p:nvSpPr>
        <p:spPr>
          <a:xfrm>
            <a:off x="157307" y="2483589"/>
            <a:ext cx="3308537" cy="2077886"/>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98AFB14-70FD-609D-E21F-988EF186E718}"/>
              </a:ext>
            </a:extLst>
          </p:cNvPr>
          <p:cNvSpPr>
            <a:spLocks noGrp="1"/>
          </p:cNvSpPr>
          <p:nvPr>
            <p:ph type="title"/>
          </p:nvPr>
        </p:nvSpPr>
        <p:spPr>
          <a:xfrm>
            <a:off x="437367" y="27322"/>
            <a:ext cx="11252372" cy="1325563"/>
          </a:xfrm>
        </p:spPr>
        <p:txBody>
          <a:bodyPr>
            <a:normAutofit/>
          </a:bodyPr>
          <a:lstStyle/>
          <a:p>
            <a:r>
              <a:rPr lang="en-US" sz="2800" dirty="0"/>
              <a:t>How do we measure a </a:t>
            </a:r>
            <a:r>
              <a:rPr lang="en-US" sz="2800" b="1" dirty="0" err="1">
                <a:solidFill>
                  <a:schemeClr val="accent6"/>
                </a:solidFill>
              </a:rPr>
              <a:t>GreenSKU</a:t>
            </a:r>
            <a:r>
              <a:rPr lang="en-US" sz="2800" dirty="0" err="1"/>
              <a:t>’s</a:t>
            </a:r>
            <a:r>
              <a:rPr lang="en-US" sz="2800" dirty="0"/>
              <a:t> </a:t>
            </a:r>
            <a:r>
              <a:rPr lang="en-US" sz="2800" b="1" dirty="0"/>
              <a:t>performance</a:t>
            </a:r>
            <a:r>
              <a:rPr lang="en-US" sz="2800" dirty="0"/>
              <a:t>?</a:t>
            </a:r>
          </a:p>
        </p:txBody>
      </p:sp>
      <p:sp>
        <p:nvSpPr>
          <p:cNvPr id="3" name="Rectangle 2">
            <a:extLst>
              <a:ext uri="{FF2B5EF4-FFF2-40B4-BE49-F238E27FC236}">
                <a16:creationId xmlns:a16="http://schemas.microsoft.com/office/drawing/2014/main" id="{F3ABC302-1558-917B-317A-5CE67A791591}"/>
              </a:ext>
            </a:extLst>
          </p:cNvPr>
          <p:cNvSpPr/>
          <p:nvPr/>
        </p:nvSpPr>
        <p:spPr>
          <a:xfrm>
            <a:off x="10254343" y="269163"/>
            <a:ext cx="1937656" cy="10073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5">
            <a:extLst>
              <a:ext uri="{FF2B5EF4-FFF2-40B4-BE49-F238E27FC236}">
                <a16:creationId xmlns:a16="http://schemas.microsoft.com/office/drawing/2014/main" id="{5D37F65B-E075-C072-DA05-61085C89700D}"/>
              </a:ext>
            </a:extLst>
          </p:cNvPr>
          <p:cNvSpPr/>
          <p:nvPr/>
        </p:nvSpPr>
        <p:spPr>
          <a:xfrm>
            <a:off x="10965866" y="416902"/>
            <a:ext cx="1177157" cy="598184"/>
          </a:xfrm>
          <a:prstGeom prst="roundRect">
            <a:avLst/>
          </a:prstGeom>
          <a:solidFill>
            <a:schemeClr val="accent1">
              <a:lumMod val="60000"/>
              <a:lumOff val="40000"/>
            </a:schemeClr>
          </a:solidFill>
          <a:ln w="1905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dirty="0">
                <a:solidFill>
                  <a:schemeClr val="tx1"/>
                </a:solidFill>
                <a:latin typeface="Poppins" panose="00000500000000000000" pitchFamily="2" charset="0"/>
                <a:cs typeface="Poppins" panose="00000500000000000000" pitchFamily="2" charset="0"/>
              </a:rPr>
              <a:t>Performance</a:t>
            </a:r>
          </a:p>
        </p:txBody>
      </p:sp>
      <p:pic>
        <p:nvPicPr>
          <p:cNvPr id="11" name="Graphic 10" descr="Gauge with solid fill">
            <a:extLst>
              <a:ext uri="{FF2B5EF4-FFF2-40B4-BE49-F238E27FC236}">
                <a16:creationId xmlns:a16="http://schemas.microsoft.com/office/drawing/2014/main" id="{3D3BD442-14B0-9049-3F98-6763ADF3ACE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36599" y="579397"/>
            <a:ext cx="435689" cy="435689"/>
          </a:xfrm>
          <a:prstGeom prst="rect">
            <a:avLst/>
          </a:prstGeom>
        </p:spPr>
      </p:pic>
      <p:pic>
        <p:nvPicPr>
          <p:cNvPr id="12" name="Graphic 11" descr="Server with solid fill">
            <a:extLst>
              <a:ext uri="{FF2B5EF4-FFF2-40B4-BE49-F238E27FC236}">
                <a16:creationId xmlns:a16="http://schemas.microsoft.com/office/drawing/2014/main" id="{0C1949E5-FBF4-165B-82CF-5387A53A76A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70796" y="550614"/>
            <a:ext cx="503313" cy="503313"/>
          </a:xfrm>
          <a:prstGeom prst="rect">
            <a:avLst/>
          </a:prstGeom>
        </p:spPr>
      </p:pic>
      <p:sp>
        <p:nvSpPr>
          <p:cNvPr id="13" name="TextBox 12">
            <a:extLst>
              <a:ext uri="{FF2B5EF4-FFF2-40B4-BE49-F238E27FC236}">
                <a16:creationId xmlns:a16="http://schemas.microsoft.com/office/drawing/2014/main" id="{BB10E003-71B9-FCF7-A3A5-8FE1B0979A6F}"/>
              </a:ext>
            </a:extLst>
          </p:cNvPr>
          <p:cNvSpPr txBox="1"/>
          <p:nvPr/>
        </p:nvSpPr>
        <p:spPr>
          <a:xfrm>
            <a:off x="10324847" y="1052491"/>
            <a:ext cx="1409360" cy="261610"/>
          </a:xfrm>
          <a:prstGeom prst="rect">
            <a:avLst/>
          </a:prstGeom>
          <a:noFill/>
        </p:spPr>
        <p:txBody>
          <a:bodyPr wrap="square" rtlCol="0">
            <a:spAutoFit/>
          </a:bodyPr>
          <a:lstStyle/>
          <a:p>
            <a:r>
              <a:rPr lang="en-US" sz="1100" dirty="0">
                <a:latin typeface="Poppins" pitchFamily="2" charset="77"/>
                <a:cs typeface="Poppins" pitchFamily="2" charset="77"/>
              </a:rPr>
              <a:t>Server-level</a:t>
            </a:r>
          </a:p>
        </p:txBody>
      </p:sp>
      <p:sp>
        <p:nvSpPr>
          <p:cNvPr id="14" name="Freeform 13">
            <a:extLst>
              <a:ext uri="{FF2B5EF4-FFF2-40B4-BE49-F238E27FC236}">
                <a16:creationId xmlns:a16="http://schemas.microsoft.com/office/drawing/2014/main" id="{1DA1A643-3153-8D04-8AAC-20C76EDBDE36}"/>
              </a:ext>
            </a:extLst>
          </p:cNvPr>
          <p:cNvSpPr/>
          <p:nvPr/>
        </p:nvSpPr>
        <p:spPr>
          <a:xfrm>
            <a:off x="7314364" y="2251171"/>
            <a:ext cx="3879617" cy="2431801"/>
          </a:xfrm>
          <a:custGeom>
            <a:avLst/>
            <a:gdLst>
              <a:gd name="connsiteX0" fmla="*/ 0 w 2782529"/>
              <a:gd name="connsiteY0" fmla="*/ 1740310 h 1740310"/>
              <a:gd name="connsiteX1" fmla="*/ 1219200 w 2782529"/>
              <a:gd name="connsiteY1" fmla="*/ 1661652 h 1740310"/>
              <a:gd name="connsiteX2" fmla="*/ 2153265 w 2782529"/>
              <a:gd name="connsiteY2" fmla="*/ 1504336 h 1740310"/>
              <a:gd name="connsiteX3" fmla="*/ 2389239 w 2782529"/>
              <a:gd name="connsiteY3" fmla="*/ 1366684 h 1740310"/>
              <a:gd name="connsiteX4" fmla="*/ 2625213 w 2782529"/>
              <a:gd name="connsiteY4" fmla="*/ 963561 h 1740310"/>
              <a:gd name="connsiteX5" fmla="*/ 2762865 w 2782529"/>
              <a:gd name="connsiteY5" fmla="*/ 235974 h 1740310"/>
              <a:gd name="connsiteX6" fmla="*/ 2782529 w 2782529"/>
              <a:gd name="connsiteY6" fmla="*/ 0 h 1740310"/>
              <a:gd name="connsiteX0" fmla="*/ 0 w 2782529"/>
              <a:gd name="connsiteY0" fmla="*/ 1740310 h 1740310"/>
              <a:gd name="connsiteX1" fmla="*/ 1219200 w 2782529"/>
              <a:gd name="connsiteY1" fmla="*/ 1661652 h 1740310"/>
              <a:gd name="connsiteX2" fmla="*/ 2153265 w 2782529"/>
              <a:gd name="connsiteY2" fmla="*/ 1504336 h 1740310"/>
              <a:gd name="connsiteX3" fmla="*/ 2452891 w 2782529"/>
              <a:gd name="connsiteY3" fmla="*/ 1324249 h 1740310"/>
              <a:gd name="connsiteX4" fmla="*/ 2625213 w 2782529"/>
              <a:gd name="connsiteY4" fmla="*/ 963561 h 1740310"/>
              <a:gd name="connsiteX5" fmla="*/ 2762865 w 2782529"/>
              <a:gd name="connsiteY5" fmla="*/ 235974 h 1740310"/>
              <a:gd name="connsiteX6" fmla="*/ 2782529 w 2782529"/>
              <a:gd name="connsiteY6" fmla="*/ 0 h 1740310"/>
              <a:gd name="connsiteX0" fmla="*/ 0 w 2782529"/>
              <a:gd name="connsiteY0" fmla="*/ 1740310 h 1740310"/>
              <a:gd name="connsiteX1" fmla="*/ 1219200 w 2782529"/>
              <a:gd name="connsiteY1" fmla="*/ 1661652 h 1740310"/>
              <a:gd name="connsiteX2" fmla="*/ 2153265 w 2782529"/>
              <a:gd name="connsiteY2" fmla="*/ 1504336 h 1740310"/>
              <a:gd name="connsiteX3" fmla="*/ 2452891 w 2782529"/>
              <a:gd name="connsiteY3" fmla="*/ 1324249 h 1740310"/>
              <a:gd name="connsiteX4" fmla="*/ 2625213 w 2782529"/>
              <a:gd name="connsiteY4" fmla="*/ 963561 h 1740310"/>
              <a:gd name="connsiteX5" fmla="*/ 2736343 w 2782529"/>
              <a:gd name="connsiteY5" fmla="*/ 458757 h 1740310"/>
              <a:gd name="connsiteX6" fmla="*/ 2782529 w 2782529"/>
              <a:gd name="connsiteY6" fmla="*/ 0 h 1740310"/>
              <a:gd name="connsiteX0" fmla="*/ 0 w 2835573"/>
              <a:gd name="connsiteY0" fmla="*/ 1777440 h 1777440"/>
              <a:gd name="connsiteX1" fmla="*/ 1219200 w 2835573"/>
              <a:gd name="connsiteY1" fmla="*/ 1698782 h 1777440"/>
              <a:gd name="connsiteX2" fmla="*/ 2153265 w 2835573"/>
              <a:gd name="connsiteY2" fmla="*/ 1541466 h 1777440"/>
              <a:gd name="connsiteX3" fmla="*/ 2452891 w 2835573"/>
              <a:gd name="connsiteY3" fmla="*/ 1361379 h 1777440"/>
              <a:gd name="connsiteX4" fmla="*/ 2625213 w 2835573"/>
              <a:gd name="connsiteY4" fmla="*/ 1000691 h 1777440"/>
              <a:gd name="connsiteX5" fmla="*/ 2736343 w 2835573"/>
              <a:gd name="connsiteY5" fmla="*/ 495887 h 1777440"/>
              <a:gd name="connsiteX6" fmla="*/ 2835573 w 2835573"/>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52891 w 2835670"/>
              <a:gd name="connsiteY3" fmla="*/ 1361379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670" h="1777440">
                <a:moveTo>
                  <a:pt x="0" y="1777440"/>
                </a:moveTo>
                <a:cubicBezTo>
                  <a:pt x="430161" y="1757775"/>
                  <a:pt x="860323" y="1738111"/>
                  <a:pt x="1219200" y="1698782"/>
                </a:cubicBezTo>
                <a:cubicBezTo>
                  <a:pt x="1578077" y="1659453"/>
                  <a:pt x="1944998" y="1603004"/>
                  <a:pt x="2153265" y="1541466"/>
                </a:cubicBezTo>
                <a:cubicBezTo>
                  <a:pt x="2361532" y="1479928"/>
                  <a:pt x="2379537" y="1456813"/>
                  <a:pt x="2468804" y="1329553"/>
                </a:cubicBezTo>
                <a:cubicBezTo>
                  <a:pt x="2558071" y="1202293"/>
                  <a:pt x="2580623" y="1139635"/>
                  <a:pt x="2625213" y="1000691"/>
                </a:cubicBezTo>
                <a:cubicBezTo>
                  <a:pt x="2669803" y="861747"/>
                  <a:pt x="2710124" y="656480"/>
                  <a:pt x="2736343" y="495887"/>
                </a:cubicBezTo>
                <a:cubicBezTo>
                  <a:pt x="2762562" y="335294"/>
                  <a:pt x="2838764" y="89655"/>
                  <a:pt x="2835573" y="0"/>
                </a:cubicBez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1381248"/>
      </p:ext>
    </p:extLst>
  </p:cSld>
  <p:clrMapOvr>
    <a:masterClrMapping/>
  </p:clrMapOvr>
  <mc:AlternateContent xmlns:mc="http://schemas.openxmlformats.org/markup-compatibility/2006" xmlns:p14="http://schemas.microsoft.com/office/powerpoint/2010/main">
    <mc:Choice Requires="p14">
      <p:transition spd="med" p14:dur="700" advTm="31811">
        <p:fade/>
      </p:transition>
    </mc:Choice>
    <mc:Fallback xmlns="">
      <p:transition spd="med" advTm="31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5E67E0-BCB6-C360-014D-21BC45107DE3}"/>
              </a:ext>
            </a:extLst>
          </p:cNvPr>
          <p:cNvSpPr>
            <a:spLocks noGrp="1"/>
          </p:cNvSpPr>
          <p:nvPr>
            <p:ph type="sldNum" sz="quarter" idx="12"/>
          </p:nvPr>
        </p:nvSpPr>
        <p:spPr/>
        <p:txBody>
          <a:bodyPr/>
          <a:lstStyle/>
          <a:p>
            <a:fld id="{CA5C1F0B-256B-3243-BFD0-E9259D5AEDE3}" type="slidenum">
              <a:rPr lang="en-US" smtClean="0"/>
              <a:t>17</a:t>
            </a:fld>
            <a:endParaRPr lang="en-US"/>
          </a:p>
        </p:txBody>
      </p:sp>
      <p:sp>
        <p:nvSpPr>
          <p:cNvPr id="19" name="Rectangle 18">
            <a:extLst>
              <a:ext uri="{FF2B5EF4-FFF2-40B4-BE49-F238E27FC236}">
                <a16:creationId xmlns:a16="http://schemas.microsoft.com/office/drawing/2014/main" id="{3B65C3F1-CFE7-2817-BC86-2C5905C8BFE5}"/>
              </a:ext>
            </a:extLst>
          </p:cNvPr>
          <p:cNvSpPr/>
          <p:nvPr/>
        </p:nvSpPr>
        <p:spPr>
          <a:xfrm>
            <a:off x="1863894" y="2853182"/>
            <a:ext cx="6319487" cy="334112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E40AB801-A874-A6C0-9E4D-4AF5589AA324}"/>
              </a:ext>
            </a:extLst>
          </p:cNvPr>
          <p:cNvCxnSpPr>
            <a:cxnSpLocks/>
          </p:cNvCxnSpPr>
          <p:nvPr/>
        </p:nvCxnSpPr>
        <p:spPr>
          <a:xfrm>
            <a:off x="7304532" y="2301971"/>
            <a:ext cx="0" cy="2982340"/>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A82D92B9-71F2-EDAA-F1C0-3F35480382E7}"/>
              </a:ext>
            </a:extLst>
          </p:cNvPr>
          <p:cNvCxnSpPr>
            <a:cxnSpLocks/>
          </p:cNvCxnSpPr>
          <p:nvPr/>
        </p:nvCxnSpPr>
        <p:spPr>
          <a:xfrm flipH="1">
            <a:off x="7083307" y="5043061"/>
            <a:ext cx="435420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Freeform 6">
            <a:extLst>
              <a:ext uri="{FF2B5EF4-FFF2-40B4-BE49-F238E27FC236}">
                <a16:creationId xmlns:a16="http://schemas.microsoft.com/office/drawing/2014/main" id="{5A66EF9E-15A6-E048-DF13-6A036FA41122}"/>
              </a:ext>
            </a:extLst>
          </p:cNvPr>
          <p:cNvSpPr/>
          <p:nvPr/>
        </p:nvSpPr>
        <p:spPr>
          <a:xfrm>
            <a:off x="7314364" y="2251171"/>
            <a:ext cx="3879617" cy="2431801"/>
          </a:xfrm>
          <a:custGeom>
            <a:avLst/>
            <a:gdLst>
              <a:gd name="connsiteX0" fmla="*/ 0 w 2782529"/>
              <a:gd name="connsiteY0" fmla="*/ 1740310 h 1740310"/>
              <a:gd name="connsiteX1" fmla="*/ 1219200 w 2782529"/>
              <a:gd name="connsiteY1" fmla="*/ 1661652 h 1740310"/>
              <a:gd name="connsiteX2" fmla="*/ 2153265 w 2782529"/>
              <a:gd name="connsiteY2" fmla="*/ 1504336 h 1740310"/>
              <a:gd name="connsiteX3" fmla="*/ 2389239 w 2782529"/>
              <a:gd name="connsiteY3" fmla="*/ 1366684 h 1740310"/>
              <a:gd name="connsiteX4" fmla="*/ 2625213 w 2782529"/>
              <a:gd name="connsiteY4" fmla="*/ 963561 h 1740310"/>
              <a:gd name="connsiteX5" fmla="*/ 2762865 w 2782529"/>
              <a:gd name="connsiteY5" fmla="*/ 235974 h 1740310"/>
              <a:gd name="connsiteX6" fmla="*/ 2782529 w 2782529"/>
              <a:gd name="connsiteY6" fmla="*/ 0 h 1740310"/>
              <a:gd name="connsiteX0" fmla="*/ 0 w 2782529"/>
              <a:gd name="connsiteY0" fmla="*/ 1740310 h 1740310"/>
              <a:gd name="connsiteX1" fmla="*/ 1219200 w 2782529"/>
              <a:gd name="connsiteY1" fmla="*/ 1661652 h 1740310"/>
              <a:gd name="connsiteX2" fmla="*/ 2153265 w 2782529"/>
              <a:gd name="connsiteY2" fmla="*/ 1504336 h 1740310"/>
              <a:gd name="connsiteX3" fmla="*/ 2452891 w 2782529"/>
              <a:gd name="connsiteY3" fmla="*/ 1324249 h 1740310"/>
              <a:gd name="connsiteX4" fmla="*/ 2625213 w 2782529"/>
              <a:gd name="connsiteY4" fmla="*/ 963561 h 1740310"/>
              <a:gd name="connsiteX5" fmla="*/ 2762865 w 2782529"/>
              <a:gd name="connsiteY5" fmla="*/ 235974 h 1740310"/>
              <a:gd name="connsiteX6" fmla="*/ 2782529 w 2782529"/>
              <a:gd name="connsiteY6" fmla="*/ 0 h 1740310"/>
              <a:gd name="connsiteX0" fmla="*/ 0 w 2782529"/>
              <a:gd name="connsiteY0" fmla="*/ 1740310 h 1740310"/>
              <a:gd name="connsiteX1" fmla="*/ 1219200 w 2782529"/>
              <a:gd name="connsiteY1" fmla="*/ 1661652 h 1740310"/>
              <a:gd name="connsiteX2" fmla="*/ 2153265 w 2782529"/>
              <a:gd name="connsiteY2" fmla="*/ 1504336 h 1740310"/>
              <a:gd name="connsiteX3" fmla="*/ 2452891 w 2782529"/>
              <a:gd name="connsiteY3" fmla="*/ 1324249 h 1740310"/>
              <a:gd name="connsiteX4" fmla="*/ 2625213 w 2782529"/>
              <a:gd name="connsiteY4" fmla="*/ 963561 h 1740310"/>
              <a:gd name="connsiteX5" fmla="*/ 2736343 w 2782529"/>
              <a:gd name="connsiteY5" fmla="*/ 458757 h 1740310"/>
              <a:gd name="connsiteX6" fmla="*/ 2782529 w 2782529"/>
              <a:gd name="connsiteY6" fmla="*/ 0 h 1740310"/>
              <a:gd name="connsiteX0" fmla="*/ 0 w 2835573"/>
              <a:gd name="connsiteY0" fmla="*/ 1777440 h 1777440"/>
              <a:gd name="connsiteX1" fmla="*/ 1219200 w 2835573"/>
              <a:gd name="connsiteY1" fmla="*/ 1698782 h 1777440"/>
              <a:gd name="connsiteX2" fmla="*/ 2153265 w 2835573"/>
              <a:gd name="connsiteY2" fmla="*/ 1541466 h 1777440"/>
              <a:gd name="connsiteX3" fmla="*/ 2452891 w 2835573"/>
              <a:gd name="connsiteY3" fmla="*/ 1361379 h 1777440"/>
              <a:gd name="connsiteX4" fmla="*/ 2625213 w 2835573"/>
              <a:gd name="connsiteY4" fmla="*/ 1000691 h 1777440"/>
              <a:gd name="connsiteX5" fmla="*/ 2736343 w 2835573"/>
              <a:gd name="connsiteY5" fmla="*/ 495887 h 1777440"/>
              <a:gd name="connsiteX6" fmla="*/ 2835573 w 2835573"/>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52891 w 2835670"/>
              <a:gd name="connsiteY3" fmla="*/ 1361379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670" h="1777440">
                <a:moveTo>
                  <a:pt x="0" y="1777440"/>
                </a:moveTo>
                <a:cubicBezTo>
                  <a:pt x="430161" y="1757775"/>
                  <a:pt x="860323" y="1738111"/>
                  <a:pt x="1219200" y="1698782"/>
                </a:cubicBezTo>
                <a:cubicBezTo>
                  <a:pt x="1578077" y="1659453"/>
                  <a:pt x="1944998" y="1603004"/>
                  <a:pt x="2153265" y="1541466"/>
                </a:cubicBezTo>
                <a:cubicBezTo>
                  <a:pt x="2361532" y="1479928"/>
                  <a:pt x="2379537" y="1456813"/>
                  <a:pt x="2468804" y="1329553"/>
                </a:cubicBezTo>
                <a:cubicBezTo>
                  <a:pt x="2558071" y="1202293"/>
                  <a:pt x="2580623" y="1139635"/>
                  <a:pt x="2625213" y="1000691"/>
                </a:cubicBezTo>
                <a:cubicBezTo>
                  <a:pt x="2669803" y="861747"/>
                  <a:pt x="2710124" y="656480"/>
                  <a:pt x="2736343" y="495887"/>
                </a:cubicBezTo>
                <a:cubicBezTo>
                  <a:pt x="2762562" y="335294"/>
                  <a:pt x="2838764" y="89655"/>
                  <a:pt x="2835573" y="0"/>
                </a:cubicBez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48C2E94-5A97-1562-13E5-D9325071AB11}"/>
              </a:ext>
            </a:extLst>
          </p:cNvPr>
          <p:cNvCxnSpPr>
            <a:cxnSpLocks/>
            <a:endCxn id="7" idx="2"/>
          </p:cNvCxnSpPr>
          <p:nvPr/>
        </p:nvCxnSpPr>
        <p:spPr>
          <a:xfrm flipV="1">
            <a:off x="7313344" y="4360125"/>
            <a:ext cx="2947006" cy="722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0BF53D-E558-F33F-7278-437767224EFF}"/>
              </a:ext>
            </a:extLst>
          </p:cNvPr>
          <p:cNvCxnSpPr>
            <a:cxnSpLocks/>
            <a:stCxn id="7" idx="2"/>
          </p:cNvCxnSpPr>
          <p:nvPr/>
        </p:nvCxnSpPr>
        <p:spPr>
          <a:xfrm flipH="1">
            <a:off x="10260349" y="4360125"/>
            <a:ext cx="1" cy="68172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9F60FC-7FDD-B388-E1D5-6C0886804364}"/>
              </a:ext>
            </a:extLst>
          </p:cNvPr>
          <p:cNvSpPr txBox="1"/>
          <p:nvPr/>
        </p:nvSpPr>
        <p:spPr>
          <a:xfrm>
            <a:off x="8677824" y="5082273"/>
            <a:ext cx="1383538" cy="338554"/>
          </a:xfrm>
          <a:prstGeom prst="rect">
            <a:avLst/>
          </a:prstGeom>
          <a:noFill/>
        </p:spPr>
        <p:txBody>
          <a:bodyPr wrap="square" rtlCol="0">
            <a:spAutoFit/>
          </a:bodyPr>
          <a:lstStyle/>
          <a:p>
            <a:r>
              <a:rPr lang="en-US" sz="1600" dirty="0">
                <a:latin typeface="Poppins" pitchFamily="2" charset="77"/>
                <a:cs typeface="Poppins" pitchFamily="2" charset="77"/>
              </a:rPr>
              <a:t>Load (QPS)</a:t>
            </a:r>
          </a:p>
        </p:txBody>
      </p:sp>
      <p:sp>
        <p:nvSpPr>
          <p:cNvPr id="17" name="TextBox 16">
            <a:extLst>
              <a:ext uri="{FF2B5EF4-FFF2-40B4-BE49-F238E27FC236}">
                <a16:creationId xmlns:a16="http://schemas.microsoft.com/office/drawing/2014/main" id="{1F8D7F2E-0044-0C41-160A-5E98C46A0EDF}"/>
              </a:ext>
            </a:extLst>
          </p:cNvPr>
          <p:cNvSpPr txBox="1"/>
          <p:nvPr/>
        </p:nvSpPr>
        <p:spPr>
          <a:xfrm>
            <a:off x="5867215" y="3541976"/>
            <a:ext cx="1529254" cy="338554"/>
          </a:xfrm>
          <a:prstGeom prst="rect">
            <a:avLst/>
          </a:prstGeom>
          <a:noFill/>
        </p:spPr>
        <p:txBody>
          <a:bodyPr wrap="square" rtlCol="0">
            <a:spAutoFit/>
          </a:bodyPr>
          <a:lstStyle/>
          <a:p>
            <a:r>
              <a:rPr lang="en-US" sz="1600" dirty="0">
                <a:latin typeface="Poppins" pitchFamily="2" charset="77"/>
                <a:cs typeface="Poppins" pitchFamily="2" charset="77"/>
              </a:rPr>
              <a:t>Tail Latency</a:t>
            </a:r>
          </a:p>
        </p:txBody>
      </p:sp>
      <p:sp>
        <p:nvSpPr>
          <p:cNvPr id="21" name="TextBox 20">
            <a:extLst>
              <a:ext uri="{FF2B5EF4-FFF2-40B4-BE49-F238E27FC236}">
                <a16:creationId xmlns:a16="http://schemas.microsoft.com/office/drawing/2014/main" id="{4F9A1DE0-B129-F615-921C-FCEF28712B73}"/>
              </a:ext>
            </a:extLst>
          </p:cNvPr>
          <p:cNvSpPr txBox="1"/>
          <p:nvPr/>
        </p:nvSpPr>
        <p:spPr>
          <a:xfrm>
            <a:off x="10205805" y="2817941"/>
            <a:ext cx="888293" cy="307777"/>
          </a:xfrm>
          <a:prstGeom prst="rect">
            <a:avLst/>
          </a:prstGeom>
          <a:noFill/>
        </p:spPr>
        <p:txBody>
          <a:bodyPr wrap="square" rtlCol="0">
            <a:spAutoFit/>
          </a:bodyPr>
          <a:lstStyle/>
          <a:p>
            <a:r>
              <a:rPr lang="en-US" sz="1400" dirty="0">
                <a:solidFill>
                  <a:srgbClr val="ED7D31"/>
                </a:solidFill>
                <a:latin typeface="Poppins" pitchFamily="2" charset="77"/>
                <a:cs typeface="Poppins" pitchFamily="2" charset="77"/>
              </a:rPr>
              <a:t>8 cores</a:t>
            </a:r>
          </a:p>
        </p:txBody>
      </p:sp>
      <p:sp>
        <p:nvSpPr>
          <p:cNvPr id="22" name="TextBox 21">
            <a:extLst>
              <a:ext uri="{FF2B5EF4-FFF2-40B4-BE49-F238E27FC236}">
                <a16:creationId xmlns:a16="http://schemas.microsoft.com/office/drawing/2014/main" id="{969DCDA7-E5BB-7CC1-4A11-FACECEB455DB}"/>
              </a:ext>
            </a:extLst>
          </p:cNvPr>
          <p:cNvSpPr txBox="1"/>
          <p:nvPr/>
        </p:nvSpPr>
        <p:spPr>
          <a:xfrm>
            <a:off x="7314363" y="2301971"/>
            <a:ext cx="1599192" cy="584775"/>
          </a:xfrm>
          <a:prstGeom prst="rect">
            <a:avLst/>
          </a:prstGeom>
          <a:noFill/>
        </p:spPr>
        <p:txBody>
          <a:bodyPr wrap="square" rtlCol="0">
            <a:spAutoFit/>
          </a:bodyPr>
          <a:lstStyle/>
          <a:p>
            <a:r>
              <a:rPr lang="en-US" sz="1600" dirty="0">
                <a:solidFill>
                  <a:srgbClr val="ED7D31"/>
                </a:solidFill>
                <a:latin typeface="Poppins" pitchFamily="2" charset="77"/>
                <a:cs typeface="Poppins" pitchFamily="2" charset="77"/>
              </a:rPr>
              <a:t>Baseline SKU</a:t>
            </a:r>
          </a:p>
          <a:p>
            <a:r>
              <a:rPr lang="en-US" sz="1600" dirty="0">
                <a:solidFill>
                  <a:srgbClr val="70AD47"/>
                </a:solidFill>
                <a:latin typeface="Poppins" pitchFamily="2" charset="77"/>
                <a:cs typeface="Poppins" pitchFamily="2" charset="77"/>
              </a:rPr>
              <a:t>GreenSKU</a:t>
            </a:r>
          </a:p>
        </p:txBody>
      </p:sp>
      <p:sp>
        <p:nvSpPr>
          <p:cNvPr id="23" name="TextBox 22">
            <a:extLst>
              <a:ext uri="{FF2B5EF4-FFF2-40B4-BE49-F238E27FC236}">
                <a16:creationId xmlns:a16="http://schemas.microsoft.com/office/drawing/2014/main" id="{E02D1777-43B3-C5E3-7DEC-4E8329FB48E4}"/>
              </a:ext>
            </a:extLst>
          </p:cNvPr>
          <p:cNvSpPr txBox="1"/>
          <p:nvPr/>
        </p:nvSpPr>
        <p:spPr>
          <a:xfrm>
            <a:off x="7962494" y="1620199"/>
            <a:ext cx="1513707" cy="369332"/>
          </a:xfrm>
          <a:prstGeom prst="rect">
            <a:avLst/>
          </a:prstGeom>
          <a:noFill/>
        </p:spPr>
        <p:txBody>
          <a:bodyPr wrap="square" tIns="0" rIns="0" bIns="0" rtlCol="0">
            <a:spAutoFit/>
          </a:bodyPr>
          <a:lstStyle/>
          <a:p>
            <a:r>
              <a:rPr lang="en-US" sz="2400" dirty="0" err="1">
                <a:latin typeface="Courier New" panose="02070309020205020404" pitchFamily="49" charset="0"/>
                <a:cs typeface="Courier New" panose="02070309020205020404" pitchFamily="49" charset="0"/>
              </a:rPr>
              <a:t>xapian</a:t>
            </a:r>
            <a:endParaRPr lang="en-US" sz="2400" dirty="0">
              <a:latin typeface="Courier New" panose="02070309020205020404" pitchFamily="49" charset="0"/>
              <a:cs typeface="Courier New" panose="02070309020205020404" pitchFamily="49" charset="0"/>
            </a:endParaRPr>
          </a:p>
        </p:txBody>
      </p:sp>
      <p:sp>
        <p:nvSpPr>
          <p:cNvPr id="24" name="TextBox 23">
            <a:extLst>
              <a:ext uri="{FF2B5EF4-FFF2-40B4-BE49-F238E27FC236}">
                <a16:creationId xmlns:a16="http://schemas.microsoft.com/office/drawing/2014/main" id="{EC86F959-3124-ECFA-D29A-3BA9F463945F}"/>
              </a:ext>
            </a:extLst>
          </p:cNvPr>
          <p:cNvSpPr txBox="1"/>
          <p:nvPr/>
        </p:nvSpPr>
        <p:spPr>
          <a:xfrm>
            <a:off x="9140471" y="1583136"/>
            <a:ext cx="2135783" cy="430887"/>
          </a:xfrm>
          <a:prstGeom prst="rect">
            <a:avLst/>
          </a:prstGeom>
          <a:noFill/>
        </p:spPr>
        <p:txBody>
          <a:bodyPr wrap="square" rtlCol="0">
            <a:spAutoFit/>
          </a:bodyPr>
          <a:lstStyle/>
          <a:p>
            <a:r>
              <a:rPr lang="en-US" sz="2200" dirty="0">
                <a:latin typeface="Poppins" pitchFamily="2" charset="77"/>
                <a:cs typeface="Poppins" pitchFamily="2" charset="77"/>
              </a:rPr>
              <a:t>Performance:</a:t>
            </a:r>
          </a:p>
        </p:txBody>
      </p:sp>
      <p:cxnSp>
        <p:nvCxnSpPr>
          <p:cNvPr id="28" name="Straight Arrow Connector 27">
            <a:extLst>
              <a:ext uri="{FF2B5EF4-FFF2-40B4-BE49-F238E27FC236}">
                <a16:creationId xmlns:a16="http://schemas.microsoft.com/office/drawing/2014/main" id="{90D91ADB-4838-8D61-208A-BE8A421F7EF7}"/>
              </a:ext>
            </a:extLst>
          </p:cNvPr>
          <p:cNvCxnSpPr>
            <a:cxnSpLocks/>
          </p:cNvCxnSpPr>
          <p:nvPr/>
        </p:nvCxnSpPr>
        <p:spPr>
          <a:xfrm>
            <a:off x="10331048" y="4754507"/>
            <a:ext cx="4211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490E118-9D2B-275E-2F05-968EEEADD9CA}"/>
              </a:ext>
            </a:extLst>
          </p:cNvPr>
          <p:cNvGrpSpPr/>
          <p:nvPr/>
        </p:nvGrpSpPr>
        <p:grpSpPr>
          <a:xfrm>
            <a:off x="6125952" y="3151904"/>
            <a:ext cx="893335" cy="344577"/>
            <a:chOff x="145782" y="2224756"/>
            <a:chExt cx="1089283" cy="420158"/>
          </a:xfrm>
        </p:grpSpPr>
        <p:sp>
          <p:nvSpPr>
            <p:cNvPr id="32" name="Rectangle 31">
              <a:extLst>
                <a:ext uri="{FF2B5EF4-FFF2-40B4-BE49-F238E27FC236}">
                  <a16:creationId xmlns:a16="http://schemas.microsoft.com/office/drawing/2014/main" id="{CDEFFB2C-7B9A-DEF8-21B7-92AEADB3F69E}"/>
                </a:ext>
              </a:extLst>
            </p:cNvPr>
            <p:cNvSpPr/>
            <p:nvPr/>
          </p:nvSpPr>
          <p:spPr>
            <a:xfrm>
              <a:off x="145782" y="2224756"/>
              <a:ext cx="1042778" cy="4201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A4C9F0C-37B8-C625-EF77-9B667AB3CF1F}"/>
                </a:ext>
              </a:extLst>
            </p:cNvPr>
            <p:cNvSpPr/>
            <p:nvPr/>
          </p:nvSpPr>
          <p:spPr>
            <a:xfrm rot="5400000">
              <a:off x="118387" y="2342561"/>
              <a:ext cx="325820" cy="168166"/>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EF046AF-E55F-CFB3-2ABE-7F8CAEFC3EC2}"/>
                </a:ext>
              </a:extLst>
            </p:cNvPr>
            <p:cNvSpPr txBox="1"/>
            <p:nvPr/>
          </p:nvSpPr>
          <p:spPr>
            <a:xfrm>
              <a:off x="312097" y="2272755"/>
              <a:ext cx="922968" cy="318993"/>
            </a:xfrm>
            <a:prstGeom prst="rect">
              <a:avLst/>
            </a:prstGeom>
            <a:noFill/>
          </p:spPr>
          <p:txBody>
            <a:bodyPr wrap="none" rtlCol="0">
              <a:spAutoFit/>
            </a:bodyPr>
            <a:lstStyle/>
            <a:p>
              <a:r>
                <a:rPr lang="en-US" sz="1100" dirty="0">
                  <a:latin typeface="Poppins" pitchFamily="2" charset="77"/>
                  <a:cs typeface="Poppins" pitchFamily="2" charset="77"/>
                </a:rPr>
                <a:t>is better</a:t>
              </a:r>
            </a:p>
          </p:txBody>
        </p:sp>
      </p:grpSp>
      <p:sp>
        <p:nvSpPr>
          <p:cNvPr id="36" name="TextBox 35">
            <a:extLst>
              <a:ext uri="{FF2B5EF4-FFF2-40B4-BE49-F238E27FC236}">
                <a16:creationId xmlns:a16="http://schemas.microsoft.com/office/drawing/2014/main" id="{D2BA053C-2564-E2EC-6D9B-85570A861BE9}"/>
              </a:ext>
            </a:extLst>
          </p:cNvPr>
          <p:cNvSpPr txBox="1"/>
          <p:nvPr/>
        </p:nvSpPr>
        <p:spPr>
          <a:xfrm>
            <a:off x="10711511" y="4481777"/>
            <a:ext cx="2743199" cy="523220"/>
          </a:xfrm>
          <a:prstGeom prst="rect">
            <a:avLst/>
          </a:prstGeom>
          <a:noFill/>
        </p:spPr>
        <p:txBody>
          <a:bodyPr wrap="square" rtlCol="0">
            <a:spAutoFit/>
          </a:bodyPr>
          <a:lstStyle/>
          <a:p>
            <a:r>
              <a:rPr lang="en-US" sz="1400" dirty="0">
                <a:solidFill>
                  <a:srgbClr val="FF0000"/>
                </a:solidFill>
                <a:latin typeface="Poppins" pitchFamily="2" charset="77"/>
                <a:cs typeface="Poppins" pitchFamily="2" charset="77"/>
              </a:rPr>
              <a:t>Service Level </a:t>
            </a:r>
          </a:p>
          <a:p>
            <a:r>
              <a:rPr lang="en-US" sz="1400" dirty="0">
                <a:solidFill>
                  <a:srgbClr val="FF0000"/>
                </a:solidFill>
                <a:latin typeface="Poppins" pitchFamily="2" charset="77"/>
                <a:cs typeface="Poppins" pitchFamily="2" charset="77"/>
              </a:rPr>
              <a:t>Objective (SLO)</a:t>
            </a:r>
          </a:p>
        </p:txBody>
      </p:sp>
      <p:sp>
        <p:nvSpPr>
          <p:cNvPr id="14" name="Freeform 13">
            <a:extLst>
              <a:ext uri="{FF2B5EF4-FFF2-40B4-BE49-F238E27FC236}">
                <a16:creationId xmlns:a16="http://schemas.microsoft.com/office/drawing/2014/main" id="{D593B987-B408-BCD8-BAC0-5E9BE6CB0876}"/>
              </a:ext>
            </a:extLst>
          </p:cNvPr>
          <p:cNvSpPr/>
          <p:nvPr/>
        </p:nvSpPr>
        <p:spPr>
          <a:xfrm>
            <a:off x="7294699" y="2470095"/>
            <a:ext cx="2528973" cy="2085058"/>
          </a:xfrm>
          <a:custGeom>
            <a:avLst/>
            <a:gdLst>
              <a:gd name="connsiteX0" fmla="*/ 0 w 1848464"/>
              <a:gd name="connsiteY0" fmla="*/ 1524000 h 1524000"/>
              <a:gd name="connsiteX1" fmla="*/ 835742 w 1848464"/>
              <a:gd name="connsiteY1" fmla="*/ 1386348 h 1524000"/>
              <a:gd name="connsiteX2" fmla="*/ 1415845 w 1848464"/>
              <a:gd name="connsiteY2" fmla="*/ 1199535 h 1524000"/>
              <a:gd name="connsiteX3" fmla="*/ 1691148 w 1848464"/>
              <a:gd name="connsiteY3" fmla="*/ 816077 h 1524000"/>
              <a:gd name="connsiteX4" fmla="*/ 1848464 w 184846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464" h="1524000">
                <a:moveTo>
                  <a:pt x="0" y="1524000"/>
                </a:moveTo>
                <a:cubicBezTo>
                  <a:pt x="299884" y="1482212"/>
                  <a:pt x="599768" y="1440425"/>
                  <a:pt x="835742" y="1386348"/>
                </a:cubicBezTo>
                <a:cubicBezTo>
                  <a:pt x="1071716" y="1332271"/>
                  <a:pt x="1273277" y="1294580"/>
                  <a:pt x="1415845" y="1199535"/>
                </a:cubicBezTo>
                <a:cubicBezTo>
                  <a:pt x="1558413" y="1104490"/>
                  <a:pt x="1619045" y="1015999"/>
                  <a:pt x="1691148" y="816077"/>
                </a:cubicBezTo>
                <a:cubicBezTo>
                  <a:pt x="1763251" y="616155"/>
                  <a:pt x="1828800" y="99961"/>
                  <a:pt x="1848464" y="0"/>
                </a:cubicBezTo>
              </a:path>
            </a:pathLst>
          </a:custGeom>
          <a:noFill/>
          <a:ln w="19050">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D9AA3C0C-DA45-3D51-CE94-D3598AD7D73C}"/>
              </a:ext>
            </a:extLst>
          </p:cNvPr>
          <p:cNvSpPr/>
          <p:nvPr/>
        </p:nvSpPr>
        <p:spPr>
          <a:xfrm>
            <a:off x="7294700" y="2242978"/>
            <a:ext cx="4035595" cy="2381002"/>
          </a:xfrm>
          <a:custGeom>
            <a:avLst/>
            <a:gdLst>
              <a:gd name="connsiteX0" fmla="*/ 0 w 2949677"/>
              <a:gd name="connsiteY0" fmla="*/ 1868129 h 1868129"/>
              <a:gd name="connsiteX1" fmla="*/ 432619 w 2949677"/>
              <a:gd name="connsiteY1" fmla="*/ 1848465 h 1868129"/>
              <a:gd name="connsiteX2" fmla="*/ 924232 w 2949677"/>
              <a:gd name="connsiteY2" fmla="*/ 1868129 h 1868129"/>
              <a:gd name="connsiteX3" fmla="*/ 1563329 w 2949677"/>
              <a:gd name="connsiteY3" fmla="*/ 1848465 h 1868129"/>
              <a:gd name="connsiteX4" fmla="*/ 1986116 w 2949677"/>
              <a:gd name="connsiteY4" fmla="*/ 1799303 h 1868129"/>
              <a:gd name="connsiteX5" fmla="*/ 2369574 w 2949677"/>
              <a:gd name="connsiteY5" fmla="*/ 1661652 h 1868129"/>
              <a:gd name="connsiteX6" fmla="*/ 2497393 w 2949677"/>
              <a:gd name="connsiteY6" fmla="*/ 1573161 h 1868129"/>
              <a:gd name="connsiteX7" fmla="*/ 2605548 w 2949677"/>
              <a:gd name="connsiteY7" fmla="*/ 1435510 h 1868129"/>
              <a:gd name="connsiteX8" fmla="*/ 2733368 w 2949677"/>
              <a:gd name="connsiteY8" fmla="*/ 1179871 h 1868129"/>
              <a:gd name="connsiteX9" fmla="*/ 2890684 w 2949677"/>
              <a:gd name="connsiteY9" fmla="*/ 550607 h 1868129"/>
              <a:gd name="connsiteX10" fmla="*/ 2949677 w 2949677"/>
              <a:gd name="connsiteY10" fmla="*/ 0 h 1868129"/>
              <a:gd name="connsiteX0" fmla="*/ 0 w 2949677"/>
              <a:gd name="connsiteY0" fmla="*/ 1740310 h 1740310"/>
              <a:gd name="connsiteX1" fmla="*/ 432619 w 2949677"/>
              <a:gd name="connsiteY1" fmla="*/ 1720646 h 1740310"/>
              <a:gd name="connsiteX2" fmla="*/ 924232 w 2949677"/>
              <a:gd name="connsiteY2" fmla="*/ 1740310 h 1740310"/>
              <a:gd name="connsiteX3" fmla="*/ 1563329 w 2949677"/>
              <a:gd name="connsiteY3" fmla="*/ 1720646 h 1740310"/>
              <a:gd name="connsiteX4" fmla="*/ 1986116 w 2949677"/>
              <a:gd name="connsiteY4" fmla="*/ 1671484 h 1740310"/>
              <a:gd name="connsiteX5" fmla="*/ 2369574 w 2949677"/>
              <a:gd name="connsiteY5" fmla="*/ 1533833 h 1740310"/>
              <a:gd name="connsiteX6" fmla="*/ 2497393 w 2949677"/>
              <a:gd name="connsiteY6" fmla="*/ 1445342 h 1740310"/>
              <a:gd name="connsiteX7" fmla="*/ 2605548 w 2949677"/>
              <a:gd name="connsiteY7" fmla="*/ 1307691 h 1740310"/>
              <a:gd name="connsiteX8" fmla="*/ 2733368 w 2949677"/>
              <a:gd name="connsiteY8" fmla="*/ 1052052 h 1740310"/>
              <a:gd name="connsiteX9" fmla="*/ 2890684 w 2949677"/>
              <a:gd name="connsiteY9" fmla="*/ 422788 h 1740310"/>
              <a:gd name="connsiteX10" fmla="*/ 2949677 w 2949677"/>
              <a:gd name="connsiteY10" fmla="*/ 0 h 174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677" h="1740310">
                <a:moveTo>
                  <a:pt x="0" y="1740310"/>
                </a:moveTo>
                <a:cubicBezTo>
                  <a:pt x="139290" y="1730478"/>
                  <a:pt x="278580" y="1720646"/>
                  <a:pt x="432619" y="1720646"/>
                </a:cubicBezTo>
                <a:cubicBezTo>
                  <a:pt x="586658" y="1720646"/>
                  <a:pt x="735780" y="1740310"/>
                  <a:pt x="924232" y="1740310"/>
                </a:cubicBezTo>
                <a:cubicBezTo>
                  <a:pt x="1112684" y="1740310"/>
                  <a:pt x="1386348" y="1732117"/>
                  <a:pt x="1563329" y="1720646"/>
                </a:cubicBezTo>
                <a:cubicBezTo>
                  <a:pt x="1740310" y="1709175"/>
                  <a:pt x="1851742" y="1702619"/>
                  <a:pt x="1986116" y="1671484"/>
                </a:cubicBezTo>
                <a:cubicBezTo>
                  <a:pt x="2120490" y="1640349"/>
                  <a:pt x="2284361" y="1571523"/>
                  <a:pt x="2369574" y="1533833"/>
                </a:cubicBezTo>
                <a:cubicBezTo>
                  <a:pt x="2454787" y="1496143"/>
                  <a:pt x="2458064" y="1483032"/>
                  <a:pt x="2497393" y="1445342"/>
                </a:cubicBezTo>
                <a:cubicBezTo>
                  <a:pt x="2536722" y="1407652"/>
                  <a:pt x="2566219" y="1373239"/>
                  <a:pt x="2605548" y="1307691"/>
                </a:cubicBezTo>
                <a:cubicBezTo>
                  <a:pt x="2644877" y="1242143"/>
                  <a:pt x="2685845" y="1199536"/>
                  <a:pt x="2733368" y="1052052"/>
                </a:cubicBezTo>
                <a:cubicBezTo>
                  <a:pt x="2780891" y="904568"/>
                  <a:pt x="2854633" y="619433"/>
                  <a:pt x="2890684" y="422788"/>
                </a:cubicBezTo>
                <a:cubicBezTo>
                  <a:pt x="2926736" y="226143"/>
                  <a:pt x="2941484" y="99961"/>
                  <a:pt x="2949677" y="0"/>
                </a:cubicBezTo>
              </a:path>
            </a:pathLst>
          </a:custGeom>
          <a:noFill/>
          <a:ln w="19050">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7EB99C5-A2FE-D8C6-0479-44BB168CC957}"/>
              </a:ext>
            </a:extLst>
          </p:cNvPr>
          <p:cNvSpPr txBox="1"/>
          <p:nvPr/>
        </p:nvSpPr>
        <p:spPr>
          <a:xfrm>
            <a:off x="8913555" y="2886746"/>
            <a:ext cx="888293" cy="307777"/>
          </a:xfrm>
          <a:prstGeom prst="rect">
            <a:avLst/>
          </a:prstGeom>
          <a:noFill/>
        </p:spPr>
        <p:txBody>
          <a:bodyPr wrap="square" rtlCol="0">
            <a:spAutoFit/>
          </a:bodyPr>
          <a:lstStyle/>
          <a:p>
            <a:r>
              <a:rPr lang="en-US" sz="1400" dirty="0">
                <a:solidFill>
                  <a:srgbClr val="70AD47"/>
                </a:solidFill>
                <a:latin typeface="Poppins" pitchFamily="2" charset="77"/>
                <a:cs typeface="Poppins" pitchFamily="2" charset="77"/>
              </a:rPr>
              <a:t>8 cores</a:t>
            </a:r>
          </a:p>
        </p:txBody>
      </p:sp>
      <p:sp>
        <p:nvSpPr>
          <p:cNvPr id="25" name="TextBox 24">
            <a:extLst>
              <a:ext uri="{FF2B5EF4-FFF2-40B4-BE49-F238E27FC236}">
                <a16:creationId xmlns:a16="http://schemas.microsoft.com/office/drawing/2014/main" id="{F4F256E8-222B-B78E-1A5A-9C29F55941F9}"/>
              </a:ext>
            </a:extLst>
          </p:cNvPr>
          <p:cNvSpPr txBox="1"/>
          <p:nvPr/>
        </p:nvSpPr>
        <p:spPr>
          <a:xfrm>
            <a:off x="11098848" y="3515721"/>
            <a:ext cx="945332" cy="307777"/>
          </a:xfrm>
          <a:prstGeom prst="rect">
            <a:avLst/>
          </a:prstGeom>
          <a:noFill/>
        </p:spPr>
        <p:txBody>
          <a:bodyPr wrap="square" rtlCol="0">
            <a:spAutoFit/>
          </a:bodyPr>
          <a:lstStyle/>
          <a:p>
            <a:r>
              <a:rPr lang="en-US" sz="1400" dirty="0">
                <a:solidFill>
                  <a:srgbClr val="70AD47"/>
                </a:solidFill>
                <a:latin typeface="Poppins" pitchFamily="2" charset="77"/>
                <a:cs typeface="Poppins" pitchFamily="2" charset="77"/>
              </a:rPr>
              <a:t>10 cores</a:t>
            </a:r>
          </a:p>
        </p:txBody>
      </p:sp>
      <p:sp>
        <p:nvSpPr>
          <p:cNvPr id="26" name="TextBox 25">
            <a:extLst>
              <a:ext uri="{FF2B5EF4-FFF2-40B4-BE49-F238E27FC236}">
                <a16:creationId xmlns:a16="http://schemas.microsoft.com/office/drawing/2014/main" id="{A1D7EBA2-7A07-9F84-D010-A3D5A3E48B0B}"/>
              </a:ext>
            </a:extLst>
          </p:cNvPr>
          <p:cNvSpPr txBox="1"/>
          <p:nvPr/>
        </p:nvSpPr>
        <p:spPr>
          <a:xfrm>
            <a:off x="7987069" y="4248614"/>
            <a:ext cx="415498" cy="369332"/>
          </a:xfrm>
          <a:prstGeom prst="rect">
            <a:avLst/>
          </a:prstGeom>
          <a:noFill/>
        </p:spPr>
        <p:txBody>
          <a:bodyPr wrap="none" rtlCol="0">
            <a:spAutoFit/>
          </a:bodyPr>
          <a:lstStyle/>
          <a:p>
            <a:r>
              <a:rPr lang="en-US" dirty="0"/>
              <a:t>❌</a:t>
            </a:r>
          </a:p>
        </p:txBody>
      </p:sp>
      <p:pic>
        <p:nvPicPr>
          <p:cNvPr id="37" name="Graphic 36" descr="Checkmark with solid fill">
            <a:extLst>
              <a:ext uri="{FF2B5EF4-FFF2-40B4-BE49-F238E27FC236}">
                <a16:creationId xmlns:a16="http://schemas.microsoft.com/office/drawing/2014/main" id="{AD45EB64-9C8C-CBE9-9C66-92A68E6008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6847" y="4386617"/>
            <a:ext cx="348402" cy="348402"/>
          </a:xfrm>
          <a:prstGeom prst="rect">
            <a:avLst/>
          </a:prstGeom>
        </p:spPr>
      </p:pic>
      <p:sp>
        <p:nvSpPr>
          <p:cNvPr id="41" name="Rectangle 40">
            <a:extLst>
              <a:ext uri="{FF2B5EF4-FFF2-40B4-BE49-F238E27FC236}">
                <a16:creationId xmlns:a16="http://schemas.microsoft.com/office/drawing/2014/main" id="{60D94CC5-099C-A661-FB44-E941AD11D23D}"/>
              </a:ext>
            </a:extLst>
          </p:cNvPr>
          <p:cNvSpPr/>
          <p:nvPr/>
        </p:nvSpPr>
        <p:spPr>
          <a:xfrm>
            <a:off x="130155" y="2397226"/>
            <a:ext cx="5674477" cy="240394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7238982-0074-A5C2-FD20-DFAA3A248C50}"/>
              </a:ext>
            </a:extLst>
          </p:cNvPr>
          <p:cNvSpPr txBox="1"/>
          <p:nvPr/>
        </p:nvSpPr>
        <p:spPr>
          <a:xfrm>
            <a:off x="3476891" y="4240141"/>
            <a:ext cx="2247731" cy="338554"/>
          </a:xfrm>
          <a:prstGeom prst="rect">
            <a:avLst/>
          </a:prstGeom>
          <a:noFill/>
        </p:spPr>
        <p:txBody>
          <a:bodyPr wrap="none" rtlCol="0">
            <a:spAutoFit/>
          </a:bodyPr>
          <a:lstStyle/>
          <a:p>
            <a:r>
              <a:rPr lang="en-US" sz="1600" dirty="0">
                <a:latin typeface="Poppins" pitchFamily="2" charset="77"/>
                <a:cs typeface="Poppins" pitchFamily="2" charset="77"/>
              </a:rPr>
              <a:t>Meeting perf. goals?</a:t>
            </a:r>
          </a:p>
        </p:txBody>
      </p:sp>
      <p:pic>
        <p:nvPicPr>
          <p:cNvPr id="43" name="Graphic 42" descr="Programmer female with solid fill">
            <a:extLst>
              <a:ext uri="{FF2B5EF4-FFF2-40B4-BE49-F238E27FC236}">
                <a16:creationId xmlns:a16="http://schemas.microsoft.com/office/drawing/2014/main" id="{833D37CC-1590-B699-1F75-90C9D24C9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2151" y="2728634"/>
            <a:ext cx="1482068" cy="1482068"/>
          </a:xfrm>
          <a:prstGeom prst="rect">
            <a:avLst/>
          </a:prstGeom>
        </p:spPr>
      </p:pic>
      <p:pic>
        <p:nvPicPr>
          <p:cNvPr id="44" name="Graphic 43" descr="Speedometer Low with solid fill">
            <a:extLst>
              <a:ext uri="{FF2B5EF4-FFF2-40B4-BE49-F238E27FC236}">
                <a16:creationId xmlns:a16="http://schemas.microsoft.com/office/drawing/2014/main" id="{F7C6ABA9-BD83-1105-367C-11540AC6F9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3056" y="2883798"/>
            <a:ext cx="715400" cy="715400"/>
          </a:xfrm>
          <a:prstGeom prst="rect">
            <a:avLst/>
          </a:prstGeom>
        </p:spPr>
      </p:pic>
      <p:sp>
        <p:nvSpPr>
          <p:cNvPr id="46" name="TextBox 45">
            <a:extLst>
              <a:ext uri="{FF2B5EF4-FFF2-40B4-BE49-F238E27FC236}">
                <a16:creationId xmlns:a16="http://schemas.microsoft.com/office/drawing/2014/main" id="{F9800FDE-A518-C0FE-4ED5-0D44AC358A69}"/>
              </a:ext>
            </a:extLst>
          </p:cNvPr>
          <p:cNvSpPr txBox="1"/>
          <p:nvPr/>
        </p:nvSpPr>
        <p:spPr>
          <a:xfrm>
            <a:off x="3702514" y="2483589"/>
            <a:ext cx="1807036" cy="461665"/>
          </a:xfrm>
          <a:prstGeom prst="rect">
            <a:avLst/>
          </a:prstGeom>
          <a:noFill/>
        </p:spPr>
        <p:txBody>
          <a:bodyPr wrap="square" rtlCol="0">
            <a:spAutoFit/>
          </a:bodyPr>
          <a:lstStyle/>
          <a:p>
            <a:r>
              <a:rPr lang="en-US" sz="2400" b="1" dirty="0">
                <a:solidFill>
                  <a:schemeClr val="accent6"/>
                </a:solidFill>
                <a:latin typeface="Poppins" pitchFamily="2" charset="77"/>
                <a:cs typeface="Poppins" pitchFamily="2" charset="77"/>
              </a:rPr>
              <a:t>GreenSKU</a:t>
            </a:r>
          </a:p>
        </p:txBody>
      </p:sp>
      <p:sp>
        <p:nvSpPr>
          <p:cNvPr id="47" name="TextBox 46">
            <a:extLst>
              <a:ext uri="{FF2B5EF4-FFF2-40B4-BE49-F238E27FC236}">
                <a16:creationId xmlns:a16="http://schemas.microsoft.com/office/drawing/2014/main" id="{C17FFD68-CDDA-CF83-6DFD-3CF1C21C8955}"/>
              </a:ext>
            </a:extLst>
          </p:cNvPr>
          <p:cNvSpPr txBox="1"/>
          <p:nvPr/>
        </p:nvSpPr>
        <p:spPr>
          <a:xfrm>
            <a:off x="94320" y="2490519"/>
            <a:ext cx="2283285" cy="461665"/>
          </a:xfrm>
          <a:prstGeom prst="rect">
            <a:avLst/>
          </a:prstGeom>
          <a:noFill/>
        </p:spPr>
        <p:txBody>
          <a:bodyPr wrap="square" rtlCol="0">
            <a:spAutoFit/>
          </a:bodyPr>
          <a:lstStyle/>
          <a:p>
            <a:r>
              <a:rPr lang="en-US" sz="2400" dirty="0">
                <a:solidFill>
                  <a:schemeClr val="bg2">
                    <a:lumMod val="75000"/>
                  </a:schemeClr>
                </a:solidFill>
                <a:latin typeface="Poppins" pitchFamily="2" charset="77"/>
                <a:cs typeface="Poppins" pitchFamily="2" charset="77"/>
              </a:rPr>
              <a:t>Baseline SKU*</a:t>
            </a:r>
          </a:p>
        </p:txBody>
      </p:sp>
      <p:sp>
        <p:nvSpPr>
          <p:cNvPr id="49" name="TextBox 48">
            <a:extLst>
              <a:ext uri="{FF2B5EF4-FFF2-40B4-BE49-F238E27FC236}">
                <a16:creationId xmlns:a16="http://schemas.microsoft.com/office/drawing/2014/main" id="{02B64FE8-969E-AC59-A588-66A90DC2D0EA}"/>
              </a:ext>
            </a:extLst>
          </p:cNvPr>
          <p:cNvSpPr txBox="1"/>
          <p:nvPr/>
        </p:nvSpPr>
        <p:spPr>
          <a:xfrm>
            <a:off x="157308" y="4240141"/>
            <a:ext cx="2170931" cy="338554"/>
          </a:xfrm>
          <a:prstGeom prst="rect">
            <a:avLst/>
          </a:prstGeom>
          <a:noFill/>
        </p:spPr>
        <p:txBody>
          <a:bodyPr wrap="square" rtlCol="0">
            <a:spAutoFit/>
          </a:bodyPr>
          <a:lstStyle/>
          <a:p>
            <a:r>
              <a:rPr lang="en-US" sz="1600" dirty="0">
                <a:solidFill>
                  <a:schemeClr val="bg2">
                    <a:lumMod val="75000"/>
                  </a:schemeClr>
                </a:solidFill>
                <a:latin typeface="Poppins" pitchFamily="2" charset="77"/>
                <a:cs typeface="Poppins" pitchFamily="2" charset="77"/>
              </a:rPr>
              <a:t>Meeting perf. goals</a:t>
            </a:r>
          </a:p>
        </p:txBody>
      </p:sp>
      <p:sp>
        <p:nvSpPr>
          <p:cNvPr id="50" name="TextBox 49">
            <a:extLst>
              <a:ext uri="{FF2B5EF4-FFF2-40B4-BE49-F238E27FC236}">
                <a16:creationId xmlns:a16="http://schemas.microsoft.com/office/drawing/2014/main" id="{9DADD424-0B39-A13A-CA8F-672DD54A2075}"/>
              </a:ext>
            </a:extLst>
          </p:cNvPr>
          <p:cNvSpPr txBox="1"/>
          <p:nvPr/>
        </p:nvSpPr>
        <p:spPr>
          <a:xfrm>
            <a:off x="2377605" y="4182434"/>
            <a:ext cx="1011161" cy="369332"/>
          </a:xfrm>
          <a:prstGeom prst="rect">
            <a:avLst/>
          </a:prstGeom>
          <a:noFill/>
        </p:spPr>
        <p:txBody>
          <a:bodyPr wrap="square">
            <a:spAutoFit/>
          </a:bodyPr>
          <a:lstStyle/>
          <a:p>
            <a:r>
              <a:rPr lang="en-US" sz="1800" dirty="0" err="1">
                <a:latin typeface="Courier New" panose="02070309020205020404" pitchFamily="49" charset="0"/>
                <a:cs typeface="Courier New" panose="02070309020205020404" pitchFamily="49" charset="0"/>
              </a:rPr>
              <a:t>xapian</a:t>
            </a:r>
            <a:endParaRPr lang="en-US" dirty="0"/>
          </a:p>
        </p:txBody>
      </p:sp>
      <p:sp>
        <p:nvSpPr>
          <p:cNvPr id="51" name="TextBox 50">
            <a:extLst>
              <a:ext uri="{FF2B5EF4-FFF2-40B4-BE49-F238E27FC236}">
                <a16:creationId xmlns:a16="http://schemas.microsoft.com/office/drawing/2014/main" id="{46CF239C-B31E-6300-3B37-A3EBF0F6270C}"/>
              </a:ext>
            </a:extLst>
          </p:cNvPr>
          <p:cNvSpPr txBox="1"/>
          <p:nvPr/>
        </p:nvSpPr>
        <p:spPr>
          <a:xfrm>
            <a:off x="185719" y="1572022"/>
            <a:ext cx="4180605" cy="646331"/>
          </a:xfrm>
          <a:prstGeom prst="rect">
            <a:avLst/>
          </a:prstGeom>
          <a:noFill/>
        </p:spPr>
        <p:txBody>
          <a:bodyPr wrap="square" rtlCol="0">
            <a:spAutoFit/>
          </a:bodyPr>
          <a:lstStyle/>
          <a:p>
            <a:r>
              <a:rPr lang="en-US" sz="2000" i="1" dirty="0">
                <a:solidFill>
                  <a:schemeClr val="accent2"/>
                </a:solidFill>
                <a:latin typeface="Poppins" pitchFamily="2" charset="77"/>
                <a:cs typeface="Poppins" pitchFamily="2" charset="77"/>
              </a:rPr>
              <a:t>*</a:t>
            </a:r>
            <a:r>
              <a:rPr lang="en-US" sz="1600" i="1" dirty="0">
                <a:solidFill>
                  <a:schemeClr val="tx1">
                    <a:lumMod val="65000"/>
                    <a:lumOff val="35000"/>
                  </a:schemeClr>
                </a:solidFill>
                <a:latin typeface="Poppins" pitchFamily="2" charset="77"/>
                <a:cs typeface="Poppins" pitchFamily="2" charset="77"/>
              </a:rPr>
              <a:t>a high-performance deployed SKU without any </a:t>
            </a:r>
            <a:r>
              <a:rPr lang="en-US" sz="1600" b="1" i="1" dirty="0">
                <a:solidFill>
                  <a:schemeClr val="accent6"/>
                </a:solidFill>
                <a:latin typeface="Poppins" pitchFamily="2" charset="77"/>
                <a:cs typeface="Poppins" pitchFamily="2" charset="77"/>
              </a:rPr>
              <a:t>GreenSKU</a:t>
            </a:r>
            <a:r>
              <a:rPr lang="en-US" sz="1600" i="1" dirty="0">
                <a:solidFill>
                  <a:schemeClr val="tx1">
                    <a:lumMod val="65000"/>
                    <a:lumOff val="35000"/>
                  </a:schemeClr>
                </a:solidFill>
                <a:latin typeface="Poppins" pitchFamily="2" charset="77"/>
                <a:cs typeface="Poppins" pitchFamily="2" charset="77"/>
              </a:rPr>
              <a:t> optimizations</a:t>
            </a:r>
          </a:p>
        </p:txBody>
      </p:sp>
      <p:sp>
        <p:nvSpPr>
          <p:cNvPr id="52" name="TextBox 51">
            <a:extLst>
              <a:ext uri="{FF2B5EF4-FFF2-40B4-BE49-F238E27FC236}">
                <a16:creationId xmlns:a16="http://schemas.microsoft.com/office/drawing/2014/main" id="{66056A87-9A35-59AD-16D5-091886F2C68C}"/>
              </a:ext>
            </a:extLst>
          </p:cNvPr>
          <p:cNvSpPr txBox="1"/>
          <p:nvPr/>
        </p:nvSpPr>
        <p:spPr>
          <a:xfrm>
            <a:off x="4417510" y="3575116"/>
            <a:ext cx="273894" cy="584775"/>
          </a:xfrm>
          <a:prstGeom prst="rect">
            <a:avLst/>
          </a:prstGeom>
          <a:noFill/>
        </p:spPr>
        <p:txBody>
          <a:bodyPr wrap="square" rtlCol="0">
            <a:spAutoFit/>
          </a:bodyPr>
          <a:lstStyle/>
          <a:p>
            <a:r>
              <a:rPr lang="en-US" sz="3200" dirty="0">
                <a:solidFill>
                  <a:schemeClr val="tx1">
                    <a:lumMod val="65000"/>
                    <a:lumOff val="35000"/>
                  </a:schemeClr>
                </a:solidFill>
                <a:latin typeface="Poppins" pitchFamily="2" charset="77"/>
                <a:cs typeface="Poppins" pitchFamily="2" charset="77"/>
              </a:rPr>
              <a:t>?</a:t>
            </a:r>
          </a:p>
        </p:txBody>
      </p:sp>
      <p:pic>
        <p:nvPicPr>
          <p:cNvPr id="54" name="Graphic 53" descr="Thumbs Down with solid fill">
            <a:extLst>
              <a:ext uri="{FF2B5EF4-FFF2-40B4-BE49-F238E27FC236}">
                <a16:creationId xmlns:a16="http://schemas.microsoft.com/office/drawing/2014/main" id="{EE3F8BE4-A99C-7D05-90F7-6EE9C482B4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35265" y="3599593"/>
            <a:ext cx="715400" cy="715400"/>
          </a:xfrm>
          <a:prstGeom prst="rect">
            <a:avLst/>
          </a:prstGeom>
        </p:spPr>
      </p:pic>
      <p:pic>
        <p:nvPicPr>
          <p:cNvPr id="55" name="Graphic 54" descr="Thumbs up sign with solid fill">
            <a:extLst>
              <a:ext uri="{FF2B5EF4-FFF2-40B4-BE49-F238E27FC236}">
                <a16:creationId xmlns:a16="http://schemas.microsoft.com/office/drawing/2014/main" id="{80808D3F-673E-03EE-D73B-1337F8A399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759193" y="3431264"/>
            <a:ext cx="715400" cy="715400"/>
          </a:xfrm>
          <a:prstGeom prst="rect">
            <a:avLst/>
          </a:prstGeom>
        </p:spPr>
      </p:pic>
      <p:sp>
        <p:nvSpPr>
          <p:cNvPr id="56" name="Rectangle 55">
            <a:extLst>
              <a:ext uri="{FF2B5EF4-FFF2-40B4-BE49-F238E27FC236}">
                <a16:creationId xmlns:a16="http://schemas.microsoft.com/office/drawing/2014/main" id="{DBF79F09-2DDE-E183-71D5-C2AAEFECEDF9}"/>
              </a:ext>
            </a:extLst>
          </p:cNvPr>
          <p:cNvSpPr/>
          <p:nvPr/>
        </p:nvSpPr>
        <p:spPr>
          <a:xfrm>
            <a:off x="2341839" y="2483589"/>
            <a:ext cx="3308537" cy="2077886"/>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32D338E-E6CB-8E4E-1CB6-2BC727555AD4}"/>
              </a:ext>
            </a:extLst>
          </p:cNvPr>
          <p:cNvSpPr>
            <a:spLocks noGrp="1"/>
          </p:cNvSpPr>
          <p:nvPr>
            <p:ph type="title"/>
          </p:nvPr>
        </p:nvSpPr>
        <p:spPr>
          <a:xfrm>
            <a:off x="437367" y="27322"/>
            <a:ext cx="11252372" cy="1325563"/>
          </a:xfrm>
        </p:spPr>
        <p:txBody>
          <a:bodyPr>
            <a:normAutofit/>
          </a:bodyPr>
          <a:lstStyle/>
          <a:p>
            <a:r>
              <a:rPr lang="en-US" sz="2800" dirty="0"/>
              <a:t>How do we measure a </a:t>
            </a:r>
            <a:r>
              <a:rPr lang="en-US" sz="2800" b="1" dirty="0" err="1">
                <a:solidFill>
                  <a:schemeClr val="accent6"/>
                </a:solidFill>
              </a:rPr>
              <a:t>GreenSKU</a:t>
            </a:r>
            <a:r>
              <a:rPr lang="en-US" sz="2800" dirty="0" err="1"/>
              <a:t>’s</a:t>
            </a:r>
            <a:r>
              <a:rPr lang="en-US" sz="2800" dirty="0"/>
              <a:t> </a:t>
            </a:r>
            <a:r>
              <a:rPr lang="en-US" sz="2800" b="1" dirty="0"/>
              <a:t>performance</a:t>
            </a:r>
            <a:r>
              <a:rPr lang="en-US" sz="2800" dirty="0"/>
              <a:t>?</a:t>
            </a:r>
          </a:p>
        </p:txBody>
      </p:sp>
      <p:sp>
        <p:nvSpPr>
          <p:cNvPr id="5" name="Rectangle 4">
            <a:extLst>
              <a:ext uri="{FF2B5EF4-FFF2-40B4-BE49-F238E27FC236}">
                <a16:creationId xmlns:a16="http://schemas.microsoft.com/office/drawing/2014/main" id="{F5909F07-122A-033F-A5FD-C39AA6DA4929}"/>
              </a:ext>
            </a:extLst>
          </p:cNvPr>
          <p:cNvSpPr/>
          <p:nvPr/>
        </p:nvSpPr>
        <p:spPr>
          <a:xfrm>
            <a:off x="10254343" y="269163"/>
            <a:ext cx="1937656" cy="10073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5">
            <a:extLst>
              <a:ext uri="{FF2B5EF4-FFF2-40B4-BE49-F238E27FC236}">
                <a16:creationId xmlns:a16="http://schemas.microsoft.com/office/drawing/2014/main" id="{AE931EF1-A82F-FDDD-2EE0-0C23D94FFF3A}"/>
              </a:ext>
            </a:extLst>
          </p:cNvPr>
          <p:cNvSpPr/>
          <p:nvPr/>
        </p:nvSpPr>
        <p:spPr>
          <a:xfrm>
            <a:off x="10965866" y="416902"/>
            <a:ext cx="1177157" cy="598184"/>
          </a:xfrm>
          <a:prstGeom prst="roundRect">
            <a:avLst/>
          </a:prstGeom>
          <a:solidFill>
            <a:schemeClr val="accent1">
              <a:lumMod val="60000"/>
              <a:lumOff val="40000"/>
            </a:schemeClr>
          </a:solidFill>
          <a:ln w="1905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dirty="0">
                <a:solidFill>
                  <a:schemeClr val="tx1"/>
                </a:solidFill>
                <a:latin typeface="Poppins" panose="00000500000000000000" pitchFamily="2" charset="0"/>
                <a:cs typeface="Poppins" panose="00000500000000000000" pitchFamily="2" charset="0"/>
              </a:rPr>
              <a:t>Performance</a:t>
            </a:r>
          </a:p>
        </p:txBody>
      </p:sp>
      <p:pic>
        <p:nvPicPr>
          <p:cNvPr id="11" name="Graphic 10" descr="Gauge with solid fill">
            <a:extLst>
              <a:ext uri="{FF2B5EF4-FFF2-40B4-BE49-F238E27FC236}">
                <a16:creationId xmlns:a16="http://schemas.microsoft.com/office/drawing/2014/main" id="{FBA2C29C-F7D2-3B70-C931-26736C144E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36599" y="579397"/>
            <a:ext cx="435689" cy="435689"/>
          </a:xfrm>
          <a:prstGeom prst="rect">
            <a:avLst/>
          </a:prstGeom>
        </p:spPr>
      </p:pic>
      <p:pic>
        <p:nvPicPr>
          <p:cNvPr id="12" name="Graphic 11" descr="Server with solid fill">
            <a:extLst>
              <a:ext uri="{FF2B5EF4-FFF2-40B4-BE49-F238E27FC236}">
                <a16:creationId xmlns:a16="http://schemas.microsoft.com/office/drawing/2014/main" id="{15B4F718-B0AD-A4C5-1BB3-7485857EBE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70796" y="550614"/>
            <a:ext cx="503313" cy="503313"/>
          </a:xfrm>
          <a:prstGeom prst="rect">
            <a:avLst/>
          </a:prstGeom>
        </p:spPr>
      </p:pic>
      <p:sp>
        <p:nvSpPr>
          <p:cNvPr id="13" name="TextBox 12">
            <a:extLst>
              <a:ext uri="{FF2B5EF4-FFF2-40B4-BE49-F238E27FC236}">
                <a16:creationId xmlns:a16="http://schemas.microsoft.com/office/drawing/2014/main" id="{276339A4-C540-6DDA-0754-104CE000A1DE}"/>
              </a:ext>
            </a:extLst>
          </p:cNvPr>
          <p:cNvSpPr txBox="1"/>
          <p:nvPr/>
        </p:nvSpPr>
        <p:spPr>
          <a:xfrm>
            <a:off x="10324847" y="1052491"/>
            <a:ext cx="1409360" cy="261610"/>
          </a:xfrm>
          <a:prstGeom prst="rect">
            <a:avLst/>
          </a:prstGeom>
          <a:noFill/>
        </p:spPr>
        <p:txBody>
          <a:bodyPr wrap="square" rtlCol="0">
            <a:spAutoFit/>
          </a:bodyPr>
          <a:lstStyle/>
          <a:p>
            <a:r>
              <a:rPr lang="en-US" sz="1100" dirty="0">
                <a:latin typeface="Poppins" pitchFamily="2" charset="77"/>
                <a:cs typeface="Poppins" pitchFamily="2" charset="77"/>
              </a:rPr>
              <a:t>Server-level</a:t>
            </a:r>
          </a:p>
        </p:txBody>
      </p:sp>
      <p:grpSp>
        <p:nvGrpSpPr>
          <p:cNvPr id="16" name="Group 15">
            <a:extLst>
              <a:ext uri="{FF2B5EF4-FFF2-40B4-BE49-F238E27FC236}">
                <a16:creationId xmlns:a16="http://schemas.microsoft.com/office/drawing/2014/main" id="{0A4F81AB-D7E1-44DE-BFAB-EE418D6E88A4}"/>
              </a:ext>
            </a:extLst>
          </p:cNvPr>
          <p:cNvGrpSpPr/>
          <p:nvPr/>
        </p:nvGrpSpPr>
        <p:grpSpPr>
          <a:xfrm>
            <a:off x="885073" y="2883798"/>
            <a:ext cx="715400" cy="1262866"/>
            <a:chOff x="885073" y="2883798"/>
            <a:chExt cx="715400" cy="1262866"/>
          </a:xfrm>
        </p:grpSpPr>
        <p:pic>
          <p:nvPicPr>
            <p:cNvPr id="27" name="Graphic 26" descr="Gauge with solid fill">
              <a:extLst>
                <a:ext uri="{FF2B5EF4-FFF2-40B4-BE49-F238E27FC236}">
                  <a16:creationId xmlns:a16="http://schemas.microsoft.com/office/drawing/2014/main" id="{3C81DB19-DA5E-4A5D-D783-C46B7C972B3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5073" y="2883798"/>
              <a:ext cx="715400" cy="715400"/>
            </a:xfrm>
            <a:prstGeom prst="rect">
              <a:avLst/>
            </a:prstGeom>
          </p:spPr>
        </p:pic>
        <p:pic>
          <p:nvPicPr>
            <p:cNvPr id="29" name="Graphic 28" descr="Thumbs up sign with solid fill">
              <a:extLst>
                <a:ext uri="{FF2B5EF4-FFF2-40B4-BE49-F238E27FC236}">
                  <a16:creationId xmlns:a16="http://schemas.microsoft.com/office/drawing/2014/main" id="{EA8E33A3-32DA-E9A5-005B-D45051FAE75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885073" y="3431264"/>
              <a:ext cx="715400" cy="715400"/>
            </a:xfrm>
            <a:prstGeom prst="rect">
              <a:avLst/>
            </a:prstGeom>
          </p:spPr>
        </p:pic>
      </p:grpSp>
    </p:spTree>
    <p:custDataLst>
      <p:tags r:id="rId1"/>
    </p:custDataLst>
    <p:extLst>
      <p:ext uri="{BB962C8B-B14F-4D97-AF65-F5344CB8AC3E}">
        <p14:creationId xmlns:p14="http://schemas.microsoft.com/office/powerpoint/2010/main" val="1086562456"/>
      </p:ext>
    </p:extLst>
  </p:cSld>
  <p:clrMapOvr>
    <a:masterClrMapping/>
  </p:clrMapOvr>
  <mc:AlternateContent xmlns:mc="http://schemas.openxmlformats.org/markup-compatibility/2006" xmlns:p14="http://schemas.microsoft.com/office/powerpoint/2010/main">
    <mc:Choice Requires="p14">
      <p:transition spd="med" p14:dur="700" advTm="18643">
        <p:fade/>
      </p:transition>
    </mc:Choice>
    <mc:Fallback xmlns="">
      <p:transition spd="med" advTm="186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0"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5E67E0-BCB6-C360-014D-21BC45107DE3}"/>
              </a:ext>
            </a:extLst>
          </p:cNvPr>
          <p:cNvSpPr>
            <a:spLocks noGrp="1"/>
          </p:cNvSpPr>
          <p:nvPr>
            <p:ph type="sldNum" sz="quarter" idx="12"/>
          </p:nvPr>
        </p:nvSpPr>
        <p:spPr/>
        <p:txBody>
          <a:bodyPr/>
          <a:lstStyle/>
          <a:p>
            <a:fld id="{CA5C1F0B-256B-3243-BFD0-E9259D5AEDE3}" type="slidenum">
              <a:rPr lang="en-US" smtClean="0"/>
              <a:t>18</a:t>
            </a:fld>
            <a:endParaRPr lang="en-US"/>
          </a:p>
        </p:txBody>
      </p:sp>
      <p:sp>
        <p:nvSpPr>
          <p:cNvPr id="19" name="Rectangle 18">
            <a:extLst>
              <a:ext uri="{FF2B5EF4-FFF2-40B4-BE49-F238E27FC236}">
                <a16:creationId xmlns:a16="http://schemas.microsoft.com/office/drawing/2014/main" id="{3B65C3F1-CFE7-2817-BC86-2C5905C8BFE5}"/>
              </a:ext>
            </a:extLst>
          </p:cNvPr>
          <p:cNvSpPr/>
          <p:nvPr/>
        </p:nvSpPr>
        <p:spPr>
          <a:xfrm>
            <a:off x="1863894" y="2853182"/>
            <a:ext cx="6319487" cy="334112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E40AB801-A874-A6C0-9E4D-4AF5589AA324}"/>
              </a:ext>
            </a:extLst>
          </p:cNvPr>
          <p:cNvCxnSpPr>
            <a:cxnSpLocks/>
          </p:cNvCxnSpPr>
          <p:nvPr/>
        </p:nvCxnSpPr>
        <p:spPr>
          <a:xfrm>
            <a:off x="7304532" y="2301971"/>
            <a:ext cx="0" cy="2982340"/>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A82D92B9-71F2-EDAA-F1C0-3F35480382E7}"/>
              </a:ext>
            </a:extLst>
          </p:cNvPr>
          <p:cNvCxnSpPr>
            <a:cxnSpLocks/>
          </p:cNvCxnSpPr>
          <p:nvPr/>
        </p:nvCxnSpPr>
        <p:spPr>
          <a:xfrm flipH="1">
            <a:off x="7083307" y="5043061"/>
            <a:ext cx="43542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48C2E94-5A97-1562-13E5-D9325071AB11}"/>
              </a:ext>
            </a:extLst>
          </p:cNvPr>
          <p:cNvCxnSpPr>
            <a:cxnSpLocks/>
          </p:cNvCxnSpPr>
          <p:nvPr/>
        </p:nvCxnSpPr>
        <p:spPr>
          <a:xfrm flipV="1">
            <a:off x="7313344" y="4360126"/>
            <a:ext cx="2947006" cy="7221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0BF53D-E558-F33F-7278-437767224EFF}"/>
              </a:ext>
            </a:extLst>
          </p:cNvPr>
          <p:cNvCxnSpPr>
            <a:cxnSpLocks/>
          </p:cNvCxnSpPr>
          <p:nvPr/>
        </p:nvCxnSpPr>
        <p:spPr>
          <a:xfrm flipH="1">
            <a:off x="10260349" y="4360126"/>
            <a:ext cx="1" cy="68172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9F60FC-7FDD-B388-E1D5-6C0886804364}"/>
              </a:ext>
            </a:extLst>
          </p:cNvPr>
          <p:cNvSpPr txBox="1"/>
          <p:nvPr/>
        </p:nvSpPr>
        <p:spPr>
          <a:xfrm>
            <a:off x="8677824" y="5082273"/>
            <a:ext cx="1383538" cy="338554"/>
          </a:xfrm>
          <a:prstGeom prst="rect">
            <a:avLst/>
          </a:prstGeom>
          <a:noFill/>
        </p:spPr>
        <p:txBody>
          <a:bodyPr wrap="square" rtlCol="0">
            <a:spAutoFit/>
          </a:bodyPr>
          <a:lstStyle/>
          <a:p>
            <a:r>
              <a:rPr lang="en-US" sz="1600" dirty="0">
                <a:latin typeface="Poppins" pitchFamily="2" charset="77"/>
                <a:cs typeface="Poppins" pitchFamily="2" charset="77"/>
              </a:rPr>
              <a:t>Load (QPS)</a:t>
            </a:r>
          </a:p>
        </p:txBody>
      </p:sp>
      <p:sp>
        <p:nvSpPr>
          <p:cNvPr id="17" name="TextBox 16">
            <a:extLst>
              <a:ext uri="{FF2B5EF4-FFF2-40B4-BE49-F238E27FC236}">
                <a16:creationId xmlns:a16="http://schemas.microsoft.com/office/drawing/2014/main" id="{1F8D7F2E-0044-0C41-160A-5E98C46A0EDF}"/>
              </a:ext>
            </a:extLst>
          </p:cNvPr>
          <p:cNvSpPr txBox="1"/>
          <p:nvPr/>
        </p:nvSpPr>
        <p:spPr>
          <a:xfrm>
            <a:off x="5867215" y="3541976"/>
            <a:ext cx="1529254" cy="338554"/>
          </a:xfrm>
          <a:prstGeom prst="rect">
            <a:avLst/>
          </a:prstGeom>
          <a:noFill/>
        </p:spPr>
        <p:txBody>
          <a:bodyPr wrap="square" rtlCol="0">
            <a:spAutoFit/>
          </a:bodyPr>
          <a:lstStyle/>
          <a:p>
            <a:r>
              <a:rPr lang="en-US" sz="1600" dirty="0">
                <a:latin typeface="Poppins" pitchFamily="2" charset="77"/>
                <a:cs typeface="Poppins" pitchFamily="2" charset="77"/>
              </a:rPr>
              <a:t>Tail Latency</a:t>
            </a:r>
          </a:p>
        </p:txBody>
      </p:sp>
      <p:sp>
        <p:nvSpPr>
          <p:cNvPr id="21" name="TextBox 20">
            <a:extLst>
              <a:ext uri="{FF2B5EF4-FFF2-40B4-BE49-F238E27FC236}">
                <a16:creationId xmlns:a16="http://schemas.microsoft.com/office/drawing/2014/main" id="{4F9A1DE0-B129-F615-921C-FCEF28712B73}"/>
              </a:ext>
            </a:extLst>
          </p:cNvPr>
          <p:cNvSpPr txBox="1"/>
          <p:nvPr/>
        </p:nvSpPr>
        <p:spPr>
          <a:xfrm>
            <a:off x="10205805" y="2817941"/>
            <a:ext cx="888293" cy="307777"/>
          </a:xfrm>
          <a:prstGeom prst="rect">
            <a:avLst/>
          </a:prstGeom>
          <a:noFill/>
        </p:spPr>
        <p:txBody>
          <a:bodyPr wrap="square" rtlCol="0">
            <a:spAutoFit/>
          </a:bodyPr>
          <a:lstStyle/>
          <a:p>
            <a:r>
              <a:rPr lang="en-US" sz="1400" dirty="0">
                <a:solidFill>
                  <a:srgbClr val="ED7D31"/>
                </a:solidFill>
                <a:latin typeface="Poppins" pitchFamily="2" charset="77"/>
                <a:cs typeface="Poppins" pitchFamily="2" charset="77"/>
              </a:rPr>
              <a:t>8 cores</a:t>
            </a:r>
          </a:p>
        </p:txBody>
      </p:sp>
      <p:sp>
        <p:nvSpPr>
          <p:cNvPr id="22" name="TextBox 21">
            <a:extLst>
              <a:ext uri="{FF2B5EF4-FFF2-40B4-BE49-F238E27FC236}">
                <a16:creationId xmlns:a16="http://schemas.microsoft.com/office/drawing/2014/main" id="{969DCDA7-E5BB-7CC1-4A11-FACECEB455DB}"/>
              </a:ext>
            </a:extLst>
          </p:cNvPr>
          <p:cNvSpPr txBox="1"/>
          <p:nvPr/>
        </p:nvSpPr>
        <p:spPr>
          <a:xfrm>
            <a:off x="7314363" y="2301971"/>
            <a:ext cx="1599192" cy="584775"/>
          </a:xfrm>
          <a:prstGeom prst="rect">
            <a:avLst/>
          </a:prstGeom>
          <a:noFill/>
        </p:spPr>
        <p:txBody>
          <a:bodyPr wrap="square" rtlCol="0">
            <a:spAutoFit/>
          </a:bodyPr>
          <a:lstStyle/>
          <a:p>
            <a:r>
              <a:rPr lang="en-US" sz="1600" dirty="0">
                <a:solidFill>
                  <a:srgbClr val="ED7D31"/>
                </a:solidFill>
                <a:latin typeface="Poppins" pitchFamily="2" charset="77"/>
                <a:cs typeface="Poppins" pitchFamily="2" charset="77"/>
              </a:rPr>
              <a:t>Baseline SKU</a:t>
            </a:r>
          </a:p>
          <a:p>
            <a:r>
              <a:rPr lang="en-US" sz="1600" dirty="0">
                <a:solidFill>
                  <a:srgbClr val="70AD47"/>
                </a:solidFill>
                <a:latin typeface="Poppins" pitchFamily="2" charset="77"/>
                <a:cs typeface="Poppins" pitchFamily="2" charset="77"/>
              </a:rPr>
              <a:t>GreenSKU</a:t>
            </a:r>
          </a:p>
        </p:txBody>
      </p:sp>
      <p:sp>
        <p:nvSpPr>
          <p:cNvPr id="23" name="TextBox 22">
            <a:extLst>
              <a:ext uri="{FF2B5EF4-FFF2-40B4-BE49-F238E27FC236}">
                <a16:creationId xmlns:a16="http://schemas.microsoft.com/office/drawing/2014/main" id="{E02D1777-43B3-C5E3-7DEC-4E8329FB48E4}"/>
              </a:ext>
            </a:extLst>
          </p:cNvPr>
          <p:cNvSpPr txBox="1"/>
          <p:nvPr/>
        </p:nvSpPr>
        <p:spPr>
          <a:xfrm>
            <a:off x="7962494" y="1620199"/>
            <a:ext cx="1513707" cy="369332"/>
          </a:xfrm>
          <a:prstGeom prst="rect">
            <a:avLst/>
          </a:prstGeom>
          <a:noFill/>
        </p:spPr>
        <p:txBody>
          <a:bodyPr wrap="square" tIns="0" rIns="0" bIns="0" rtlCol="0">
            <a:spAutoFit/>
          </a:bodyPr>
          <a:lstStyle/>
          <a:p>
            <a:r>
              <a:rPr lang="en-US" sz="2400" dirty="0" err="1">
                <a:latin typeface="Courier New" panose="02070309020205020404" pitchFamily="49" charset="0"/>
                <a:cs typeface="Courier New" panose="02070309020205020404" pitchFamily="49" charset="0"/>
              </a:rPr>
              <a:t>xapian</a:t>
            </a:r>
            <a:endParaRPr lang="en-US" sz="2400" dirty="0">
              <a:latin typeface="Courier New" panose="02070309020205020404" pitchFamily="49" charset="0"/>
              <a:cs typeface="Courier New" panose="02070309020205020404" pitchFamily="49" charset="0"/>
            </a:endParaRPr>
          </a:p>
        </p:txBody>
      </p:sp>
      <p:sp>
        <p:nvSpPr>
          <p:cNvPr id="24" name="TextBox 23">
            <a:extLst>
              <a:ext uri="{FF2B5EF4-FFF2-40B4-BE49-F238E27FC236}">
                <a16:creationId xmlns:a16="http://schemas.microsoft.com/office/drawing/2014/main" id="{EC86F959-3124-ECFA-D29A-3BA9F463945F}"/>
              </a:ext>
            </a:extLst>
          </p:cNvPr>
          <p:cNvSpPr txBox="1"/>
          <p:nvPr/>
        </p:nvSpPr>
        <p:spPr>
          <a:xfrm>
            <a:off x="9140471" y="1583136"/>
            <a:ext cx="2135783" cy="430887"/>
          </a:xfrm>
          <a:prstGeom prst="rect">
            <a:avLst/>
          </a:prstGeom>
          <a:noFill/>
        </p:spPr>
        <p:txBody>
          <a:bodyPr wrap="square" rtlCol="0">
            <a:spAutoFit/>
          </a:bodyPr>
          <a:lstStyle/>
          <a:p>
            <a:r>
              <a:rPr lang="en-US" sz="2200" dirty="0">
                <a:latin typeface="Poppins" pitchFamily="2" charset="77"/>
                <a:cs typeface="Poppins" pitchFamily="2" charset="77"/>
              </a:rPr>
              <a:t>Performance:</a:t>
            </a:r>
          </a:p>
        </p:txBody>
      </p:sp>
      <p:cxnSp>
        <p:nvCxnSpPr>
          <p:cNvPr id="28" name="Straight Arrow Connector 27">
            <a:extLst>
              <a:ext uri="{FF2B5EF4-FFF2-40B4-BE49-F238E27FC236}">
                <a16:creationId xmlns:a16="http://schemas.microsoft.com/office/drawing/2014/main" id="{90D91ADB-4838-8D61-208A-BE8A421F7EF7}"/>
              </a:ext>
            </a:extLst>
          </p:cNvPr>
          <p:cNvCxnSpPr>
            <a:cxnSpLocks/>
          </p:cNvCxnSpPr>
          <p:nvPr/>
        </p:nvCxnSpPr>
        <p:spPr>
          <a:xfrm>
            <a:off x="10331048" y="4754507"/>
            <a:ext cx="4211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490E118-9D2B-275E-2F05-968EEEADD9CA}"/>
              </a:ext>
            </a:extLst>
          </p:cNvPr>
          <p:cNvGrpSpPr/>
          <p:nvPr/>
        </p:nvGrpSpPr>
        <p:grpSpPr>
          <a:xfrm>
            <a:off x="6125952" y="3151904"/>
            <a:ext cx="893335" cy="344577"/>
            <a:chOff x="145782" y="2224756"/>
            <a:chExt cx="1089283" cy="420158"/>
          </a:xfrm>
        </p:grpSpPr>
        <p:sp>
          <p:nvSpPr>
            <p:cNvPr id="32" name="Rectangle 31">
              <a:extLst>
                <a:ext uri="{FF2B5EF4-FFF2-40B4-BE49-F238E27FC236}">
                  <a16:creationId xmlns:a16="http://schemas.microsoft.com/office/drawing/2014/main" id="{CDEFFB2C-7B9A-DEF8-21B7-92AEADB3F69E}"/>
                </a:ext>
              </a:extLst>
            </p:cNvPr>
            <p:cNvSpPr/>
            <p:nvPr/>
          </p:nvSpPr>
          <p:spPr>
            <a:xfrm>
              <a:off x="145782" y="2224756"/>
              <a:ext cx="1042778" cy="4201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A4C9F0C-37B8-C625-EF77-9B667AB3CF1F}"/>
                </a:ext>
              </a:extLst>
            </p:cNvPr>
            <p:cNvSpPr/>
            <p:nvPr/>
          </p:nvSpPr>
          <p:spPr>
            <a:xfrm rot="5400000">
              <a:off x="118387" y="2342561"/>
              <a:ext cx="325820" cy="168166"/>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EF046AF-E55F-CFB3-2ABE-7F8CAEFC3EC2}"/>
                </a:ext>
              </a:extLst>
            </p:cNvPr>
            <p:cNvSpPr txBox="1"/>
            <p:nvPr/>
          </p:nvSpPr>
          <p:spPr>
            <a:xfrm>
              <a:off x="312097" y="2272755"/>
              <a:ext cx="922968" cy="318993"/>
            </a:xfrm>
            <a:prstGeom prst="rect">
              <a:avLst/>
            </a:prstGeom>
            <a:noFill/>
          </p:spPr>
          <p:txBody>
            <a:bodyPr wrap="none" rtlCol="0">
              <a:spAutoFit/>
            </a:bodyPr>
            <a:lstStyle/>
            <a:p>
              <a:r>
                <a:rPr lang="en-US" sz="1100" dirty="0">
                  <a:latin typeface="Poppins" pitchFamily="2" charset="77"/>
                  <a:cs typeface="Poppins" pitchFamily="2" charset="77"/>
                </a:rPr>
                <a:t>is better</a:t>
              </a:r>
            </a:p>
          </p:txBody>
        </p:sp>
      </p:grpSp>
      <p:sp>
        <p:nvSpPr>
          <p:cNvPr id="36" name="TextBox 35">
            <a:extLst>
              <a:ext uri="{FF2B5EF4-FFF2-40B4-BE49-F238E27FC236}">
                <a16:creationId xmlns:a16="http://schemas.microsoft.com/office/drawing/2014/main" id="{D2BA053C-2564-E2EC-6D9B-85570A861BE9}"/>
              </a:ext>
            </a:extLst>
          </p:cNvPr>
          <p:cNvSpPr txBox="1"/>
          <p:nvPr/>
        </p:nvSpPr>
        <p:spPr>
          <a:xfrm>
            <a:off x="10711511" y="4481777"/>
            <a:ext cx="2743199" cy="523220"/>
          </a:xfrm>
          <a:prstGeom prst="rect">
            <a:avLst/>
          </a:prstGeom>
          <a:noFill/>
        </p:spPr>
        <p:txBody>
          <a:bodyPr wrap="square" rtlCol="0">
            <a:spAutoFit/>
          </a:bodyPr>
          <a:lstStyle/>
          <a:p>
            <a:r>
              <a:rPr lang="en-US" sz="1400" dirty="0">
                <a:solidFill>
                  <a:srgbClr val="FF0000"/>
                </a:solidFill>
                <a:latin typeface="Poppins" pitchFamily="2" charset="77"/>
                <a:cs typeface="Poppins" pitchFamily="2" charset="77"/>
              </a:rPr>
              <a:t>Service Level </a:t>
            </a:r>
          </a:p>
          <a:p>
            <a:r>
              <a:rPr lang="en-US" sz="1400" dirty="0">
                <a:solidFill>
                  <a:srgbClr val="FF0000"/>
                </a:solidFill>
                <a:latin typeface="Poppins" pitchFamily="2" charset="77"/>
                <a:cs typeface="Poppins" pitchFamily="2" charset="77"/>
              </a:rPr>
              <a:t>Objective (SLO)</a:t>
            </a:r>
          </a:p>
        </p:txBody>
      </p:sp>
      <p:sp>
        <p:nvSpPr>
          <p:cNvPr id="14" name="Freeform 13">
            <a:extLst>
              <a:ext uri="{FF2B5EF4-FFF2-40B4-BE49-F238E27FC236}">
                <a16:creationId xmlns:a16="http://schemas.microsoft.com/office/drawing/2014/main" id="{D593B987-B408-BCD8-BAC0-5E9BE6CB0876}"/>
              </a:ext>
            </a:extLst>
          </p:cNvPr>
          <p:cNvSpPr/>
          <p:nvPr/>
        </p:nvSpPr>
        <p:spPr>
          <a:xfrm>
            <a:off x="7294699" y="2470095"/>
            <a:ext cx="2528973" cy="2085058"/>
          </a:xfrm>
          <a:custGeom>
            <a:avLst/>
            <a:gdLst>
              <a:gd name="connsiteX0" fmla="*/ 0 w 1848464"/>
              <a:gd name="connsiteY0" fmla="*/ 1524000 h 1524000"/>
              <a:gd name="connsiteX1" fmla="*/ 835742 w 1848464"/>
              <a:gd name="connsiteY1" fmla="*/ 1386348 h 1524000"/>
              <a:gd name="connsiteX2" fmla="*/ 1415845 w 1848464"/>
              <a:gd name="connsiteY2" fmla="*/ 1199535 h 1524000"/>
              <a:gd name="connsiteX3" fmla="*/ 1691148 w 1848464"/>
              <a:gd name="connsiteY3" fmla="*/ 816077 h 1524000"/>
              <a:gd name="connsiteX4" fmla="*/ 1848464 w 184846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464" h="1524000">
                <a:moveTo>
                  <a:pt x="0" y="1524000"/>
                </a:moveTo>
                <a:cubicBezTo>
                  <a:pt x="299884" y="1482212"/>
                  <a:pt x="599768" y="1440425"/>
                  <a:pt x="835742" y="1386348"/>
                </a:cubicBezTo>
                <a:cubicBezTo>
                  <a:pt x="1071716" y="1332271"/>
                  <a:pt x="1273277" y="1294580"/>
                  <a:pt x="1415845" y="1199535"/>
                </a:cubicBezTo>
                <a:cubicBezTo>
                  <a:pt x="1558413" y="1104490"/>
                  <a:pt x="1619045" y="1015999"/>
                  <a:pt x="1691148" y="816077"/>
                </a:cubicBezTo>
                <a:cubicBezTo>
                  <a:pt x="1763251" y="616155"/>
                  <a:pt x="1828800" y="99961"/>
                  <a:pt x="1848464" y="0"/>
                </a:cubicBezTo>
              </a:path>
            </a:pathLst>
          </a:custGeom>
          <a:noFill/>
          <a:ln w="19050">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D9AA3C0C-DA45-3D51-CE94-D3598AD7D73C}"/>
              </a:ext>
            </a:extLst>
          </p:cNvPr>
          <p:cNvSpPr/>
          <p:nvPr/>
        </p:nvSpPr>
        <p:spPr>
          <a:xfrm>
            <a:off x="7294700" y="2242978"/>
            <a:ext cx="4035595" cy="2381002"/>
          </a:xfrm>
          <a:custGeom>
            <a:avLst/>
            <a:gdLst>
              <a:gd name="connsiteX0" fmla="*/ 0 w 2949677"/>
              <a:gd name="connsiteY0" fmla="*/ 1868129 h 1868129"/>
              <a:gd name="connsiteX1" fmla="*/ 432619 w 2949677"/>
              <a:gd name="connsiteY1" fmla="*/ 1848465 h 1868129"/>
              <a:gd name="connsiteX2" fmla="*/ 924232 w 2949677"/>
              <a:gd name="connsiteY2" fmla="*/ 1868129 h 1868129"/>
              <a:gd name="connsiteX3" fmla="*/ 1563329 w 2949677"/>
              <a:gd name="connsiteY3" fmla="*/ 1848465 h 1868129"/>
              <a:gd name="connsiteX4" fmla="*/ 1986116 w 2949677"/>
              <a:gd name="connsiteY4" fmla="*/ 1799303 h 1868129"/>
              <a:gd name="connsiteX5" fmla="*/ 2369574 w 2949677"/>
              <a:gd name="connsiteY5" fmla="*/ 1661652 h 1868129"/>
              <a:gd name="connsiteX6" fmla="*/ 2497393 w 2949677"/>
              <a:gd name="connsiteY6" fmla="*/ 1573161 h 1868129"/>
              <a:gd name="connsiteX7" fmla="*/ 2605548 w 2949677"/>
              <a:gd name="connsiteY7" fmla="*/ 1435510 h 1868129"/>
              <a:gd name="connsiteX8" fmla="*/ 2733368 w 2949677"/>
              <a:gd name="connsiteY8" fmla="*/ 1179871 h 1868129"/>
              <a:gd name="connsiteX9" fmla="*/ 2890684 w 2949677"/>
              <a:gd name="connsiteY9" fmla="*/ 550607 h 1868129"/>
              <a:gd name="connsiteX10" fmla="*/ 2949677 w 2949677"/>
              <a:gd name="connsiteY10" fmla="*/ 0 h 1868129"/>
              <a:gd name="connsiteX0" fmla="*/ 0 w 2949677"/>
              <a:gd name="connsiteY0" fmla="*/ 1740310 h 1740310"/>
              <a:gd name="connsiteX1" fmla="*/ 432619 w 2949677"/>
              <a:gd name="connsiteY1" fmla="*/ 1720646 h 1740310"/>
              <a:gd name="connsiteX2" fmla="*/ 924232 w 2949677"/>
              <a:gd name="connsiteY2" fmla="*/ 1740310 h 1740310"/>
              <a:gd name="connsiteX3" fmla="*/ 1563329 w 2949677"/>
              <a:gd name="connsiteY3" fmla="*/ 1720646 h 1740310"/>
              <a:gd name="connsiteX4" fmla="*/ 1986116 w 2949677"/>
              <a:gd name="connsiteY4" fmla="*/ 1671484 h 1740310"/>
              <a:gd name="connsiteX5" fmla="*/ 2369574 w 2949677"/>
              <a:gd name="connsiteY5" fmla="*/ 1533833 h 1740310"/>
              <a:gd name="connsiteX6" fmla="*/ 2497393 w 2949677"/>
              <a:gd name="connsiteY6" fmla="*/ 1445342 h 1740310"/>
              <a:gd name="connsiteX7" fmla="*/ 2605548 w 2949677"/>
              <a:gd name="connsiteY7" fmla="*/ 1307691 h 1740310"/>
              <a:gd name="connsiteX8" fmla="*/ 2733368 w 2949677"/>
              <a:gd name="connsiteY8" fmla="*/ 1052052 h 1740310"/>
              <a:gd name="connsiteX9" fmla="*/ 2890684 w 2949677"/>
              <a:gd name="connsiteY9" fmla="*/ 422788 h 1740310"/>
              <a:gd name="connsiteX10" fmla="*/ 2949677 w 2949677"/>
              <a:gd name="connsiteY10" fmla="*/ 0 h 174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677" h="1740310">
                <a:moveTo>
                  <a:pt x="0" y="1740310"/>
                </a:moveTo>
                <a:cubicBezTo>
                  <a:pt x="139290" y="1730478"/>
                  <a:pt x="278580" y="1720646"/>
                  <a:pt x="432619" y="1720646"/>
                </a:cubicBezTo>
                <a:cubicBezTo>
                  <a:pt x="586658" y="1720646"/>
                  <a:pt x="735780" y="1740310"/>
                  <a:pt x="924232" y="1740310"/>
                </a:cubicBezTo>
                <a:cubicBezTo>
                  <a:pt x="1112684" y="1740310"/>
                  <a:pt x="1386348" y="1732117"/>
                  <a:pt x="1563329" y="1720646"/>
                </a:cubicBezTo>
                <a:cubicBezTo>
                  <a:pt x="1740310" y="1709175"/>
                  <a:pt x="1851742" y="1702619"/>
                  <a:pt x="1986116" y="1671484"/>
                </a:cubicBezTo>
                <a:cubicBezTo>
                  <a:pt x="2120490" y="1640349"/>
                  <a:pt x="2284361" y="1571523"/>
                  <a:pt x="2369574" y="1533833"/>
                </a:cubicBezTo>
                <a:cubicBezTo>
                  <a:pt x="2454787" y="1496143"/>
                  <a:pt x="2458064" y="1483032"/>
                  <a:pt x="2497393" y="1445342"/>
                </a:cubicBezTo>
                <a:cubicBezTo>
                  <a:pt x="2536722" y="1407652"/>
                  <a:pt x="2566219" y="1373239"/>
                  <a:pt x="2605548" y="1307691"/>
                </a:cubicBezTo>
                <a:cubicBezTo>
                  <a:pt x="2644877" y="1242143"/>
                  <a:pt x="2685845" y="1199536"/>
                  <a:pt x="2733368" y="1052052"/>
                </a:cubicBezTo>
                <a:cubicBezTo>
                  <a:pt x="2780891" y="904568"/>
                  <a:pt x="2854633" y="619433"/>
                  <a:pt x="2890684" y="422788"/>
                </a:cubicBezTo>
                <a:cubicBezTo>
                  <a:pt x="2926736" y="226143"/>
                  <a:pt x="2941484" y="99961"/>
                  <a:pt x="2949677" y="0"/>
                </a:cubicBezTo>
              </a:path>
            </a:pathLst>
          </a:custGeom>
          <a:noFill/>
          <a:ln w="19050">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7EB99C5-A2FE-D8C6-0479-44BB168CC957}"/>
              </a:ext>
            </a:extLst>
          </p:cNvPr>
          <p:cNvSpPr txBox="1"/>
          <p:nvPr/>
        </p:nvSpPr>
        <p:spPr>
          <a:xfrm>
            <a:off x="8913555" y="2886746"/>
            <a:ext cx="888293" cy="307777"/>
          </a:xfrm>
          <a:prstGeom prst="rect">
            <a:avLst/>
          </a:prstGeom>
          <a:noFill/>
        </p:spPr>
        <p:txBody>
          <a:bodyPr wrap="square" rtlCol="0">
            <a:spAutoFit/>
          </a:bodyPr>
          <a:lstStyle/>
          <a:p>
            <a:r>
              <a:rPr lang="en-US" sz="1400" dirty="0">
                <a:solidFill>
                  <a:srgbClr val="70AD47"/>
                </a:solidFill>
                <a:latin typeface="Poppins" pitchFamily="2" charset="77"/>
                <a:cs typeface="Poppins" pitchFamily="2" charset="77"/>
              </a:rPr>
              <a:t>8 cores</a:t>
            </a:r>
          </a:p>
        </p:txBody>
      </p:sp>
      <p:sp>
        <p:nvSpPr>
          <p:cNvPr id="25" name="TextBox 24">
            <a:extLst>
              <a:ext uri="{FF2B5EF4-FFF2-40B4-BE49-F238E27FC236}">
                <a16:creationId xmlns:a16="http://schemas.microsoft.com/office/drawing/2014/main" id="{F4F256E8-222B-B78E-1A5A-9C29F55941F9}"/>
              </a:ext>
            </a:extLst>
          </p:cNvPr>
          <p:cNvSpPr txBox="1"/>
          <p:nvPr/>
        </p:nvSpPr>
        <p:spPr>
          <a:xfrm>
            <a:off x="11098848" y="3515721"/>
            <a:ext cx="945332" cy="307777"/>
          </a:xfrm>
          <a:prstGeom prst="rect">
            <a:avLst/>
          </a:prstGeom>
          <a:noFill/>
        </p:spPr>
        <p:txBody>
          <a:bodyPr wrap="square" rtlCol="0">
            <a:spAutoFit/>
          </a:bodyPr>
          <a:lstStyle/>
          <a:p>
            <a:r>
              <a:rPr lang="en-US" sz="1400" dirty="0">
                <a:solidFill>
                  <a:srgbClr val="70AD47"/>
                </a:solidFill>
                <a:latin typeface="Poppins" pitchFamily="2" charset="77"/>
                <a:cs typeface="Poppins" pitchFamily="2" charset="77"/>
              </a:rPr>
              <a:t>10 cores</a:t>
            </a:r>
          </a:p>
        </p:txBody>
      </p:sp>
      <p:sp>
        <p:nvSpPr>
          <p:cNvPr id="26" name="TextBox 25">
            <a:extLst>
              <a:ext uri="{FF2B5EF4-FFF2-40B4-BE49-F238E27FC236}">
                <a16:creationId xmlns:a16="http://schemas.microsoft.com/office/drawing/2014/main" id="{A1D7EBA2-7A07-9F84-D010-A3D5A3E48B0B}"/>
              </a:ext>
            </a:extLst>
          </p:cNvPr>
          <p:cNvSpPr txBox="1"/>
          <p:nvPr/>
        </p:nvSpPr>
        <p:spPr>
          <a:xfrm>
            <a:off x="7987069" y="4248614"/>
            <a:ext cx="415498" cy="369332"/>
          </a:xfrm>
          <a:prstGeom prst="rect">
            <a:avLst/>
          </a:prstGeom>
          <a:noFill/>
        </p:spPr>
        <p:txBody>
          <a:bodyPr wrap="none" rtlCol="0">
            <a:spAutoFit/>
          </a:bodyPr>
          <a:lstStyle/>
          <a:p>
            <a:r>
              <a:rPr lang="en-US" dirty="0"/>
              <a:t>❌</a:t>
            </a:r>
          </a:p>
        </p:txBody>
      </p:sp>
      <p:pic>
        <p:nvPicPr>
          <p:cNvPr id="37" name="Graphic 36" descr="Checkmark with solid fill">
            <a:extLst>
              <a:ext uri="{FF2B5EF4-FFF2-40B4-BE49-F238E27FC236}">
                <a16:creationId xmlns:a16="http://schemas.microsoft.com/office/drawing/2014/main" id="{AD45EB64-9C8C-CBE9-9C66-92A68E6008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6847" y="4386617"/>
            <a:ext cx="348402" cy="348402"/>
          </a:xfrm>
          <a:prstGeom prst="rect">
            <a:avLst/>
          </a:prstGeom>
        </p:spPr>
      </p:pic>
      <p:sp>
        <p:nvSpPr>
          <p:cNvPr id="41" name="Rectangle 40">
            <a:extLst>
              <a:ext uri="{FF2B5EF4-FFF2-40B4-BE49-F238E27FC236}">
                <a16:creationId xmlns:a16="http://schemas.microsoft.com/office/drawing/2014/main" id="{60D94CC5-099C-A661-FB44-E941AD11D23D}"/>
              </a:ext>
            </a:extLst>
          </p:cNvPr>
          <p:cNvSpPr/>
          <p:nvPr/>
        </p:nvSpPr>
        <p:spPr>
          <a:xfrm>
            <a:off x="130155" y="2397226"/>
            <a:ext cx="5674477" cy="240394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7238982-0074-A5C2-FD20-DFAA3A248C50}"/>
              </a:ext>
            </a:extLst>
          </p:cNvPr>
          <p:cNvSpPr txBox="1"/>
          <p:nvPr/>
        </p:nvSpPr>
        <p:spPr>
          <a:xfrm>
            <a:off x="3663886" y="4240141"/>
            <a:ext cx="1927131" cy="338554"/>
          </a:xfrm>
          <a:prstGeom prst="rect">
            <a:avLst/>
          </a:prstGeom>
          <a:noFill/>
        </p:spPr>
        <p:txBody>
          <a:bodyPr wrap="none" rtlCol="0">
            <a:spAutoFit/>
          </a:bodyPr>
          <a:lstStyle/>
          <a:p>
            <a:r>
              <a:rPr lang="en-US" sz="1600" dirty="0">
                <a:latin typeface="Poppins" pitchFamily="2" charset="77"/>
                <a:cs typeface="Poppins" pitchFamily="2" charset="77"/>
              </a:rPr>
              <a:t>Meets perf. goals</a:t>
            </a:r>
          </a:p>
        </p:txBody>
      </p:sp>
      <p:pic>
        <p:nvPicPr>
          <p:cNvPr id="43" name="Graphic 42" descr="Programmer female with solid fill">
            <a:extLst>
              <a:ext uri="{FF2B5EF4-FFF2-40B4-BE49-F238E27FC236}">
                <a16:creationId xmlns:a16="http://schemas.microsoft.com/office/drawing/2014/main" id="{833D37CC-1590-B699-1F75-90C9D24C9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2151" y="2728634"/>
            <a:ext cx="1482068" cy="1482068"/>
          </a:xfrm>
          <a:prstGeom prst="rect">
            <a:avLst/>
          </a:prstGeom>
        </p:spPr>
      </p:pic>
      <p:sp>
        <p:nvSpPr>
          <p:cNvPr id="46" name="TextBox 45">
            <a:extLst>
              <a:ext uri="{FF2B5EF4-FFF2-40B4-BE49-F238E27FC236}">
                <a16:creationId xmlns:a16="http://schemas.microsoft.com/office/drawing/2014/main" id="{F9800FDE-A518-C0FE-4ED5-0D44AC358A69}"/>
              </a:ext>
            </a:extLst>
          </p:cNvPr>
          <p:cNvSpPr txBox="1"/>
          <p:nvPr/>
        </p:nvSpPr>
        <p:spPr>
          <a:xfrm>
            <a:off x="3702514" y="2355767"/>
            <a:ext cx="1807036" cy="461665"/>
          </a:xfrm>
          <a:prstGeom prst="rect">
            <a:avLst/>
          </a:prstGeom>
          <a:noFill/>
        </p:spPr>
        <p:txBody>
          <a:bodyPr wrap="square" rtlCol="0">
            <a:spAutoFit/>
          </a:bodyPr>
          <a:lstStyle/>
          <a:p>
            <a:r>
              <a:rPr lang="en-US" sz="2400" b="1" dirty="0">
                <a:solidFill>
                  <a:schemeClr val="accent6"/>
                </a:solidFill>
                <a:latin typeface="Poppins" pitchFamily="2" charset="77"/>
                <a:cs typeface="Poppins" pitchFamily="2" charset="77"/>
              </a:rPr>
              <a:t>GreenSKU</a:t>
            </a:r>
          </a:p>
        </p:txBody>
      </p:sp>
      <p:sp>
        <p:nvSpPr>
          <p:cNvPr id="47" name="TextBox 46">
            <a:extLst>
              <a:ext uri="{FF2B5EF4-FFF2-40B4-BE49-F238E27FC236}">
                <a16:creationId xmlns:a16="http://schemas.microsoft.com/office/drawing/2014/main" id="{C17FFD68-CDDA-CF83-6DFD-3CF1C21C8955}"/>
              </a:ext>
            </a:extLst>
          </p:cNvPr>
          <p:cNvSpPr txBox="1"/>
          <p:nvPr/>
        </p:nvSpPr>
        <p:spPr>
          <a:xfrm>
            <a:off x="94320" y="2490519"/>
            <a:ext cx="2283285" cy="461665"/>
          </a:xfrm>
          <a:prstGeom prst="rect">
            <a:avLst/>
          </a:prstGeom>
          <a:noFill/>
        </p:spPr>
        <p:txBody>
          <a:bodyPr wrap="square" rtlCol="0">
            <a:spAutoFit/>
          </a:bodyPr>
          <a:lstStyle/>
          <a:p>
            <a:r>
              <a:rPr lang="en-US" sz="2400" dirty="0">
                <a:solidFill>
                  <a:schemeClr val="accent2"/>
                </a:solidFill>
                <a:latin typeface="Poppins" pitchFamily="2" charset="77"/>
                <a:cs typeface="Poppins" pitchFamily="2" charset="77"/>
              </a:rPr>
              <a:t>Baseline SKU*</a:t>
            </a:r>
          </a:p>
        </p:txBody>
      </p:sp>
      <p:sp>
        <p:nvSpPr>
          <p:cNvPr id="49" name="TextBox 48">
            <a:extLst>
              <a:ext uri="{FF2B5EF4-FFF2-40B4-BE49-F238E27FC236}">
                <a16:creationId xmlns:a16="http://schemas.microsoft.com/office/drawing/2014/main" id="{02B64FE8-969E-AC59-A588-66A90DC2D0EA}"/>
              </a:ext>
            </a:extLst>
          </p:cNvPr>
          <p:cNvSpPr txBox="1"/>
          <p:nvPr/>
        </p:nvSpPr>
        <p:spPr>
          <a:xfrm>
            <a:off x="157308" y="4240141"/>
            <a:ext cx="2170931" cy="338554"/>
          </a:xfrm>
          <a:prstGeom prst="rect">
            <a:avLst/>
          </a:prstGeom>
          <a:noFill/>
        </p:spPr>
        <p:txBody>
          <a:bodyPr wrap="square" rtlCol="0">
            <a:spAutoFit/>
          </a:bodyPr>
          <a:lstStyle/>
          <a:p>
            <a:r>
              <a:rPr lang="en-US" sz="1600" dirty="0">
                <a:latin typeface="Poppins" pitchFamily="2" charset="77"/>
                <a:cs typeface="Poppins" pitchFamily="2" charset="77"/>
              </a:rPr>
              <a:t>Meeting perf. goals</a:t>
            </a:r>
          </a:p>
        </p:txBody>
      </p:sp>
      <p:sp>
        <p:nvSpPr>
          <p:cNvPr id="50" name="TextBox 49">
            <a:extLst>
              <a:ext uri="{FF2B5EF4-FFF2-40B4-BE49-F238E27FC236}">
                <a16:creationId xmlns:a16="http://schemas.microsoft.com/office/drawing/2014/main" id="{9DADD424-0B39-A13A-CA8F-672DD54A2075}"/>
              </a:ext>
            </a:extLst>
          </p:cNvPr>
          <p:cNvSpPr txBox="1"/>
          <p:nvPr/>
        </p:nvSpPr>
        <p:spPr>
          <a:xfrm>
            <a:off x="2377605" y="4182434"/>
            <a:ext cx="1011161" cy="369332"/>
          </a:xfrm>
          <a:prstGeom prst="rect">
            <a:avLst/>
          </a:prstGeom>
          <a:noFill/>
        </p:spPr>
        <p:txBody>
          <a:bodyPr wrap="square">
            <a:spAutoFit/>
          </a:bodyPr>
          <a:lstStyle/>
          <a:p>
            <a:r>
              <a:rPr lang="en-US" sz="1800" dirty="0" err="1">
                <a:latin typeface="Courier New" panose="02070309020205020404" pitchFamily="49" charset="0"/>
                <a:cs typeface="Courier New" panose="02070309020205020404" pitchFamily="49" charset="0"/>
              </a:rPr>
              <a:t>xapian</a:t>
            </a:r>
            <a:endParaRPr lang="en-US" dirty="0"/>
          </a:p>
        </p:txBody>
      </p:sp>
      <p:grpSp>
        <p:nvGrpSpPr>
          <p:cNvPr id="31" name="Group 30">
            <a:extLst>
              <a:ext uri="{FF2B5EF4-FFF2-40B4-BE49-F238E27FC236}">
                <a16:creationId xmlns:a16="http://schemas.microsoft.com/office/drawing/2014/main" id="{8FC39484-052A-B07D-6381-2642951DB883}"/>
              </a:ext>
            </a:extLst>
          </p:cNvPr>
          <p:cNvGrpSpPr/>
          <p:nvPr/>
        </p:nvGrpSpPr>
        <p:grpSpPr>
          <a:xfrm>
            <a:off x="885073" y="2883798"/>
            <a:ext cx="715400" cy="1262866"/>
            <a:chOff x="885073" y="2883798"/>
            <a:chExt cx="715400" cy="1262866"/>
          </a:xfrm>
        </p:grpSpPr>
        <p:pic>
          <p:nvPicPr>
            <p:cNvPr id="45" name="Graphic 44" descr="Gauge with solid fill">
              <a:extLst>
                <a:ext uri="{FF2B5EF4-FFF2-40B4-BE49-F238E27FC236}">
                  <a16:creationId xmlns:a16="http://schemas.microsoft.com/office/drawing/2014/main" id="{005E877A-CC0A-BA63-E861-B372B9643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073" y="2883798"/>
              <a:ext cx="715400" cy="715400"/>
            </a:xfrm>
            <a:prstGeom prst="rect">
              <a:avLst/>
            </a:prstGeom>
          </p:spPr>
        </p:pic>
        <p:pic>
          <p:nvPicPr>
            <p:cNvPr id="53" name="Graphic 52" descr="Thumbs up sign with solid fill">
              <a:extLst>
                <a:ext uri="{FF2B5EF4-FFF2-40B4-BE49-F238E27FC236}">
                  <a16:creationId xmlns:a16="http://schemas.microsoft.com/office/drawing/2014/main" id="{1A554333-9B51-CCF5-6FEF-BE7BCCE652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85073" y="3431264"/>
              <a:ext cx="715400" cy="715400"/>
            </a:xfrm>
            <a:prstGeom prst="rect">
              <a:avLst/>
            </a:prstGeom>
          </p:spPr>
        </p:pic>
      </p:grpSp>
      <p:pic>
        <p:nvPicPr>
          <p:cNvPr id="55" name="Graphic 54" descr="Thumbs up sign with solid fill">
            <a:extLst>
              <a:ext uri="{FF2B5EF4-FFF2-40B4-BE49-F238E27FC236}">
                <a16:creationId xmlns:a16="http://schemas.microsoft.com/office/drawing/2014/main" id="{80808D3F-673E-03EE-D73B-1337F8A39936}"/>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flipH="1">
            <a:off x="4244973" y="3431264"/>
            <a:ext cx="715400" cy="715400"/>
          </a:xfrm>
          <a:prstGeom prst="rect">
            <a:avLst/>
          </a:prstGeom>
        </p:spPr>
      </p:pic>
      <p:sp>
        <p:nvSpPr>
          <p:cNvPr id="3" name="TextBox 2">
            <a:extLst>
              <a:ext uri="{FF2B5EF4-FFF2-40B4-BE49-F238E27FC236}">
                <a16:creationId xmlns:a16="http://schemas.microsoft.com/office/drawing/2014/main" id="{A7F74520-E67B-365D-CF96-9A04DC6EC653}"/>
              </a:ext>
            </a:extLst>
          </p:cNvPr>
          <p:cNvSpPr txBox="1"/>
          <p:nvPr/>
        </p:nvSpPr>
        <p:spPr>
          <a:xfrm>
            <a:off x="416675" y="5750597"/>
            <a:ext cx="11358650"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We identify the # of </a:t>
            </a:r>
            <a:r>
              <a:rPr lang="en-US" sz="2000" b="1" dirty="0">
                <a:solidFill>
                  <a:schemeClr val="accent6"/>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cores needed to achieve the </a:t>
            </a:r>
            <a:r>
              <a:rPr lang="en-US" sz="2000" dirty="0">
                <a:solidFill>
                  <a:schemeClr val="accent2"/>
                </a:solidFill>
                <a:latin typeface="Poppins" panose="00000500000000000000" pitchFamily="2" charset="0"/>
                <a:cs typeface="Poppins" panose="00000500000000000000" pitchFamily="2" charset="0"/>
              </a:rPr>
              <a:t>baseline SKU</a:t>
            </a:r>
            <a:r>
              <a:rPr lang="en-US" sz="2000" dirty="0">
                <a:latin typeface="Poppins" panose="00000500000000000000" pitchFamily="2" charset="0"/>
                <a:cs typeface="Poppins" panose="00000500000000000000" pitchFamily="2" charset="0"/>
              </a:rPr>
              <a:t>’s performance</a:t>
            </a:r>
          </a:p>
        </p:txBody>
      </p:sp>
      <p:sp>
        <p:nvSpPr>
          <p:cNvPr id="51" name="TextBox 50">
            <a:extLst>
              <a:ext uri="{FF2B5EF4-FFF2-40B4-BE49-F238E27FC236}">
                <a16:creationId xmlns:a16="http://schemas.microsoft.com/office/drawing/2014/main" id="{46CF239C-B31E-6300-3B37-A3EBF0F6270C}"/>
              </a:ext>
            </a:extLst>
          </p:cNvPr>
          <p:cNvSpPr txBox="1"/>
          <p:nvPr/>
        </p:nvSpPr>
        <p:spPr>
          <a:xfrm>
            <a:off x="185719" y="1572022"/>
            <a:ext cx="4180605" cy="646331"/>
          </a:xfrm>
          <a:prstGeom prst="rect">
            <a:avLst/>
          </a:prstGeom>
          <a:noFill/>
        </p:spPr>
        <p:txBody>
          <a:bodyPr wrap="square" rtlCol="0">
            <a:spAutoFit/>
          </a:bodyPr>
          <a:lstStyle/>
          <a:p>
            <a:r>
              <a:rPr lang="en-US" sz="2000" i="1" dirty="0">
                <a:solidFill>
                  <a:schemeClr val="accent2"/>
                </a:solidFill>
                <a:latin typeface="Poppins" pitchFamily="2" charset="77"/>
                <a:cs typeface="Poppins" pitchFamily="2" charset="77"/>
              </a:rPr>
              <a:t>*</a:t>
            </a:r>
            <a:r>
              <a:rPr lang="en-US" sz="1600" i="1" dirty="0">
                <a:solidFill>
                  <a:schemeClr val="tx1">
                    <a:lumMod val="65000"/>
                    <a:lumOff val="35000"/>
                  </a:schemeClr>
                </a:solidFill>
                <a:latin typeface="Poppins" pitchFamily="2" charset="77"/>
                <a:cs typeface="Poppins" pitchFamily="2" charset="77"/>
              </a:rPr>
              <a:t>a high-performance deployed SKU without any </a:t>
            </a:r>
            <a:r>
              <a:rPr lang="en-US" sz="1600" b="1" i="1" dirty="0">
                <a:solidFill>
                  <a:schemeClr val="accent6"/>
                </a:solidFill>
                <a:latin typeface="Poppins" pitchFamily="2" charset="77"/>
                <a:cs typeface="Poppins" pitchFamily="2" charset="77"/>
              </a:rPr>
              <a:t>GreenSKU</a:t>
            </a:r>
            <a:r>
              <a:rPr lang="en-US" sz="1600" i="1" dirty="0">
                <a:solidFill>
                  <a:schemeClr val="tx1">
                    <a:lumMod val="65000"/>
                    <a:lumOff val="35000"/>
                  </a:schemeClr>
                </a:solidFill>
                <a:latin typeface="Poppins" pitchFamily="2" charset="77"/>
                <a:cs typeface="Poppins" pitchFamily="2" charset="77"/>
              </a:rPr>
              <a:t> optimizations</a:t>
            </a:r>
          </a:p>
        </p:txBody>
      </p:sp>
      <p:grpSp>
        <p:nvGrpSpPr>
          <p:cNvPr id="38" name="Group 37">
            <a:extLst>
              <a:ext uri="{FF2B5EF4-FFF2-40B4-BE49-F238E27FC236}">
                <a16:creationId xmlns:a16="http://schemas.microsoft.com/office/drawing/2014/main" id="{EE5F81EA-E3C1-96CA-9537-DB068B480934}"/>
              </a:ext>
            </a:extLst>
          </p:cNvPr>
          <p:cNvGrpSpPr/>
          <p:nvPr/>
        </p:nvGrpSpPr>
        <p:grpSpPr>
          <a:xfrm>
            <a:off x="3840087" y="2711127"/>
            <a:ext cx="1579769" cy="867808"/>
            <a:chOff x="3840087" y="2711127"/>
            <a:chExt cx="1579769" cy="867808"/>
          </a:xfrm>
        </p:grpSpPr>
        <p:sp>
          <p:nvSpPr>
            <p:cNvPr id="5" name="TextBox 4">
              <a:extLst>
                <a:ext uri="{FF2B5EF4-FFF2-40B4-BE49-F238E27FC236}">
                  <a16:creationId xmlns:a16="http://schemas.microsoft.com/office/drawing/2014/main" id="{542E6688-BA22-7736-B8B9-ED5EB1F6FD06}"/>
                </a:ext>
              </a:extLst>
            </p:cNvPr>
            <p:cNvSpPr txBox="1"/>
            <p:nvPr/>
          </p:nvSpPr>
          <p:spPr>
            <a:xfrm>
              <a:off x="3840087" y="2711127"/>
              <a:ext cx="1579769" cy="369332"/>
            </a:xfrm>
            <a:prstGeom prst="rect">
              <a:avLst/>
            </a:prstGeom>
            <a:noFill/>
          </p:spPr>
          <p:txBody>
            <a:bodyPr wrap="square">
              <a:spAutoFit/>
            </a:bodyPr>
            <a:lstStyle/>
            <a:p>
              <a:r>
                <a:rPr lang="en-US" b="1" dirty="0">
                  <a:latin typeface="Poppins" pitchFamily="2" charset="77"/>
                  <a:cs typeface="Poppins" pitchFamily="2" charset="77"/>
                </a:rPr>
                <a:t>+25% cores</a:t>
              </a:r>
            </a:p>
          </p:txBody>
        </p:sp>
        <p:pic>
          <p:nvPicPr>
            <p:cNvPr id="9" name="Graphic 8" descr="Gauge with solid fill">
              <a:extLst>
                <a:ext uri="{FF2B5EF4-FFF2-40B4-BE49-F238E27FC236}">
                  <a16:creationId xmlns:a16="http://schemas.microsoft.com/office/drawing/2014/main" id="{0ADD7802-7EF2-9EE2-224F-805702F9CB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0345" y="2863535"/>
              <a:ext cx="715400" cy="715400"/>
            </a:xfrm>
            <a:prstGeom prst="rect">
              <a:avLst/>
            </a:prstGeom>
          </p:spPr>
        </p:pic>
      </p:grpSp>
      <p:sp>
        <p:nvSpPr>
          <p:cNvPr id="11" name="Title 1">
            <a:extLst>
              <a:ext uri="{FF2B5EF4-FFF2-40B4-BE49-F238E27FC236}">
                <a16:creationId xmlns:a16="http://schemas.microsoft.com/office/drawing/2014/main" id="{860E36BB-0923-451D-B6C2-702B9C62AB7B}"/>
              </a:ext>
            </a:extLst>
          </p:cNvPr>
          <p:cNvSpPr>
            <a:spLocks noGrp="1"/>
          </p:cNvSpPr>
          <p:nvPr>
            <p:ph type="title"/>
          </p:nvPr>
        </p:nvSpPr>
        <p:spPr>
          <a:xfrm>
            <a:off x="437367" y="27322"/>
            <a:ext cx="11252372" cy="1325563"/>
          </a:xfrm>
        </p:spPr>
        <p:txBody>
          <a:bodyPr>
            <a:normAutofit/>
          </a:bodyPr>
          <a:lstStyle/>
          <a:p>
            <a:r>
              <a:rPr lang="en-US" sz="2800" dirty="0"/>
              <a:t>How do we measure a </a:t>
            </a:r>
            <a:r>
              <a:rPr lang="en-US" sz="2800" b="1" dirty="0" err="1">
                <a:solidFill>
                  <a:schemeClr val="accent6"/>
                </a:solidFill>
              </a:rPr>
              <a:t>GreenSKU</a:t>
            </a:r>
            <a:r>
              <a:rPr lang="en-US" sz="2800" dirty="0" err="1"/>
              <a:t>’s</a:t>
            </a:r>
            <a:r>
              <a:rPr lang="en-US" sz="2800" dirty="0"/>
              <a:t> </a:t>
            </a:r>
            <a:r>
              <a:rPr lang="en-US" sz="2800" b="1" dirty="0"/>
              <a:t>performance</a:t>
            </a:r>
            <a:r>
              <a:rPr lang="en-US" sz="2800" dirty="0"/>
              <a:t>?</a:t>
            </a:r>
          </a:p>
        </p:txBody>
      </p:sp>
      <p:sp>
        <p:nvSpPr>
          <p:cNvPr id="12" name="Rectangle 11">
            <a:extLst>
              <a:ext uri="{FF2B5EF4-FFF2-40B4-BE49-F238E27FC236}">
                <a16:creationId xmlns:a16="http://schemas.microsoft.com/office/drawing/2014/main" id="{003765F2-266A-EBAF-9228-CEAB3BA3E182}"/>
              </a:ext>
            </a:extLst>
          </p:cNvPr>
          <p:cNvSpPr/>
          <p:nvPr/>
        </p:nvSpPr>
        <p:spPr>
          <a:xfrm>
            <a:off x="10254343" y="269163"/>
            <a:ext cx="1937656" cy="10073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5">
            <a:extLst>
              <a:ext uri="{FF2B5EF4-FFF2-40B4-BE49-F238E27FC236}">
                <a16:creationId xmlns:a16="http://schemas.microsoft.com/office/drawing/2014/main" id="{255940DA-5A54-2AE8-0E3B-6382B7F6CA34}"/>
              </a:ext>
            </a:extLst>
          </p:cNvPr>
          <p:cNvSpPr/>
          <p:nvPr/>
        </p:nvSpPr>
        <p:spPr>
          <a:xfrm>
            <a:off x="10965866" y="416902"/>
            <a:ext cx="1177157" cy="598184"/>
          </a:xfrm>
          <a:prstGeom prst="roundRect">
            <a:avLst/>
          </a:prstGeom>
          <a:solidFill>
            <a:schemeClr val="accent1">
              <a:lumMod val="60000"/>
              <a:lumOff val="40000"/>
            </a:schemeClr>
          </a:solidFill>
          <a:ln w="1905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dirty="0">
                <a:solidFill>
                  <a:schemeClr val="tx1"/>
                </a:solidFill>
                <a:latin typeface="Poppins" panose="00000500000000000000" pitchFamily="2" charset="0"/>
                <a:cs typeface="Poppins" panose="00000500000000000000" pitchFamily="2" charset="0"/>
              </a:rPr>
              <a:t>Performance</a:t>
            </a:r>
          </a:p>
        </p:txBody>
      </p:sp>
      <p:pic>
        <p:nvPicPr>
          <p:cNvPr id="16" name="Graphic 15" descr="Gauge with solid fill">
            <a:extLst>
              <a:ext uri="{FF2B5EF4-FFF2-40B4-BE49-F238E27FC236}">
                <a16:creationId xmlns:a16="http://schemas.microsoft.com/office/drawing/2014/main" id="{53F5275C-EC96-55EE-A5BB-8C92F60454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36599" y="579397"/>
            <a:ext cx="435689" cy="435689"/>
          </a:xfrm>
          <a:prstGeom prst="rect">
            <a:avLst/>
          </a:prstGeom>
        </p:spPr>
      </p:pic>
      <p:pic>
        <p:nvPicPr>
          <p:cNvPr id="27" name="Graphic 26" descr="Server with solid fill">
            <a:extLst>
              <a:ext uri="{FF2B5EF4-FFF2-40B4-BE49-F238E27FC236}">
                <a16:creationId xmlns:a16="http://schemas.microsoft.com/office/drawing/2014/main" id="{A8CFDD29-E387-D0F7-A2C6-5A02E3AE40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70796" y="550614"/>
            <a:ext cx="503313" cy="503313"/>
          </a:xfrm>
          <a:prstGeom prst="rect">
            <a:avLst/>
          </a:prstGeom>
        </p:spPr>
      </p:pic>
      <p:sp>
        <p:nvSpPr>
          <p:cNvPr id="29" name="TextBox 28">
            <a:extLst>
              <a:ext uri="{FF2B5EF4-FFF2-40B4-BE49-F238E27FC236}">
                <a16:creationId xmlns:a16="http://schemas.microsoft.com/office/drawing/2014/main" id="{DC70778E-B318-6924-6B49-37584305D1C4}"/>
              </a:ext>
            </a:extLst>
          </p:cNvPr>
          <p:cNvSpPr txBox="1"/>
          <p:nvPr/>
        </p:nvSpPr>
        <p:spPr>
          <a:xfrm>
            <a:off x="10324847" y="1052491"/>
            <a:ext cx="1409360" cy="261610"/>
          </a:xfrm>
          <a:prstGeom prst="rect">
            <a:avLst/>
          </a:prstGeom>
          <a:noFill/>
        </p:spPr>
        <p:txBody>
          <a:bodyPr wrap="square" rtlCol="0">
            <a:spAutoFit/>
          </a:bodyPr>
          <a:lstStyle/>
          <a:p>
            <a:r>
              <a:rPr lang="en-US" sz="1100" dirty="0">
                <a:latin typeface="Poppins" pitchFamily="2" charset="77"/>
                <a:cs typeface="Poppins" pitchFamily="2" charset="77"/>
              </a:rPr>
              <a:t>Server-level</a:t>
            </a:r>
          </a:p>
        </p:txBody>
      </p:sp>
      <p:sp>
        <p:nvSpPr>
          <p:cNvPr id="33" name="Freeform 32">
            <a:extLst>
              <a:ext uri="{FF2B5EF4-FFF2-40B4-BE49-F238E27FC236}">
                <a16:creationId xmlns:a16="http://schemas.microsoft.com/office/drawing/2014/main" id="{F6E753F8-0AFC-B682-002E-A44D5493B66D}"/>
              </a:ext>
            </a:extLst>
          </p:cNvPr>
          <p:cNvSpPr/>
          <p:nvPr/>
        </p:nvSpPr>
        <p:spPr>
          <a:xfrm>
            <a:off x="7314364" y="2251171"/>
            <a:ext cx="3879617" cy="2431801"/>
          </a:xfrm>
          <a:custGeom>
            <a:avLst/>
            <a:gdLst>
              <a:gd name="connsiteX0" fmla="*/ 0 w 2782529"/>
              <a:gd name="connsiteY0" fmla="*/ 1740310 h 1740310"/>
              <a:gd name="connsiteX1" fmla="*/ 1219200 w 2782529"/>
              <a:gd name="connsiteY1" fmla="*/ 1661652 h 1740310"/>
              <a:gd name="connsiteX2" fmla="*/ 2153265 w 2782529"/>
              <a:gd name="connsiteY2" fmla="*/ 1504336 h 1740310"/>
              <a:gd name="connsiteX3" fmla="*/ 2389239 w 2782529"/>
              <a:gd name="connsiteY3" fmla="*/ 1366684 h 1740310"/>
              <a:gd name="connsiteX4" fmla="*/ 2625213 w 2782529"/>
              <a:gd name="connsiteY4" fmla="*/ 963561 h 1740310"/>
              <a:gd name="connsiteX5" fmla="*/ 2762865 w 2782529"/>
              <a:gd name="connsiteY5" fmla="*/ 235974 h 1740310"/>
              <a:gd name="connsiteX6" fmla="*/ 2782529 w 2782529"/>
              <a:gd name="connsiteY6" fmla="*/ 0 h 1740310"/>
              <a:gd name="connsiteX0" fmla="*/ 0 w 2782529"/>
              <a:gd name="connsiteY0" fmla="*/ 1740310 h 1740310"/>
              <a:gd name="connsiteX1" fmla="*/ 1219200 w 2782529"/>
              <a:gd name="connsiteY1" fmla="*/ 1661652 h 1740310"/>
              <a:gd name="connsiteX2" fmla="*/ 2153265 w 2782529"/>
              <a:gd name="connsiteY2" fmla="*/ 1504336 h 1740310"/>
              <a:gd name="connsiteX3" fmla="*/ 2452891 w 2782529"/>
              <a:gd name="connsiteY3" fmla="*/ 1324249 h 1740310"/>
              <a:gd name="connsiteX4" fmla="*/ 2625213 w 2782529"/>
              <a:gd name="connsiteY4" fmla="*/ 963561 h 1740310"/>
              <a:gd name="connsiteX5" fmla="*/ 2762865 w 2782529"/>
              <a:gd name="connsiteY5" fmla="*/ 235974 h 1740310"/>
              <a:gd name="connsiteX6" fmla="*/ 2782529 w 2782529"/>
              <a:gd name="connsiteY6" fmla="*/ 0 h 1740310"/>
              <a:gd name="connsiteX0" fmla="*/ 0 w 2782529"/>
              <a:gd name="connsiteY0" fmla="*/ 1740310 h 1740310"/>
              <a:gd name="connsiteX1" fmla="*/ 1219200 w 2782529"/>
              <a:gd name="connsiteY1" fmla="*/ 1661652 h 1740310"/>
              <a:gd name="connsiteX2" fmla="*/ 2153265 w 2782529"/>
              <a:gd name="connsiteY2" fmla="*/ 1504336 h 1740310"/>
              <a:gd name="connsiteX3" fmla="*/ 2452891 w 2782529"/>
              <a:gd name="connsiteY3" fmla="*/ 1324249 h 1740310"/>
              <a:gd name="connsiteX4" fmla="*/ 2625213 w 2782529"/>
              <a:gd name="connsiteY4" fmla="*/ 963561 h 1740310"/>
              <a:gd name="connsiteX5" fmla="*/ 2736343 w 2782529"/>
              <a:gd name="connsiteY5" fmla="*/ 458757 h 1740310"/>
              <a:gd name="connsiteX6" fmla="*/ 2782529 w 2782529"/>
              <a:gd name="connsiteY6" fmla="*/ 0 h 1740310"/>
              <a:gd name="connsiteX0" fmla="*/ 0 w 2835573"/>
              <a:gd name="connsiteY0" fmla="*/ 1777440 h 1777440"/>
              <a:gd name="connsiteX1" fmla="*/ 1219200 w 2835573"/>
              <a:gd name="connsiteY1" fmla="*/ 1698782 h 1777440"/>
              <a:gd name="connsiteX2" fmla="*/ 2153265 w 2835573"/>
              <a:gd name="connsiteY2" fmla="*/ 1541466 h 1777440"/>
              <a:gd name="connsiteX3" fmla="*/ 2452891 w 2835573"/>
              <a:gd name="connsiteY3" fmla="*/ 1361379 h 1777440"/>
              <a:gd name="connsiteX4" fmla="*/ 2625213 w 2835573"/>
              <a:gd name="connsiteY4" fmla="*/ 1000691 h 1777440"/>
              <a:gd name="connsiteX5" fmla="*/ 2736343 w 2835573"/>
              <a:gd name="connsiteY5" fmla="*/ 495887 h 1777440"/>
              <a:gd name="connsiteX6" fmla="*/ 2835573 w 2835573"/>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52891 w 2835670"/>
              <a:gd name="connsiteY3" fmla="*/ 1361379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 name="connsiteX0" fmla="*/ 0 w 2835670"/>
              <a:gd name="connsiteY0" fmla="*/ 1777440 h 1777440"/>
              <a:gd name="connsiteX1" fmla="*/ 1219200 w 2835670"/>
              <a:gd name="connsiteY1" fmla="*/ 1698782 h 1777440"/>
              <a:gd name="connsiteX2" fmla="*/ 2153265 w 2835670"/>
              <a:gd name="connsiteY2" fmla="*/ 1541466 h 1777440"/>
              <a:gd name="connsiteX3" fmla="*/ 2468804 w 2835670"/>
              <a:gd name="connsiteY3" fmla="*/ 1329553 h 1777440"/>
              <a:gd name="connsiteX4" fmla="*/ 2625213 w 2835670"/>
              <a:gd name="connsiteY4" fmla="*/ 1000691 h 1777440"/>
              <a:gd name="connsiteX5" fmla="*/ 2736343 w 2835670"/>
              <a:gd name="connsiteY5" fmla="*/ 495887 h 1777440"/>
              <a:gd name="connsiteX6" fmla="*/ 2835573 w 2835670"/>
              <a:gd name="connsiteY6" fmla="*/ 0 h 17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670" h="1777440">
                <a:moveTo>
                  <a:pt x="0" y="1777440"/>
                </a:moveTo>
                <a:cubicBezTo>
                  <a:pt x="430161" y="1757775"/>
                  <a:pt x="860323" y="1738111"/>
                  <a:pt x="1219200" y="1698782"/>
                </a:cubicBezTo>
                <a:cubicBezTo>
                  <a:pt x="1578077" y="1659453"/>
                  <a:pt x="1944998" y="1603004"/>
                  <a:pt x="2153265" y="1541466"/>
                </a:cubicBezTo>
                <a:cubicBezTo>
                  <a:pt x="2361532" y="1479928"/>
                  <a:pt x="2379537" y="1456813"/>
                  <a:pt x="2468804" y="1329553"/>
                </a:cubicBezTo>
                <a:cubicBezTo>
                  <a:pt x="2558071" y="1202293"/>
                  <a:pt x="2580623" y="1139635"/>
                  <a:pt x="2625213" y="1000691"/>
                </a:cubicBezTo>
                <a:cubicBezTo>
                  <a:pt x="2669803" y="861747"/>
                  <a:pt x="2710124" y="656480"/>
                  <a:pt x="2736343" y="495887"/>
                </a:cubicBezTo>
                <a:cubicBezTo>
                  <a:pt x="2762562" y="335294"/>
                  <a:pt x="2838764" y="89655"/>
                  <a:pt x="2835573" y="0"/>
                </a:cubicBez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3897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542">
        <p159:morph option="byObject"/>
      </p:transition>
    </mc:Choice>
    <mc:Fallback xmlns="">
      <p:transition spd="slow" advTm="1954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1DEF910A-5A7F-C22C-FFD5-A6C43EA0CCA4}"/>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19</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anose="00000500000000000000" pitchFamily="2" charset="0"/>
                <a:cs typeface="Poppins" panose="00000500000000000000" pitchFamily="2" charset="0"/>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VM Allocation</a:t>
            </a:r>
          </a:p>
          <a:p>
            <a:pPr algn="r"/>
            <a:endParaRPr lang="en-US" sz="1900" dirty="0">
              <a:solidFill>
                <a:schemeClr val="tx1">
                  <a:lumMod val="50000"/>
                  <a:lumOff val="50000"/>
                </a:schemeClr>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Cluster Sizing</a:t>
            </a:r>
          </a:p>
          <a:p>
            <a:pPr algn="ctr"/>
            <a:endParaRPr lang="en-US" sz="1900" dirty="0">
              <a:solidFill>
                <a:schemeClr val="tx1">
                  <a:lumMod val="50000"/>
                  <a:lumOff val="50000"/>
                </a:schemeClr>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7"/>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rotWithShape="1">
          <a:blip r:embed="rId20">
            <a:alphaModFix amt="38000"/>
            <a:extLst>
              <a:ext uri="{28A0092B-C50C-407E-A947-70E740481C1C}">
                <a14:useLocalDpi xmlns:a14="http://schemas.microsoft.com/office/drawing/2010/main" val="0"/>
              </a:ext>
            </a:extLst>
          </a:blip>
          <a:src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solidFill>
                  <a:schemeClr val="tx1">
                    <a:lumMod val="50000"/>
                    <a:lumOff val="50000"/>
                  </a:schemeClr>
                </a:solidFill>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11979" y="1559229"/>
            <a:ext cx="623696" cy="623696"/>
          </a:xfrm>
          <a:prstGeom prst="rect">
            <a:avLst/>
          </a:prstGeom>
        </p:spPr>
      </p:pic>
      <p:cxnSp>
        <p:nvCxnSpPr>
          <p:cNvPr id="19" name="Straight Arrow Connector 18">
            <a:extLst>
              <a:ext uri="{FF2B5EF4-FFF2-40B4-BE49-F238E27FC236}">
                <a16:creationId xmlns:a16="http://schemas.microsoft.com/office/drawing/2014/main" id="{E2AEDBC7-3F13-D4CA-8866-9E6FB58DFE80}"/>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sp>
        <p:nvSpPr>
          <p:cNvPr id="15" name="Title 1">
            <a:extLst>
              <a:ext uri="{FF2B5EF4-FFF2-40B4-BE49-F238E27FC236}">
                <a16:creationId xmlns:a16="http://schemas.microsoft.com/office/drawing/2014/main" id="{943434B1-FA61-8E2B-08C3-1F34C5F3E487}"/>
              </a:ext>
            </a:extLst>
          </p:cNvPr>
          <p:cNvSpPr txBox="1">
            <a:spLocks/>
          </p:cNvSpPr>
          <p:nvPr/>
        </p:nvSpPr>
        <p:spPr>
          <a:xfrm>
            <a:off x="437367" y="27322"/>
            <a:ext cx="11252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2800" dirty="0"/>
              <a:t>When should an application </a:t>
            </a:r>
            <a:r>
              <a:rPr lang="en-US" sz="2800" b="1" dirty="0"/>
              <a:t>adopt</a:t>
            </a:r>
            <a:r>
              <a:rPr lang="en-US" sz="2800" dirty="0"/>
              <a:t> a </a:t>
            </a:r>
            <a:r>
              <a:rPr lang="en-US" sz="2800" b="1" dirty="0">
                <a:solidFill>
                  <a:schemeClr val="accent6"/>
                </a:solidFill>
              </a:rPr>
              <a:t>GreenSKU</a:t>
            </a:r>
            <a:r>
              <a:rPr lang="en-US" sz="2800" dirty="0"/>
              <a:t>?</a:t>
            </a:r>
          </a:p>
        </p:txBody>
      </p:sp>
    </p:spTree>
    <p:extLst>
      <p:ext uri="{BB962C8B-B14F-4D97-AF65-F5344CB8AC3E}">
        <p14:creationId xmlns:p14="http://schemas.microsoft.com/office/powerpoint/2010/main" val="2988683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23">
        <p159:morph option="byObject"/>
      </p:transition>
    </mc:Choice>
    <mc:Fallback xmlns="">
      <p:transition spd="slow" advTm="12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10A26A-A45A-C44B-88DD-AE1A98251101}"/>
              </a:ext>
            </a:extLst>
          </p:cNvPr>
          <p:cNvSpPr>
            <a:spLocks noGrp="1"/>
          </p:cNvSpPr>
          <p:nvPr>
            <p:ph type="sldNum" sz="quarter" idx="12"/>
          </p:nvPr>
        </p:nvSpPr>
        <p:spPr/>
        <p:txBody>
          <a:bodyPr/>
          <a:lstStyle/>
          <a:p>
            <a:fld id="{CA5C1F0B-256B-3243-BFD0-E9259D5AEDE3}" type="slidenum">
              <a:rPr lang="en-US" smtClean="0"/>
              <a:t>2</a:t>
            </a:fld>
            <a:endParaRPr lang="en-US"/>
          </a:p>
        </p:txBody>
      </p:sp>
      <p:sp>
        <p:nvSpPr>
          <p:cNvPr id="5" name="Title 1">
            <a:extLst>
              <a:ext uri="{FF2B5EF4-FFF2-40B4-BE49-F238E27FC236}">
                <a16:creationId xmlns:a16="http://schemas.microsoft.com/office/drawing/2014/main" id="{7CDEB3E3-A39F-6357-4F2B-7DAD5BD2ECFB}"/>
              </a:ext>
            </a:extLst>
          </p:cNvPr>
          <p:cNvSpPr txBox="1">
            <a:spLocks/>
          </p:cNvSpPr>
          <p:nvPr/>
        </p:nvSpPr>
        <p:spPr>
          <a:xfrm>
            <a:off x="437367" y="3248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2800"/>
              <a:t>Cloud computing’s carbon conundrum</a:t>
            </a:r>
            <a:endParaRPr lang="en-US" sz="2800" dirty="0"/>
          </a:p>
        </p:txBody>
      </p:sp>
      <p:cxnSp>
        <p:nvCxnSpPr>
          <p:cNvPr id="9" name="Straight Arrow Connector 8">
            <a:extLst>
              <a:ext uri="{FF2B5EF4-FFF2-40B4-BE49-F238E27FC236}">
                <a16:creationId xmlns:a16="http://schemas.microsoft.com/office/drawing/2014/main" id="{EE520F7B-3543-0552-8B5E-54B2E8F0ACA6}"/>
              </a:ext>
            </a:extLst>
          </p:cNvPr>
          <p:cNvCxnSpPr>
            <a:cxnSpLocks/>
          </p:cNvCxnSpPr>
          <p:nvPr/>
        </p:nvCxnSpPr>
        <p:spPr>
          <a:xfrm>
            <a:off x="7432367" y="2087177"/>
            <a:ext cx="1829477" cy="1757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AFB52ED-6581-614F-5798-32AB6D4EBA14}"/>
              </a:ext>
            </a:extLst>
          </p:cNvPr>
          <p:cNvCxnSpPr>
            <a:cxnSpLocks/>
          </p:cNvCxnSpPr>
          <p:nvPr/>
        </p:nvCxnSpPr>
        <p:spPr>
          <a:xfrm flipV="1">
            <a:off x="6417667" y="2106954"/>
            <a:ext cx="523587" cy="186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5D89EAB-B7DD-B625-E93D-10CD2C4B347E}"/>
              </a:ext>
            </a:extLst>
          </p:cNvPr>
          <p:cNvSpPr txBox="1"/>
          <p:nvPr/>
        </p:nvSpPr>
        <p:spPr>
          <a:xfrm>
            <a:off x="6615730" y="5514477"/>
            <a:ext cx="4197834" cy="338554"/>
          </a:xfrm>
          <a:prstGeom prst="rect">
            <a:avLst/>
          </a:prstGeom>
          <a:noFill/>
        </p:spPr>
        <p:txBody>
          <a:bodyPr wrap="square" rtlCol="0">
            <a:spAutoFit/>
          </a:bodyPr>
          <a:lstStyle/>
          <a:p>
            <a:r>
              <a:rPr lang="en-US" sz="1600" dirty="0">
                <a:solidFill>
                  <a:schemeClr val="tx1">
                    <a:lumMod val="50000"/>
                    <a:lumOff val="50000"/>
                  </a:schemeClr>
                </a:solidFill>
                <a:latin typeface="Poppins" pitchFamily="2" charset="77"/>
                <a:cs typeface="Poppins" pitchFamily="2" charset="77"/>
              </a:rPr>
              <a:t>[Microsoft Sustainability Report ‘24]</a:t>
            </a:r>
          </a:p>
        </p:txBody>
      </p:sp>
      <p:sp>
        <p:nvSpPr>
          <p:cNvPr id="17" name="TextBox 16">
            <a:extLst>
              <a:ext uri="{FF2B5EF4-FFF2-40B4-BE49-F238E27FC236}">
                <a16:creationId xmlns:a16="http://schemas.microsoft.com/office/drawing/2014/main" id="{F6961658-87A6-B807-3181-C71ABC95BE91}"/>
              </a:ext>
            </a:extLst>
          </p:cNvPr>
          <p:cNvSpPr txBox="1"/>
          <p:nvPr/>
        </p:nvSpPr>
        <p:spPr>
          <a:xfrm>
            <a:off x="8243492" y="2422495"/>
            <a:ext cx="1489919" cy="369332"/>
          </a:xfrm>
          <a:prstGeom prst="rect">
            <a:avLst/>
          </a:prstGeom>
          <a:solidFill>
            <a:srgbClr val="FF0000">
              <a:alpha val="23194"/>
            </a:srgbClr>
          </a:solidFill>
        </p:spPr>
        <p:txBody>
          <a:bodyPr wrap="square" rtlCol="0">
            <a:spAutoFit/>
          </a:bodyPr>
          <a:lstStyle/>
          <a:p>
            <a:pPr algn="ctr"/>
            <a:r>
              <a:rPr lang="en-US" b="1" dirty="0">
                <a:solidFill>
                  <a:srgbClr val="C00000"/>
                </a:solidFill>
                <a:latin typeface="Poppins" pitchFamily="2" charset="77"/>
                <a:cs typeface="Poppins" pitchFamily="2" charset="77"/>
              </a:rPr>
              <a:t>Mismatch</a:t>
            </a:r>
          </a:p>
        </p:txBody>
      </p:sp>
      <p:sp>
        <p:nvSpPr>
          <p:cNvPr id="18" name="TextBox 17">
            <a:extLst>
              <a:ext uri="{FF2B5EF4-FFF2-40B4-BE49-F238E27FC236}">
                <a16:creationId xmlns:a16="http://schemas.microsoft.com/office/drawing/2014/main" id="{6D1EE084-F610-CA6B-B162-3CE122B92FD2}"/>
              </a:ext>
            </a:extLst>
          </p:cNvPr>
          <p:cNvSpPr txBox="1"/>
          <p:nvPr/>
        </p:nvSpPr>
        <p:spPr>
          <a:xfrm>
            <a:off x="3045229" y="4845923"/>
            <a:ext cx="6101542" cy="707886"/>
          </a:xfrm>
          <a:prstGeom prst="rect">
            <a:avLst/>
          </a:prstGeom>
          <a:noFill/>
        </p:spPr>
        <p:txBody>
          <a:bodyPr wrap="square">
            <a:spAutoFit/>
          </a:bodyPr>
          <a:lstStyle/>
          <a:p>
            <a:r>
              <a:rPr lang="en-US" sz="2000" i="1" dirty="0">
                <a:latin typeface="Poppins" pitchFamily="2" charset="77"/>
                <a:cs typeface="Poppins" pitchFamily="2" charset="77"/>
              </a:rPr>
              <a:t>“The rise in our […] emissions primarily comes from the construction of </a:t>
            </a:r>
            <a:r>
              <a:rPr lang="en-US" sz="2000" b="1" i="1" dirty="0">
                <a:latin typeface="Poppins" pitchFamily="2" charset="77"/>
                <a:cs typeface="Poppins" pitchFamily="2" charset="77"/>
              </a:rPr>
              <a:t>more datacenters</a:t>
            </a:r>
            <a:r>
              <a:rPr lang="en-US" sz="2000" i="1" dirty="0">
                <a:latin typeface="Poppins" pitchFamily="2" charset="77"/>
                <a:cs typeface="Poppins" pitchFamily="2" charset="77"/>
              </a:rPr>
              <a:t>…”</a:t>
            </a:r>
          </a:p>
        </p:txBody>
      </p:sp>
      <p:sp>
        <p:nvSpPr>
          <p:cNvPr id="19" name="TextBox 18">
            <a:extLst>
              <a:ext uri="{FF2B5EF4-FFF2-40B4-BE49-F238E27FC236}">
                <a16:creationId xmlns:a16="http://schemas.microsoft.com/office/drawing/2014/main" id="{FEE312D0-7D83-2FFB-20EF-3B3FE169C6AD}"/>
              </a:ext>
            </a:extLst>
          </p:cNvPr>
          <p:cNvSpPr txBox="1"/>
          <p:nvPr/>
        </p:nvSpPr>
        <p:spPr>
          <a:xfrm>
            <a:off x="1102489" y="6080242"/>
            <a:ext cx="9987023"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Cloud demand is growing, but cloud carbon reductions are not keeping pace</a:t>
            </a:r>
          </a:p>
        </p:txBody>
      </p:sp>
      <p:pic>
        <p:nvPicPr>
          <p:cNvPr id="6" name="Picture 5" descr="A red lines on a black background&#10;&#10;Description automatically generated">
            <a:extLst>
              <a:ext uri="{FF2B5EF4-FFF2-40B4-BE49-F238E27FC236}">
                <a16:creationId xmlns:a16="http://schemas.microsoft.com/office/drawing/2014/main" id="{ED5AE2BB-A988-92B8-2B00-698C8EE9AC64}"/>
              </a:ext>
            </a:extLst>
          </p:cNvPr>
          <p:cNvPicPr>
            <a:picLocks noChangeAspect="1"/>
          </p:cNvPicPr>
          <p:nvPr/>
        </p:nvPicPr>
        <p:blipFill>
          <a:blip r:embed="rId3"/>
          <a:stretch>
            <a:fillRect/>
          </a:stretch>
        </p:blipFill>
        <p:spPr>
          <a:xfrm>
            <a:off x="1997767" y="1437519"/>
            <a:ext cx="8124236" cy="3167941"/>
          </a:xfrm>
          <a:prstGeom prst="rect">
            <a:avLst/>
          </a:prstGeom>
        </p:spPr>
      </p:pic>
    </p:spTree>
    <p:extLst>
      <p:ext uri="{BB962C8B-B14F-4D97-AF65-F5344CB8AC3E}">
        <p14:creationId xmlns:p14="http://schemas.microsoft.com/office/powerpoint/2010/main" val="350439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273793" y="6531259"/>
            <a:ext cx="2743200" cy="365125"/>
          </a:xfrm>
        </p:spPr>
        <p:txBody>
          <a:bodyPr/>
          <a:lstStyle/>
          <a:p>
            <a:fld id="{CA5C1F0B-256B-3243-BFD0-E9259D5AEDE3}" type="slidenum">
              <a:rPr lang="en-US" smtClean="0"/>
              <a:t>20</a:t>
            </a:fld>
            <a:endParaRPr lang="en-US"/>
          </a:p>
        </p:txBody>
      </p:sp>
      <p:sp>
        <p:nvSpPr>
          <p:cNvPr id="3" name="Rectangle 2">
            <a:extLst>
              <a:ext uri="{FF2B5EF4-FFF2-40B4-BE49-F238E27FC236}">
                <a16:creationId xmlns:a16="http://schemas.microsoft.com/office/drawing/2014/main" id="{03099655-A06F-A24A-990C-82BE911BB95F}"/>
              </a:ext>
            </a:extLst>
          </p:cNvPr>
          <p:cNvSpPr/>
          <p:nvPr/>
        </p:nvSpPr>
        <p:spPr>
          <a:xfrm>
            <a:off x="2521939" y="2533039"/>
            <a:ext cx="3002280" cy="521699"/>
          </a:xfrm>
          <a:prstGeom prst="rect">
            <a:avLst/>
          </a:prstGeom>
          <a:solidFill>
            <a:schemeClr val="accent6"/>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GreenSKU CO</a:t>
            </a:r>
            <a:r>
              <a:rPr lang="en-US" baseline="-25000" dirty="0">
                <a:latin typeface="Poppins" panose="00000500000000000000" pitchFamily="2" charset="0"/>
                <a:cs typeface="Poppins" panose="00000500000000000000" pitchFamily="2" charset="0"/>
              </a:rPr>
              <a:t>2</a:t>
            </a:r>
            <a:r>
              <a:rPr lang="en-US" dirty="0">
                <a:latin typeface="Poppins" panose="00000500000000000000" pitchFamily="2" charset="0"/>
                <a:cs typeface="Poppins" panose="00000500000000000000" pitchFamily="2" charset="0"/>
              </a:rPr>
              <a:t>e per core</a:t>
            </a:r>
          </a:p>
        </p:txBody>
      </p:sp>
      <p:sp>
        <p:nvSpPr>
          <p:cNvPr id="12" name="Rectangle 11">
            <a:extLst>
              <a:ext uri="{FF2B5EF4-FFF2-40B4-BE49-F238E27FC236}">
                <a16:creationId xmlns:a16="http://schemas.microsoft.com/office/drawing/2014/main" id="{B9FD4D7F-80EF-F86E-8453-3153D60980E9}"/>
              </a:ext>
            </a:extLst>
          </p:cNvPr>
          <p:cNvSpPr/>
          <p:nvPr/>
        </p:nvSpPr>
        <p:spPr>
          <a:xfrm>
            <a:off x="2521940" y="1419059"/>
            <a:ext cx="3002279" cy="521699"/>
          </a:xfrm>
          <a:prstGeom prst="rect">
            <a:avLst/>
          </a:prstGeom>
          <a:solidFill>
            <a:schemeClr val="accent6"/>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 GreenSKU cores (10)</a:t>
            </a:r>
          </a:p>
        </p:txBody>
      </p:sp>
      <p:sp>
        <p:nvSpPr>
          <p:cNvPr id="13" name="TextBox 12">
            <a:extLst>
              <a:ext uri="{FF2B5EF4-FFF2-40B4-BE49-F238E27FC236}">
                <a16:creationId xmlns:a16="http://schemas.microsoft.com/office/drawing/2014/main" id="{4A5118E9-1612-79F9-CD90-0F1073D8FC8F}"/>
              </a:ext>
            </a:extLst>
          </p:cNvPr>
          <p:cNvSpPr txBox="1"/>
          <p:nvPr/>
        </p:nvSpPr>
        <p:spPr>
          <a:xfrm>
            <a:off x="3472978" y="1910858"/>
            <a:ext cx="1100202" cy="584775"/>
          </a:xfrm>
          <a:prstGeom prst="rect">
            <a:avLst/>
          </a:prstGeom>
          <a:noFill/>
        </p:spPr>
        <p:txBody>
          <a:bodyPr wrap="square" rtlCol="0">
            <a:spAutoFit/>
          </a:bodyPr>
          <a:lstStyle/>
          <a:p>
            <a:pPr algn="ctr"/>
            <a:r>
              <a:rPr lang="en-US" sz="3200" dirty="0">
                <a:latin typeface="Poppins" pitchFamily="2" charset="77"/>
                <a:cs typeface="Poppins" pitchFamily="2" charset="77"/>
              </a:rPr>
              <a:t>x</a:t>
            </a:r>
          </a:p>
        </p:txBody>
      </p:sp>
      <p:sp>
        <p:nvSpPr>
          <p:cNvPr id="17" name="TextBox 16">
            <a:extLst>
              <a:ext uri="{FF2B5EF4-FFF2-40B4-BE49-F238E27FC236}">
                <a16:creationId xmlns:a16="http://schemas.microsoft.com/office/drawing/2014/main" id="{40DE9B73-2276-70B2-FFF5-5061A9270A1C}"/>
              </a:ext>
            </a:extLst>
          </p:cNvPr>
          <p:cNvSpPr txBox="1"/>
          <p:nvPr/>
        </p:nvSpPr>
        <p:spPr>
          <a:xfrm>
            <a:off x="3472978" y="3103288"/>
            <a:ext cx="1100202" cy="584775"/>
          </a:xfrm>
          <a:prstGeom prst="rect">
            <a:avLst/>
          </a:prstGeom>
          <a:noFill/>
        </p:spPr>
        <p:txBody>
          <a:bodyPr wrap="square" rtlCol="0">
            <a:spAutoFit/>
          </a:bodyPr>
          <a:lstStyle/>
          <a:p>
            <a:pPr algn="ctr"/>
            <a:r>
              <a:rPr lang="en-US" sz="3200" dirty="0">
                <a:latin typeface="Poppins" pitchFamily="2" charset="77"/>
                <a:cs typeface="Poppins" pitchFamily="2" charset="77"/>
              </a:rPr>
              <a:t>=</a:t>
            </a:r>
          </a:p>
        </p:txBody>
      </p:sp>
      <p:sp>
        <p:nvSpPr>
          <p:cNvPr id="19" name="TextBox 18">
            <a:extLst>
              <a:ext uri="{FF2B5EF4-FFF2-40B4-BE49-F238E27FC236}">
                <a16:creationId xmlns:a16="http://schemas.microsoft.com/office/drawing/2014/main" id="{4820408F-8A80-F4F2-B6B6-6C1CB49BC664}"/>
              </a:ext>
            </a:extLst>
          </p:cNvPr>
          <p:cNvSpPr txBox="1"/>
          <p:nvPr/>
        </p:nvSpPr>
        <p:spPr>
          <a:xfrm>
            <a:off x="2425677" y="3597294"/>
            <a:ext cx="3194804" cy="830997"/>
          </a:xfrm>
          <a:prstGeom prst="rect">
            <a:avLst/>
          </a:prstGeom>
          <a:noFill/>
          <a:ln w="28575">
            <a:solidFill>
              <a:schemeClr val="accent6"/>
            </a:solidFill>
            <a:prstDash val="dash"/>
          </a:ln>
        </p:spPr>
        <p:txBody>
          <a:bodyPr wrap="square" rtlCol="0">
            <a:spAutoFit/>
          </a:bodyPr>
          <a:lstStyle/>
          <a:p>
            <a:pPr algn="ctr"/>
            <a:r>
              <a:rPr lang="en-US" sz="2400" dirty="0">
                <a:solidFill>
                  <a:schemeClr val="accent6"/>
                </a:solidFill>
                <a:latin typeface="Poppins" pitchFamily="2" charset="77"/>
                <a:cs typeface="Poppins" pitchFamily="2" charset="77"/>
              </a:rPr>
              <a:t>GreenSKU</a:t>
            </a:r>
          </a:p>
          <a:p>
            <a:pPr algn="ctr"/>
            <a:r>
              <a:rPr lang="en-US" sz="2400" i="1" dirty="0">
                <a:latin typeface="Poppins" pitchFamily="2" charset="77"/>
                <a:cs typeface="Poppins" pitchFamily="2" charset="77"/>
              </a:rPr>
              <a:t>application carbon</a:t>
            </a:r>
          </a:p>
        </p:txBody>
      </p:sp>
      <p:sp>
        <p:nvSpPr>
          <p:cNvPr id="20" name="Rectangle 19">
            <a:extLst>
              <a:ext uri="{FF2B5EF4-FFF2-40B4-BE49-F238E27FC236}">
                <a16:creationId xmlns:a16="http://schemas.microsoft.com/office/drawing/2014/main" id="{A1097208-9B42-C540-3AC3-B5B4A4396E1A}"/>
              </a:ext>
            </a:extLst>
          </p:cNvPr>
          <p:cNvSpPr/>
          <p:nvPr/>
        </p:nvSpPr>
        <p:spPr>
          <a:xfrm>
            <a:off x="6667781" y="2533039"/>
            <a:ext cx="3002280" cy="521699"/>
          </a:xfrm>
          <a:prstGeom prst="rect">
            <a:avLst/>
          </a:prstGeom>
          <a:solidFill>
            <a:schemeClr val="accent2"/>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Baseline CO</a:t>
            </a:r>
            <a:r>
              <a:rPr lang="en-US" baseline="-25000" dirty="0">
                <a:latin typeface="Poppins" panose="00000500000000000000" pitchFamily="2" charset="0"/>
                <a:cs typeface="Poppins" panose="00000500000000000000" pitchFamily="2" charset="0"/>
              </a:rPr>
              <a:t>2</a:t>
            </a:r>
            <a:r>
              <a:rPr lang="en-US" dirty="0">
                <a:latin typeface="Poppins" panose="00000500000000000000" pitchFamily="2" charset="0"/>
                <a:cs typeface="Poppins" panose="00000500000000000000" pitchFamily="2" charset="0"/>
              </a:rPr>
              <a:t>e per core</a:t>
            </a:r>
          </a:p>
        </p:txBody>
      </p:sp>
      <p:sp>
        <p:nvSpPr>
          <p:cNvPr id="21" name="Rectangle 20">
            <a:extLst>
              <a:ext uri="{FF2B5EF4-FFF2-40B4-BE49-F238E27FC236}">
                <a16:creationId xmlns:a16="http://schemas.microsoft.com/office/drawing/2014/main" id="{F67F01C9-0391-214F-F819-ADFA7F5F9B46}"/>
              </a:ext>
            </a:extLst>
          </p:cNvPr>
          <p:cNvSpPr/>
          <p:nvPr/>
        </p:nvSpPr>
        <p:spPr>
          <a:xfrm>
            <a:off x="6667782" y="1419059"/>
            <a:ext cx="3002279" cy="521699"/>
          </a:xfrm>
          <a:prstGeom prst="rect">
            <a:avLst/>
          </a:prstGeom>
          <a:solidFill>
            <a:schemeClr val="accent2"/>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 Baseline cores (8)</a:t>
            </a:r>
          </a:p>
        </p:txBody>
      </p:sp>
      <p:sp>
        <p:nvSpPr>
          <p:cNvPr id="22" name="TextBox 21">
            <a:extLst>
              <a:ext uri="{FF2B5EF4-FFF2-40B4-BE49-F238E27FC236}">
                <a16:creationId xmlns:a16="http://schemas.microsoft.com/office/drawing/2014/main" id="{E1A44C25-12C9-8E8B-8EDE-F91183B560E9}"/>
              </a:ext>
            </a:extLst>
          </p:cNvPr>
          <p:cNvSpPr txBox="1"/>
          <p:nvPr/>
        </p:nvSpPr>
        <p:spPr>
          <a:xfrm>
            <a:off x="7618820" y="1924741"/>
            <a:ext cx="1100202" cy="584775"/>
          </a:xfrm>
          <a:prstGeom prst="rect">
            <a:avLst/>
          </a:prstGeom>
          <a:noFill/>
        </p:spPr>
        <p:txBody>
          <a:bodyPr wrap="square" rtlCol="0">
            <a:spAutoFit/>
          </a:bodyPr>
          <a:lstStyle/>
          <a:p>
            <a:pPr algn="ctr"/>
            <a:r>
              <a:rPr lang="en-US" sz="3200" dirty="0">
                <a:latin typeface="Poppins" pitchFamily="2" charset="77"/>
                <a:cs typeface="Poppins" pitchFamily="2" charset="77"/>
              </a:rPr>
              <a:t>x</a:t>
            </a:r>
          </a:p>
        </p:txBody>
      </p:sp>
      <p:sp>
        <p:nvSpPr>
          <p:cNvPr id="23" name="TextBox 22">
            <a:extLst>
              <a:ext uri="{FF2B5EF4-FFF2-40B4-BE49-F238E27FC236}">
                <a16:creationId xmlns:a16="http://schemas.microsoft.com/office/drawing/2014/main" id="{D8EB880C-9A9C-4AB4-A52F-7F94D5E66A8B}"/>
              </a:ext>
            </a:extLst>
          </p:cNvPr>
          <p:cNvSpPr txBox="1"/>
          <p:nvPr/>
        </p:nvSpPr>
        <p:spPr>
          <a:xfrm>
            <a:off x="7618820" y="3117171"/>
            <a:ext cx="1100202" cy="584775"/>
          </a:xfrm>
          <a:prstGeom prst="rect">
            <a:avLst/>
          </a:prstGeom>
          <a:noFill/>
        </p:spPr>
        <p:txBody>
          <a:bodyPr wrap="square" rtlCol="0">
            <a:spAutoFit/>
          </a:bodyPr>
          <a:lstStyle/>
          <a:p>
            <a:pPr algn="ctr"/>
            <a:r>
              <a:rPr lang="en-US" sz="3200" dirty="0">
                <a:latin typeface="Poppins" pitchFamily="2" charset="77"/>
                <a:cs typeface="Poppins" pitchFamily="2" charset="77"/>
              </a:rPr>
              <a:t>=</a:t>
            </a:r>
          </a:p>
        </p:txBody>
      </p:sp>
      <p:sp>
        <p:nvSpPr>
          <p:cNvPr id="24" name="TextBox 23">
            <a:extLst>
              <a:ext uri="{FF2B5EF4-FFF2-40B4-BE49-F238E27FC236}">
                <a16:creationId xmlns:a16="http://schemas.microsoft.com/office/drawing/2014/main" id="{AF8517E3-841F-EE94-CB18-B42646FA2790}"/>
              </a:ext>
            </a:extLst>
          </p:cNvPr>
          <p:cNvSpPr txBox="1"/>
          <p:nvPr/>
        </p:nvSpPr>
        <p:spPr>
          <a:xfrm>
            <a:off x="6571519" y="3611177"/>
            <a:ext cx="3194804" cy="830997"/>
          </a:xfrm>
          <a:prstGeom prst="rect">
            <a:avLst/>
          </a:prstGeom>
          <a:noFill/>
          <a:ln w="28575">
            <a:solidFill>
              <a:schemeClr val="accent2"/>
            </a:solidFill>
            <a:prstDash val="dash"/>
          </a:ln>
        </p:spPr>
        <p:txBody>
          <a:bodyPr wrap="square" rtlCol="0">
            <a:spAutoFit/>
          </a:bodyPr>
          <a:lstStyle/>
          <a:p>
            <a:pPr algn="ctr"/>
            <a:r>
              <a:rPr lang="en-US" sz="2400" dirty="0">
                <a:solidFill>
                  <a:schemeClr val="accent2"/>
                </a:solidFill>
                <a:latin typeface="Poppins" pitchFamily="2" charset="77"/>
                <a:cs typeface="Poppins" pitchFamily="2" charset="77"/>
              </a:rPr>
              <a:t>Baseline SKU</a:t>
            </a:r>
          </a:p>
          <a:p>
            <a:pPr algn="ctr"/>
            <a:r>
              <a:rPr lang="en-US" sz="2400" i="1" dirty="0">
                <a:latin typeface="Poppins" pitchFamily="2" charset="77"/>
                <a:cs typeface="Poppins" pitchFamily="2" charset="77"/>
              </a:rPr>
              <a:t>application carbon</a:t>
            </a:r>
          </a:p>
        </p:txBody>
      </p:sp>
      <p:sp>
        <p:nvSpPr>
          <p:cNvPr id="25" name="TextBox 24">
            <a:extLst>
              <a:ext uri="{FF2B5EF4-FFF2-40B4-BE49-F238E27FC236}">
                <a16:creationId xmlns:a16="http://schemas.microsoft.com/office/drawing/2014/main" id="{4489B052-9BB6-1494-9B19-4DEEA56834E3}"/>
              </a:ext>
            </a:extLst>
          </p:cNvPr>
          <p:cNvSpPr txBox="1"/>
          <p:nvPr/>
        </p:nvSpPr>
        <p:spPr>
          <a:xfrm>
            <a:off x="5551688" y="3684375"/>
            <a:ext cx="1100202" cy="1015663"/>
          </a:xfrm>
          <a:prstGeom prst="rect">
            <a:avLst/>
          </a:prstGeom>
          <a:noFill/>
        </p:spPr>
        <p:txBody>
          <a:bodyPr wrap="square" rtlCol="0">
            <a:spAutoFit/>
          </a:bodyPr>
          <a:lstStyle/>
          <a:p>
            <a:pPr algn="ctr"/>
            <a:r>
              <a:rPr lang="en-US" sz="6000" dirty="0">
                <a:solidFill>
                  <a:schemeClr val="tx1">
                    <a:lumMod val="75000"/>
                    <a:lumOff val="25000"/>
                  </a:schemeClr>
                </a:solidFill>
                <a:latin typeface="Poppins" pitchFamily="2" charset="77"/>
                <a:cs typeface="Poppins" pitchFamily="2" charset="77"/>
              </a:rPr>
              <a:t>&lt;</a:t>
            </a:r>
          </a:p>
        </p:txBody>
      </p:sp>
      <p:sp>
        <p:nvSpPr>
          <p:cNvPr id="26" name="TextBox 25">
            <a:extLst>
              <a:ext uri="{FF2B5EF4-FFF2-40B4-BE49-F238E27FC236}">
                <a16:creationId xmlns:a16="http://schemas.microsoft.com/office/drawing/2014/main" id="{DB898B4E-F992-F849-CA21-D38CD2F14B2D}"/>
              </a:ext>
            </a:extLst>
          </p:cNvPr>
          <p:cNvSpPr txBox="1"/>
          <p:nvPr/>
        </p:nvSpPr>
        <p:spPr>
          <a:xfrm>
            <a:off x="5565829" y="3297950"/>
            <a:ext cx="1100202" cy="707886"/>
          </a:xfrm>
          <a:prstGeom prst="rect">
            <a:avLst/>
          </a:prstGeom>
          <a:noFill/>
        </p:spPr>
        <p:txBody>
          <a:bodyPr wrap="square" rtlCol="0">
            <a:spAutoFit/>
          </a:bodyPr>
          <a:lstStyle/>
          <a:p>
            <a:pPr algn="ctr"/>
            <a:r>
              <a:rPr lang="en-US" sz="4000" dirty="0">
                <a:solidFill>
                  <a:schemeClr val="tx1">
                    <a:lumMod val="75000"/>
                    <a:lumOff val="25000"/>
                  </a:schemeClr>
                </a:solidFill>
                <a:latin typeface="Poppins" pitchFamily="2" charset="77"/>
                <a:cs typeface="Poppins" pitchFamily="2" charset="77"/>
              </a:rPr>
              <a:t>?</a:t>
            </a:r>
          </a:p>
        </p:txBody>
      </p:sp>
      <p:grpSp>
        <p:nvGrpSpPr>
          <p:cNvPr id="36" name="Group 35">
            <a:extLst>
              <a:ext uri="{FF2B5EF4-FFF2-40B4-BE49-F238E27FC236}">
                <a16:creationId xmlns:a16="http://schemas.microsoft.com/office/drawing/2014/main" id="{28E64A37-0620-0C7F-0238-2011A43C4BCB}"/>
              </a:ext>
            </a:extLst>
          </p:cNvPr>
          <p:cNvGrpSpPr/>
          <p:nvPr/>
        </p:nvGrpSpPr>
        <p:grpSpPr>
          <a:xfrm>
            <a:off x="162120" y="1176211"/>
            <a:ext cx="1986471" cy="1007395"/>
            <a:chOff x="5149529" y="1141475"/>
            <a:chExt cx="2292885" cy="1162786"/>
          </a:xfrm>
        </p:grpSpPr>
        <p:sp>
          <p:nvSpPr>
            <p:cNvPr id="30" name="Rectangle: Rounded Corners 5">
              <a:extLst>
                <a:ext uri="{FF2B5EF4-FFF2-40B4-BE49-F238E27FC236}">
                  <a16:creationId xmlns:a16="http://schemas.microsoft.com/office/drawing/2014/main" id="{57EB4619-ED1D-37FE-7C86-CBBFF2D94FC0}"/>
                </a:ext>
              </a:extLst>
            </p:cNvPr>
            <p:cNvSpPr/>
            <p:nvPr/>
          </p:nvSpPr>
          <p:spPr>
            <a:xfrm>
              <a:off x="5149529" y="1141475"/>
              <a:ext cx="2292885" cy="1162786"/>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31" name="Graphic 30" descr="Gauge with solid fill">
              <a:extLst>
                <a:ext uri="{FF2B5EF4-FFF2-40B4-BE49-F238E27FC236}">
                  <a16:creationId xmlns:a16="http://schemas.microsoft.com/office/drawing/2014/main" id="{BCC49EB6-8649-F4E2-8370-50BD5E9EF2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83175" y="1468763"/>
              <a:ext cx="825593" cy="825593"/>
            </a:xfrm>
            <a:prstGeom prst="rect">
              <a:avLst/>
            </a:prstGeom>
          </p:spPr>
        </p:pic>
      </p:grpSp>
      <p:cxnSp>
        <p:nvCxnSpPr>
          <p:cNvPr id="46" name="Straight Arrow Connector 45">
            <a:extLst>
              <a:ext uri="{FF2B5EF4-FFF2-40B4-BE49-F238E27FC236}">
                <a16:creationId xmlns:a16="http://schemas.microsoft.com/office/drawing/2014/main" id="{9137281C-7483-9D24-B09E-60E1D2C33C12}"/>
              </a:ext>
            </a:extLst>
          </p:cNvPr>
          <p:cNvCxnSpPr>
            <a:cxnSpLocks/>
            <a:stCxn id="30" idx="3"/>
            <a:endCxn id="12" idx="1"/>
          </p:cNvCxnSpPr>
          <p:nvPr/>
        </p:nvCxnSpPr>
        <p:spPr>
          <a:xfrm>
            <a:off x="2148591" y="1679909"/>
            <a:ext cx="37334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E16F6ED-C25B-E5E1-4FC2-ACF4E8D3727D}"/>
              </a:ext>
            </a:extLst>
          </p:cNvPr>
          <p:cNvCxnSpPr>
            <a:cxnSpLocks/>
            <a:endCxn id="3" idx="1"/>
          </p:cNvCxnSpPr>
          <p:nvPr/>
        </p:nvCxnSpPr>
        <p:spPr>
          <a:xfrm>
            <a:off x="2173256" y="2793888"/>
            <a:ext cx="348683"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FE449DB9-C137-C339-6813-C79E50F52227}"/>
              </a:ext>
            </a:extLst>
          </p:cNvPr>
          <p:cNvCxnSpPr>
            <a:cxnSpLocks/>
          </p:cNvCxnSpPr>
          <p:nvPr/>
        </p:nvCxnSpPr>
        <p:spPr>
          <a:xfrm flipH="1">
            <a:off x="4999538" y="4428098"/>
            <a:ext cx="1133038" cy="6075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51" name="TextBox 2050">
            <a:extLst>
              <a:ext uri="{FF2B5EF4-FFF2-40B4-BE49-F238E27FC236}">
                <a16:creationId xmlns:a16="http://schemas.microsoft.com/office/drawing/2014/main" id="{FF4D4530-28D2-F73A-3369-81A419522CA6}"/>
              </a:ext>
            </a:extLst>
          </p:cNvPr>
          <p:cNvSpPr txBox="1"/>
          <p:nvPr/>
        </p:nvSpPr>
        <p:spPr>
          <a:xfrm>
            <a:off x="4740704" y="4539045"/>
            <a:ext cx="723482" cy="400110"/>
          </a:xfrm>
          <a:prstGeom prst="rect">
            <a:avLst/>
          </a:prstGeom>
          <a:noFill/>
        </p:spPr>
        <p:txBody>
          <a:bodyPr wrap="square">
            <a:spAutoFit/>
          </a:bodyPr>
          <a:lstStyle/>
          <a:p>
            <a:r>
              <a:rPr lang="en-US" sz="2000" dirty="0">
                <a:solidFill>
                  <a:schemeClr val="accent6"/>
                </a:solidFill>
                <a:latin typeface="Poppins" pitchFamily="2" charset="77"/>
                <a:cs typeface="Poppins" pitchFamily="2" charset="77"/>
              </a:rPr>
              <a:t>Yes</a:t>
            </a:r>
            <a:endParaRPr lang="en-US" sz="2000" dirty="0">
              <a:latin typeface="Poppins" pitchFamily="2" charset="77"/>
              <a:cs typeface="Poppins" pitchFamily="2" charset="77"/>
            </a:endParaRPr>
          </a:p>
        </p:txBody>
      </p:sp>
      <p:sp>
        <p:nvSpPr>
          <p:cNvPr id="2053" name="TextBox 2052">
            <a:extLst>
              <a:ext uri="{FF2B5EF4-FFF2-40B4-BE49-F238E27FC236}">
                <a16:creationId xmlns:a16="http://schemas.microsoft.com/office/drawing/2014/main" id="{A2B205AC-4666-DE93-BC48-9398ED4591F9}"/>
              </a:ext>
            </a:extLst>
          </p:cNvPr>
          <p:cNvSpPr txBox="1"/>
          <p:nvPr/>
        </p:nvSpPr>
        <p:spPr>
          <a:xfrm>
            <a:off x="6903768" y="4539045"/>
            <a:ext cx="723482" cy="400110"/>
          </a:xfrm>
          <a:prstGeom prst="rect">
            <a:avLst/>
          </a:prstGeom>
          <a:noFill/>
        </p:spPr>
        <p:txBody>
          <a:bodyPr wrap="square">
            <a:spAutoFit/>
          </a:bodyPr>
          <a:lstStyle/>
          <a:p>
            <a:r>
              <a:rPr lang="en-US" sz="2000" dirty="0">
                <a:solidFill>
                  <a:srgbClr val="FF0000"/>
                </a:solidFill>
                <a:latin typeface="Poppins" pitchFamily="2" charset="77"/>
                <a:cs typeface="Poppins" pitchFamily="2" charset="77"/>
              </a:rPr>
              <a:t>No</a:t>
            </a:r>
          </a:p>
        </p:txBody>
      </p:sp>
      <p:sp>
        <p:nvSpPr>
          <p:cNvPr id="2054" name="TextBox 2053">
            <a:extLst>
              <a:ext uri="{FF2B5EF4-FFF2-40B4-BE49-F238E27FC236}">
                <a16:creationId xmlns:a16="http://schemas.microsoft.com/office/drawing/2014/main" id="{05DCC50D-C2DC-9B1A-CFF7-13AD4E5E8565}"/>
              </a:ext>
            </a:extLst>
          </p:cNvPr>
          <p:cNvSpPr txBox="1"/>
          <p:nvPr/>
        </p:nvSpPr>
        <p:spPr>
          <a:xfrm>
            <a:off x="2245777" y="4749384"/>
            <a:ext cx="3552604" cy="1200329"/>
          </a:xfrm>
          <a:prstGeom prst="rect">
            <a:avLst/>
          </a:prstGeom>
          <a:noFill/>
        </p:spPr>
        <p:txBody>
          <a:bodyPr wrap="square">
            <a:spAutoFit/>
          </a:bodyPr>
          <a:lstStyle/>
          <a:p>
            <a:pPr algn="ctr"/>
            <a:r>
              <a:rPr lang="en-US" b="1" dirty="0">
                <a:latin typeface="Poppins" pitchFamily="2" charset="77"/>
                <a:cs typeface="Poppins" pitchFamily="2" charset="77"/>
              </a:rPr>
              <a:t>Adopt</a:t>
            </a:r>
          </a:p>
          <a:p>
            <a:pPr algn="ctr"/>
            <a:r>
              <a:rPr lang="en-US" dirty="0">
                <a:latin typeface="Poppins" pitchFamily="2" charset="77"/>
                <a:cs typeface="Poppins" pitchFamily="2" charset="77"/>
              </a:rPr>
              <a:t>= </a:t>
            </a:r>
          </a:p>
          <a:p>
            <a:pPr algn="ctr"/>
            <a:r>
              <a:rPr lang="en-US" dirty="0">
                <a:latin typeface="Poppins" pitchFamily="2" charset="77"/>
                <a:cs typeface="Poppins" pitchFamily="2" charset="77"/>
              </a:rPr>
              <a:t>run on </a:t>
            </a:r>
            <a:r>
              <a:rPr lang="en-US" dirty="0">
                <a:solidFill>
                  <a:schemeClr val="accent6"/>
                </a:solidFill>
                <a:latin typeface="Poppins" pitchFamily="2" charset="77"/>
                <a:cs typeface="Poppins" pitchFamily="2" charset="77"/>
              </a:rPr>
              <a:t>GreenSKU</a:t>
            </a:r>
            <a:r>
              <a:rPr lang="en-US" dirty="0">
                <a:latin typeface="Poppins" pitchFamily="2" charset="77"/>
                <a:cs typeface="Poppins" pitchFamily="2" charset="77"/>
              </a:rPr>
              <a:t> </a:t>
            </a:r>
          </a:p>
          <a:p>
            <a:pPr algn="ctr"/>
            <a:r>
              <a:rPr lang="en-US" dirty="0">
                <a:solidFill>
                  <a:schemeClr val="bg2">
                    <a:lumMod val="50000"/>
                  </a:schemeClr>
                </a:solidFill>
                <a:latin typeface="Poppins" pitchFamily="2" charset="77"/>
                <a:cs typeface="Poppins" pitchFamily="2" charset="77"/>
              </a:rPr>
              <a:t>with VM scaling factor (10/8)</a:t>
            </a:r>
          </a:p>
        </p:txBody>
      </p:sp>
      <p:sp>
        <p:nvSpPr>
          <p:cNvPr id="2055" name="TextBox 2054">
            <a:extLst>
              <a:ext uri="{FF2B5EF4-FFF2-40B4-BE49-F238E27FC236}">
                <a16:creationId xmlns:a16="http://schemas.microsoft.com/office/drawing/2014/main" id="{C5EDD0BB-CA92-5CF7-EB9E-919AEDC1588F}"/>
              </a:ext>
            </a:extLst>
          </p:cNvPr>
          <p:cNvSpPr txBox="1"/>
          <p:nvPr/>
        </p:nvSpPr>
        <p:spPr>
          <a:xfrm>
            <a:off x="6562098" y="4749384"/>
            <a:ext cx="4303745" cy="1477328"/>
          </a:xfrm>
          <a:prstGeom prst="rect">
            <a:avLst/>
          </a:prstGeom>
          <a:noFill/>
        </p:spPr>
        <p:txBody>
          <a:bodyPr wrap="square">
            <a:spAutoFit/>
          </a:bodyPr>
          <a:lstStyle/>
          <a:p>
            <a:pPr algn="ctr"/>
            <a:r>
              <a:rPr lang="en-US" b="1" dirty="0">
                <a:latin typeface="Poppins" pitchFamily="2" charset="77"/>
                <a:cs typeface="Poppins" pitchFamily="2" charset="77"/>
              </a:rPr>
              <a:t>Don’t adopt</a:t>
            </a:r>
          </a:p>
          <a:p>
            <a:pPr algn="ctr"/>
            <a:r>
              <a:rPr lang="en-US" dirty="0">
                <a:latin typeface="Poppins" pitchFamily="2" charset="77"/>
                <a:cs typeface="Poppins" pitchFamily="2" charset="77"/>
              </a:rPr>
              <a:t>= </a:t>
            </a:r>
          </a:p>
          <a:p>
            <a:pPr algn="ctr"/>
            <a:r>
              <a:rPr lang="en-US" dirty="0">
                <a:latin typeface="Poppins" pitchFamily="2" charset="77"/>
                <a:cs typeface="Poppins" pitchFamily="2" charset="77"/>
              </a:rPr>
              <a:t>run on </a:t>
            </a:r>
            <a:r>
              <a:rPr lang="en-US" dirty="0">
                <a:solidFill>
                  <a:schemeClr val="accent2"/>
                </a:solidFill>
                <a:latin typeface="Poppins" pitchFamily="2" charset="77"/>
                <a:cs typeface="Poppins" pitchFamily="2" charset="77"/>
              </a:rPr>
              <a:t>Baseline SKU</a:t>
            </a:r>
            <a:r>
              <a:rPr lang="en-US" dirty="0">
                <a:latin typeface="Poppins" pitchFamily="2" charset="77"/>
                <a:cs typeface="Poppins" pitchFamily="2" charset="77"/>
              </a:rPr>
              <a:t> </a:t>
            </a:r>
          </a:p>
          <a:p>
            <a:pPr algn="ctr"/>
            <a:r>
              <a:rPr lang="en-US" dirty="0">
                <a:solidFill>
                  <a:schemeClr val="bg2">
                    <a:lumMod val="50000"/>
                  </a:schemeClr>
                </a:solidFill>
                <a:latin typeface="Poppins" pitchFamily="2" charset="77"/>
                <a:cs typeface="Poppins" pitchFamily="2" charset="77"/>
              </a:rPr>
              <a:t>with no VM scaling</a:t>
            </a:r>
          </a:p>
          <a:p>
            <a:pPr algn="ctr"/>
            <a:endParaRPr lang="en-US" dirty="0">
              <a:latin typeface="Poppins" pitchFamily="2" charset="77"/>
              <a:cs typeface="Poppins" pitchFamily="2" charset="77"/>
            </a:endParaRPr>
          </a:p>
        </p:txBody>
      </p:sp>
      <p:sp>
        <p:nvSpPr>
          <p:cNvPr id="28" name="TextBox 27">
            <a:extLst>
              <a:ext uri="{FF2B5EF4-FFF2-40B4-BE49-F238E27FC236}">
                <a16:creationId xmlns:a16="http://schemas.microsoft.com/office/drawing/2014/main" id="{2CEEA805-1BA3-3C0C-7678-1FB21B61802C}"/>
              </a:ext>
            </a:extLst>
          </p:cNvPr>
          <p:cNvSpPr txBox="1"/>
          <p:nvPr/>
        </p:nvSpPr>
        <p:spPr>
          <a:xfrm>
            <a:off x="373229" y="6084827"/>
            <a:ext cx="11445542"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We run an application on the </a:t>
            </a:r>
            <a:r>
              <a:rPr lang="en-US" sz="2000" b="1" dirty="0">
                <a:solidFill>
                  <a:schemeClr val="accent6"/>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if it meets performance goals </a:t>
            </a:r>
            <a:r>
              <a:rPr lang="en-US" sz="2000" i="1" dirty="0">
                <a:latin typeface="Poppins" panose="00000500000000000000" pitchFamily="2" charset="0"/>
                <a:cs typeface="Poppins" panose="00000500000000000000" pitchFamily="2" charset="0"/>
              </a:rPr>
              <a:t>and</a:t>
            </a:r>
            <a:r>
              <a:rPr lang="en-US" sz="2000" dirty="0">
                <a:latin typeface="Poppins" panose="00000500000000000000" pitchFamily="2" charset="0"/>
                <a:cs typeface="Poppins" panose="00000500000000000000" pitchFamily="2" charset="0"/>
              </a:rPr>
              <a:t> saves carbon</a:t>
            </a:r>
          </a:p>
        </p:txBody>
      </p:sp>
      <p:cxnSp>
        <p:nvCxnSpPr>
          <p:cNvPr id="29" name="Straight Arrow Connector 28">
            <a:extLst>
              <a:ext uri="{FF2B5EF4-FFF2-40B4-BE49-F238E27FC236}">
                <a16:creationId xmlns:a16="http://schemas.microsoft.com/office/drawing/2014/main" id="{2615BBE8-0657-894E-A6A8-679DDAEDC6AB}"/>
              </a:ext>
            </a:extLst>
          </p:cNvPr>
          <p:cNvCxnSpPr>
            <a:cxnSpLocks/>
          </p:cNvCxnSpPr>
          <p:nvPr/>
        </p:nvCxnSpPr>
        <p:spPr>
          <a:xfrm>
            <a:off x="6115112" y="4428098"/>
            <a:ext cx="1133038" cy="6075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CE13BBCE-8E08-085D-3EDF-02F98C3843D8}"/>
              </a:ext>
            </a:extLst>
          </p:cNvPr>
          <p:cNvGrpSpPr/>
          <p:nvPr/>
        </p:nvGrpSpPr>
        <p:grpSpPr>
          <a:xfrm>
            <a:off x="162120" y="2341649"/>
            <a:ext cx="2011131" cy="864583"/>
            <a:chOff x="6262448" y="4825730"/>
            <a:chExt cx="2226189" cy="957036"/>
          </a:xfrm>
        </p:grpSpPr>
        <p:sp>
          <p:nvSpPr>
            <p:cNvPr id="6" name="Rectangle: Rounded Corners 22">
              <a:extLst>
                <a:ext uri="{FF2B5EF4-FFF2-40B4-BE49-F238E27FC236}">
                  <a16:creationId xmlns:a16="http://schemas.microsoft.com/office/drawing/2014/main" id="{4F4229C0-ABCD-9051-2214-15D0B9109CBA}"/>
                </a:ext>
              </a:extLst>
            </p:cNvPr>
            <p:cNvSpPr/>
            <p:nvPr/>
          </p:nvSpPr>
          <p:spPr>
            <a:xfrm>
              <a:off x="6262448" y="4825730"/>
              <a:ext cx="2226189" cy="957036"/>
            </a:xfrm>
            <a:prstGeom prst="roundRect">
              <a:avLst/>
            </a:prstGeom>
            <a:solidFill>
              <a:schemeClr val="accent3">
                <a:lumMod val="20000"/>
                <a:lumOff val="80000"/>
              </a:schemeClr>
            </a:solidFill>
            <a:ln w="381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latin typeface="Poppins" panose="00000500000000000000" pitchFamily="2" charset="0"/>
                  <a:cs typeface="Poppins" panose="00000500000000000000" pitchFamily="2" charset="0"/>
                </a:rPr>
                <a:t>Carbon Model</a:t>
              </a:r>
            </a:p>
          </p:txBody>
        </p:sp>
        <p:grpSp>
          <p:nvGrpSpPr>
            <p:cNvPr id="8" name="Group 7">
              <a:extLst>
                <a:ext uri="{FF2B5EF4-FFF2-40B4-BE49-F238E27FC236}">
                  <a16:creationId xmlns:a16="http://schemas.microsoft.com/office/drawing/2014/main" id="{D0ED5CDF-4170-C896-C0CC-563859B49E92}"/>
                </a:ext>
              </a:extLst>
            </p:cNvPr>
            <p:cNvGrpSpPr/>
            <p:nvPr/>
          </p:nvGrpSpPr>
          <p:grpSpPr>
            <a:xfrm>
              <a:off x="6945281" y="5180766"/>
              <a:ext cx="860522" cy="525986"/>
              <a:chOff x="11126864" y="4893661"/>
              <a:chExt cx="860522" cy="525986"/>
            </a:xfrm>
          </p:grpSpPr>
          <p:pic>
            <p:nvPicPr>
              <p:cNvPr id="9" name="Graphic 8" descr="Power Plant with solid fill">
                <a:extLst>
                  <a:ext uri="{FF2B5EF4-FFF2-40B4-BE49-F238E27FC236}">
                    <a16:creationId xmlns:a16="http://schemas.microsoft.com/office/drawing/2014/main" id="{81AD1E2B-22A3-D1F7-02FD-7D6D6FEDA4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1652" y="4893913"/>
                <a:ext cx="525734" cy="525734"/>
              </a:xfrm>
              <a:prstGeom prst="rect">
                <a:avLst/>
              </a:prstGeom>
            </p:spPr>
          </p:pic>
          <p:pic>
            <p:nvPicPr>
              <p:cNvPr id="10" name="Graphic 9" descr="Ruler with solid fill">
                <a:extLst>
                  <a:ext uri="{FF2B5EF4-FFF2-40B4-BE49-F238E27FC236}">
                    <a16:creationId xmlns:a16="http://schemas.microsoft.com/office/drawing/2014/main" id="{B3BCFAE9-6057-16C2-9D6E-97A08DA962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26864" y="4893661"/>
                <a:ext cx="514621" cy="514621"/>
              </a:xfrm>
              <a:prstGeom prst="rect">
                <a:avLst/>
              </a:prstGeom>
            </p:spPr>
          </p:pic>
        </p:grpSp>
      </p:grpSp>
      <p:sp>
        <p:nvSpPr>
          <p:cNvPr id="14" name="Title 1">
            <a:extLst>
              <a:ext uri="{FF2B5EF4-FFF2-40B4-BE49-F238E27FC236}">
                <a16:creationId xmlns:a16="http://schemas.microsoft.com/office/drawing/2014/main" id="{D749D994-5846-4728-2AB9-E68312ABD230}"/>
              </a:ext>
            </a:extLst>
          </p:cNvPr>
          <p:cNvSpPr txBox="1">
            <a:spLocks/>
          </p:cNvSpPr>
          <p:nvPr/>
        </p:nvSpPr>
        <p:spPr>
          <a:xfrm>
            <a:off x="437367" y="27322"/>
            <a:ext cx="112523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2800" dirty="0"/>
              <a:t>When should an application </a:t>
            </a:r>
            <a:r>
              <a:rPr lang="en-US" sz="2800" b="1" dirty="0"/>
              <a:t>adopt</a:t>
            </a:r>
            <a:r>
              <a:rPr lang="en-US" sz="2800" dirty="0"/>
              <a:t> a </a:t>
            </a:r>
            <a:r>
              <a:rPr lang="en-US" sz="2800" b="1" dirty="0">
                <a:solidFill>
                  <a:schemeClr val="accent6"/>
                </a:solidFill>
              </a:rPr>
              <a:t>GreenSKU</a:t>
            </a:r>
            <a:r>
              <a:rPr lang="en-US" sz="2800" dirty="0"/>
              <a:t>?</a:t>
            </a:r>
          </a:p>
        </p:txBody>
      </p:sp>
      <p:sp>
        <p:nvSpPr>
          <p:cNvPr id="5" name="Rectangle 4">
            <a:extLst>
              <a:ext uri="{FF2B5EF4-FFF2-40B4-BE49-F238E27FC236}">
                <a16:creationId xmlns:a16="http://schemas.microsoft.com/office/drawing/2014/main" id="{8A8DCBDE-1032-4780-E2DA-54690302D0CE}"/>
              </a:ext>
            </a:extLst>
          </p:cNvPr>
          <p:cNvSpPr/>
          <p:nvPr/>
        </p:nvSpPr>
        <p:spPr>
          <a:xfrm>
            <a:off x="10205528" y="1145257"/>
            <a:ext cx="1986471" cy="10073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DEE32E5-A88D-D3C8-2731-0C460A7D335F}"/>
              </a:ext>
            </a:extLst>
          </p:cNvPr>
          <p:cNvSpPr/>
          <p:nvPr/>
        </p:nvSpPr>
        <p:spPr>
          <a:xfrm>
            <a:off x="10963437" y="1230609"/>
            <a:ext cx="1179147" cy="637641"/>
          </a:xfrm>
          <a:prstGeom prst="roundRect">
            <a:avLst/>
          </a:prstGeom>
          <a:solidFill>
            <a:schemeClr val="accent1">
              <a:lumMod val="60000"/>
              <a:lumOff val="40000"/>
            </a:schemeClr>
          </a:solidFill>
          <a:ln w="1905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latin typeface="Poppins" pitchFamily="2" charset="77"/>
                <a:cs typeface="Poppins" pitchFamily="2" charset="77"/>
              </a:rPr>
              <a:t>Adoption</a:t>
            </a:r>
          </a:p>
          <a:p>
            <a:pPr algn="r"/>
            <a:endParaRPr lang="en-US" sz="1400" dirty="0">
              <a:solidFill>
                <a:schemeClr val="tx1"/>
              </a:solidFill>
              <a:latin typeface="Poppins" pitchFamily="2" charset="77"/>
              <a:cs typeface="Poppins" pitchFamily="2" charset="77"/>
            </a:endParaRPr>
          </a:p>
        </p:txBody>
      </p:sp>
      <p:grpSp>
        <p:nvGrpSpPr>
          <p:cNvPr id="11" name="Group 10">
            <a:extLst>
              <a:ext uri="{FF2B5EF4-FFF2-40B4-BE49-F238E27FC236}">
                <a16:creationId xmlns:a16="http://schemas.microsoft.com/office/drawing/2014/main" id="{C7A4DFED-AAA6-BADE-CBA7-265FA6E6D468}"/>
              </a:ext>
            </a:extLst>
          </p:cNvPr>
          <p:cNvGrpSpPr/>
          <p:nvPr/>
        </p:nvGrpSpPr>
        <p:grpSpPr>
          <a:xfrm>
            <a:off x="11353800" y="1491165"/>
            <a:ext cx="423281" cy="324325"/>
            <a:chOff x="2107707" y="3401478"/>
            <a:chExt cx="825446" cy="632471"/>
          </a:xfrm>
        </p:grpSpPr>
        <p:pic>
          <p:nvPicPr>
            <p:cNvPr id="15" name="Graphic 14" descr="Programmer female with solid fill">
              <a:extLst>
                <a:ext uri="{FF2B5EF4-FFF2-40B4-BE49-F238E27FC236}">
                  <a16:creationId xmlns:a16="http://schemas.microsoft.com/office/drawing/2014/main" id="{972E0BD7-7117-D815-5E0D-3879D2692C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00682" y="3401478"/>
              <a:ext cx="632471" cy="632471"/>
            </a:xfrm>
            <a:prstGeom prst="rect">
              <a:avLst/>
            </a:prstGeom>
          </p:spPr>
        </p:pic>
        <p:pic>
          <p:nvPicPr>
            <p:cNvPr id="16" name="Graphic 15" descr="Thumbs up sign with solid fill">
              <a:extLst>
                <a:ext uri="{FF2B5EF4-FFF2-40B4-BE49-F238E27FC236}">
                  <a16:creationId xmlns:a16="http://schemas.microsoft.com/office/drawing/2014/main" id="{624F4919-D3C2-5F8C-C32D-1808191A9B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07707" y="3433888"/>
              <a:ext cx="254118" cy="254118"/>
            </a:xfrm>
            <a:prstGeom prst="rect">
              <a:avLst/>
            </a:prstGeom>
          </p:spPr>
        </p:pic>
        <p:pic>
          <p:nvPicPr>
            <p:cNvPr id="18" name="Graphic 17" descr="Thumbs Down with solid fill">
              <a:extLst>
                <a:ext uri="{FF2B5EF4-FFF2-40B4-BE49-F238E27FC236}">
                  <a16:creationId xmlns:a16="http://schemas.microsoft.com/office/drawing/2014/main" id="{BD65BFA6-6AFF-9E18-D924-A6F2404B4A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08034" y="3717541"/>
              <a:ext cx="254118" cy="254118"/>
            </a:xfrm>
            <a:prstGeom prst="rect">
              <a:avLst/>
            </a:prstGeom>
          </p:spPr>
        </p:pic>
      </p:grpSp>
      <p:pic>
        <p:nvPicPr>
          <p:cNvPr id="27" name="Picture 26" descr="A black and white outline of a computer server&#10;&#10;Description automatically generated">
            <a:extLst>
              <a:ext uri="{FF2B5EF4-FFF2-40B4-BE49-F238E27FC236}">
                <a16:creationId xmlns:a16="http://schemas.microsoft.com/office/drawing/2014/main" id="{53578A67-D8B8-1903-FE30-54EF8099F8DB}"/>
              </a:ext>
            </a:extLst>
          </p:cNvPr>
          <p:cNvPicPr>
            <a:picLocks noChangeAspect="1"/>
          </p:cNvPicPr>
          <p:nvPr/>
        </p:nvPicPr>
        <p:blipFill>
          <a:blip r:embed="rId16"/>
          <a:stretch>
            <a:fillRect/>
          </a:stretch>
        </p:blipFill>
        <p:spPr>
          <a:xfrm>
            <a:off x="10314501" y="1363622"/>
            <a:ext cx="599458" cy="487133"/>
          </a:xfrm>
          <a:prstGeom prst="rect">
            <a:avLst/>
          </a:prstGeom>
        </p:spPr>
      </p:pic>
      <p:sp>
        <p:nvSpPr>
          <p:cNvPr id="32" name="TextBox 31">
            <a:extLst>
              <a:ext uri="{FF2B5EF4-FFF2-40B4-BE49-F238E27FC236}">
                <a16:creationId xmlns:a16="http://schemas.microsoft.com/office/drawing/2014/main" id="{4AAFE60E-4400-9122-5657-9B021BD216FE}"/>
              </a:ext>
            </a:extLst>
          </p:cNvPr>
          <p:cNvSpPr txBox="1"/>
          <p:nvPr/>
        </p:nvSpPr>
        <p:spPr>
          <a:xfrm>
            <a:off x="10305902" y="1891042"/>
            <a:ext cx="1087157" cy="261610"/>
          </a:xfrm>
          <a:prstGeom prst="rect">
            <a:avLst/>
          </a:prstGeom>
          <a:noFill/>
        </p:spPr>
        <p:txBody>
          <a:bodyPr wrap="none" rtlCol="0">
            <a:spAutoFit/>
          </a:bodyPr>
          <a:lstStyle/>
          <a:p>
            <a:r>
              <a:rPr lang="en-US" sz="1100" dirty="0">
                <a:latin typeface="Poppins" pitchFamily="2" charset="77"/>
                <a:cs typeface="Poppins" pitchFamily="2" charset="77"/>
              </a:rPr>
              <a:t>Cluster-level</a:t>
            </a:r>
          </a:p>
        </p:txBody>
      </p:sp>
    </p:spTree>
    <p:custDataLst>
      <p:tags r:id="rId1"/>
    </p:custDataLst>
    <p:extLst>
      <p:ext uri="{BB962C8B-B14F-4D97-AF65-F5344CB8AC3E}">
        <p14:creationId xmlns:p14="http://schemas.microsoft.com/office/powerpoint/2010/main" val="242431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641">
        <p159:morph option="byObject"/>
      </p:transition>
    </mc:Choice>
    <mc:Fallback xmlns="">
      <p:transition spd="slow" advTm="536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xit" presetSubtype="0" fill="hold" nodeType="withEffect">
                                  <p:stCondLst>
                                    <p:cond delay="0"/>
                                  </p:stCondLst>
                                  <p:childTnLst>
                                    <p:animEffect transition="out" filter="fade">
                                      <p:cBhvr>
                                        <p:cTn id="41" dur="500"/>
                                        <p:tgtEl>
                                          <p:spTgt spid="48"/>
                                        </p:tgtEl>
                                      </p:cBhvr>
                                    </p:animEffect>
                                    <p:set>
                                      <p:cBhvr>
                                        <p:cTn id="42" dur="1" fill="hold">
                                          <p:stCondLst>
                                            <p:cond delay="499"/>
                                          </p:stCondLst>
                                        </p:cTn>
                                        <p:tgtEl>
                                          <p:spTgt spid="4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051"/>
                                        </p:tgtEl>
                                        <p:attrNameLst>
                                          <p:attrName>style.visibility</p:attrName>
                                        </p:attrNameLst>
                                      </p:cBhvr>
                                      <p:to>
                                        <p:strVal val="visible"/>
                                      </p:to>
                                    </p:set>
                                    <p:animEffect transition="in" filter="fade">
                                      <p:cBhvr>
                                        <p:cTn id="84" dur="500"/>
                                        <p:tgtEl>
                                          <p:spTgt spid="2051"/>
                                        </p:tgtEl>
                                      </p:cBhvr>
                                    </p:animEffect>
                                  </p:childTnLst>
                                </p:cTn>
                              </p:par>
                              <p:par>
                                <p:cTn id="85" presetID="10"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54"/>
                                        </p:tgtEl>
                                        <p:attrNameLst>
                                          <p:attrName>style.visibility</p:attrName>
                                        </p:attrNameLst>
                                      </p:cBhvr>
                                      <p:to>
                                        <p:strVal val="visible"/>
                                      </p:to>
                                    </p:set>
                                    <p:animEffect transition="in" filter="fade">
                                      <p:cBhvr>
                                        <p:cTn id="90" dur="500"/>
                                        <p:tgtEl>
                                          <p:spTgt spid="205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053"/>
                                        </p:tgtEl>
                                        <p:attrNameLst>
                                          <p:attrName>style.visibility</p:attrName>
                                        </p:attrNameLst>
                                      </p:cBhvr>
                                      <p:to>
                                        <p:strVal val="visible"/>
                                      </p:to>
                                    </p:set>
                                    <p:animEffect transition="in" filter="fade">
                                      <p:cBhvr>
                                        <p:cTn id="95" dur="500"/>
                                        <p:tgtEl>
                                          <p:spTgt spid="205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055"/>
                                        </p:tgtEl>
                                        <p:attrNameLst>
                                          <p:attrName>style.visibility</p:attrName>
                                        </p:attrNameLst>
                                      </p:cBhvr>
                                      <p:to>
                                        <p:strVal val="visible"/>
                                      </p:to>
                                    </p:set>
                                    <p:animEffect transition="in" filter="fade">
                                      <p:cBhvr>
                                        <p:cTn id="98" dur="500"/>
                                        <p:tgtEl>
                                          <p:spTgt spid="2055"/>
                                        </p:tgtEl>
                                      </p:cBhvr>
                                    </p:animEffect>
                                  </p:childTnLst>
                                </p:cTn>
                              </p:par>
                              <p:par>
                                <p:cTn id="99" presetID="10" presetClass="entr" presetSubtype="0" fill="hold"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p:bldP spid="17" grpId="0"/>
      <p:bldP spid="19" grpId="0" animBg="1"/>
      <p:bldP spid="20" grpId="0" animBg="1"/>
      <p:bldP spid="21" grpId="0" animBg="1"/>
      <p:bldP spid="22" grpId="0"/>
      <p:bldP spid="23" grpId="0"/>
      <p:bldP spid="24" grpId="0" animBg="1"/>
      <p:bldP spid="25" grpId="0"/>
      <p:bldP spid="26" grpId="0"/>
      <p:bldP spid="2051" grpId="0"/>
      <p:bldP spid="2053" grpId="0"/>
      <p:bldP spid="2054" grpId="0"/>
      <p:bldP spid="2055"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330355" y="6392931"/>
            <a:ext cx="2743200" cy="365125"/>
          </a:xfrm>
        </p:spPr>
        <p:txBody>
          <a:bodyPr/>
          <a:lstStyle/>
          <a:p>
            <a:fld id="{CA5C1F0B-256B-3243-BFD0-E9259D5AEDE3}" type="slidenum">
              <a:rPr lang="en-US" smtClean="0"/>
              <a:t>21</a:t>
            </a:fld>
            <a:endParaRPr lang="en-US" dirty="0"/>
          </a:p>
        </p:txBody>
      </p:sp>
      <p:sp>
        <p:nvSpPr>
          <p:cNvPr id="9" name="Title 1">
            <a:extLst>
              <a:ext uri="{FF2B5EF4-FFF2-40B4-BE49-F238E27FC236}">
                <a16:creationId xmlns:a16="http://schemas.microsoft.com/office/drawing/2014/main" id="{60A9AE2B-4BF7-4282-1DCB-9654FFB55154}"/>
              </a:ext>
            </a:extLst>
          </p:cNvPr>
          <p:cNvSpPr txBox="1">
            <a:spLocks/>
          </p:cNvSpPr>
          <p:nvPr/>
        </p:nvSpPr>
        <p:spPr>
          <a:xfrm>
            <a:off x="437366" y="27322"/>
            <a:ext cx="11420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2800" dirty="0"/>
              <a:t>We study our </a:t>
            </a:r>
            <a:r>
              <a:rPr lang="en-US" sz="2800" b="1" dirty="0" err="1">
                <a:solidFill>
                  <a:schemeClr val="accent6"/>
                </a:solidFill>
              </a:rPr>
              <a:t>GreenSKU</a:t>
            </a:r>
            <a:r>
              <a:rPr lang="en-US" sz="2800" dirty="0" err="1"/>
              <a:t>’s</a:t>
            </a:r>
            <a:r>
              <a:rPr lang="en-US" sz="2800" dirty="0"/>
              <a:t> potential across Azure’s applications</a:t>
            </a:r>
          </a:p>
        </p:txBody>
      </p:sp>
      <p:grpSp>
        <p:nvGrpSpPr>
          <p:cNvPr id="28" name="Group 27">
            <a:extLst>
              <a:ext uri="{FF2B5EF4-FFF2-40B4-BE49-F238E27FC236}">
                <a16:creationId xmlns:a16="http://schemas.microsoft.com/office/drawing/2014/main" id="{0276450D-74FC-1379-2C90-D4894533F26B}"/>
              </a:ext>
            </a:extLst>
          </p:cNvPr>
          <p:cNvGrpSpPr/>
          <p:nvPr/>
        </p:nvGrpSpPr>
        <p:grpSpPr>
          <a:xfrm>
            <a:off x="8474807" y="1548566"/>
            <a:ext cx="1334915" cy="1673469"/>
            <a:chOff x="3365311" y="3117954"/>
            <a:chExt cx="1371600" cy="1719458"/>
          </a:xfrm>
        </p:grpSpPr>
        <p:pic>
          <p:nvPicPr>
            <p:cNvPr id="1026" name="Picture 2" descr="Reverse Proxy Icons - Free SVG &amp; PNG Reverse Proxy Images - Noun Project">
              <a:extLst>
                <a:ext uri="{FF2B5EF4-FFF2-40B4-BE49-F238E27FC236}">
                  <a16:creationId xmlns:a16="http://schemas.microsoft.com/office/drawing/2014/main" id="{32FE2344-69DF-09A3-FEDE-FFFACDF2F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311" y="311795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979351-EFE3-F6A1-8727-587380B06848}"/>
                </a:ext>
              </a:extLst>
            </p:cNvPr>
            <p:cNvSpPr txBox="1"/>
            <p:nvPr/>
          </p:nvSpPr>
          <p:spPr>
            <a:xfrm>
              <a:off x="3365311" y="4489554"/>
              <a:ext cx="1371600" cy="347858"/>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1600" dirty="0">
                  <a:latin typeface="Poppins" pitchFamily="2" charset="77"/>
                  <a:cs typeface="Poppins" pitchFamily="2" charset="77"/>
                </a:rPr>
                <a:t>Web Proxy</a:t>
              </a:r>
            </a:p>
          </p:txBody>
        </p:sp>
      </p:grpSp>
      <p:grpSp>
        <p:nvGrpSpPr>
          <p:cNvPr id="30" name="Group 29">
            <a:extLst>
              <a:ext uri="{FF2B5EF4-FFF2-40B4-BE49-F238E27FC236}">
                <a16:creationId xmlns:a16="http://schemas.microsoft.com/office/drawing/2014/main" id="{9475B462-702C-1314-F913-69E5DB1C7526}"/>
              </a:ext>
            </a:extLst>
          </p:cNvPr>
          <p:cNvGrpSpPr/>
          <p:nvPr/>
        </p:nvGrpSpPr>
        <p:grpSpPr>
          <a:xfrm>
            <a:off x="9986838" y="1480158"/>
            <a:ext cx="2160099" cy="1975234"/>
            <a:chOff x="5248084" y="952271"/>
            <a:chExt cx="2219463" cy="2029517"/>
          </a:xfrm>
        </p:grpSpPr>
        <p:pic>
          <p:nvPicPr>
            <p:cNvPr id="7" name="Picture 6" descr="A black background with a black square&#10;&#10;Description automatically generated with medium confidence">
              <a:extLst>
                <a:ext uri="{FF2B5EF4-FFF2-40B4-BE49-F238E27FC236}">
                  <a16:creationId xmlns:a16="http://schemas.microsoft.com/office/drawing/2014/main" id="{9B8D938A-CFEB-BCC0-97B8-45BA6FC806A0}"/>
                </a:ext>
              </a:extLst>
            </p:cNvPr>
            <p:cNvPicPr>
              <a:picLocks noChangeAspect="1"/>
            </p:cNvPicPr>
            <p:nvPr/>
          </p:nvPicPr>
          <p:blipFill rotWithShape="1">
            <a:blip r:embed="rId5"/>
            <a:srcRect b="14872"/>
            <a:stretch/>
          </p:blipFill>
          <p:spPr>
            <a:xfrm>
              <a:off x="5492596" y="952271"/>
              <a:ext cx="1678260" cy="1428672"/>
            </a:xfrm>
            <a:prstGeom prst="rect">
              <a:avLst/>
            </a:prstGeom>
          </p:spPr>
        </p:pic>
        <p:sp>
          <p:nvSpPr>
            <p:cNvPr id="15" name="TextBox 14">
              <a:extLst>
                <a:ext uri="{FF2B5EF4-FFF2-40B4-BE49-F238E27FC236}">
                  <a16:creationId xmlns:a16="http://schemas.microsoft.com/office/drawing/2014/main" id="{2CF81AB8-72D3-40DB-C2DB-B79265C2E91D}"/>
                </a:ext>
              </a:extLst>
            </p:cNvPr>
            <p:cNvSpPr txBox="1"/>
            <p:nvPr/>
          </p:nvSpPr>
          <p:spPr>
            <a:xfrm>
              <a:off x="5248084" y="2380942"/>
              <a:ext cx="2219463" cy="600846"/>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1600" dirty="0">
                  <a:latin typeface="Poppins" pitchFamily="2" charset="77"/>
                  <a:cs typeface="Poppins" pitchFamily="2" charset="77"/>
                </a:rPr>
                <a:t>Machine Learning Inference</a:t>
              </a:r>
            </a:p>
          </p:txBody>
        </p:sp>
      </p:grpSp>
      <p:grpSp>
        <p:nvGrpSpPr>
          <p:cNvPr id="27" name="Group 26">
            <a:extLst>
              <a:ext uri="{FF2B5EF4-FFF2-40B4-BE49-F238E27FC236}">
                <a16:creationId xmlns:a16="http://schemas.microsoft.com/office/drawing/2014/main" id="{4B85F8D3-F39E-A87D-A0BD-4210A58B488D}"/>
              </a:ext>
            </a:extLst>
          </p:cNvPr>
          <p:cNvGrpSpPr/>
          <p:nvPr/>
        </p:nvGrpSpPr>
        <p:grpSpPr>
          <a:xfrm>
            <a:off x="8392991" y="4057919"/>
            <a:ext cx="1633372" cy="1674925"/>
            <a:chOff x="5789288" y="4422371"/>
            <a:chExt cx="1678260" cy="1720956"/>
          </a:xfrm>
        </p:grpSpPr>
        <p:pic>
          <p:nvPicPr>
            <p:cNvPr id="14" name="Picture 13" descr="A black background with a black square&#10;&#10;Description automatically generated with medium confidence">
              <a:extLst>
                <a:ext uri="{FF2B5EF4-FFF2-40B4-BE49-F238E27FC236}">
                  <a16:creationId xmlns:a16="http://schemas.microsoft.com/office/drawing/2014/main" id="{DAF44D3A-889D-726C-B371-C794E0C266C8}"/>
                </a:ext>
              </a:extLst>
            </p:cNvPr>
            <p:cNvPicPr>
              <a:picLocks noChangeAspect="1"/>
            </p:cNvPicPr>
            <p:nvPr/>
          </p:nvPicPr>
          <p:blipFill rotWithShape="1">
            <a:blip r:embed="rId6"/>
            <a:srcRect b="18273"/>
            <a:stretch/>
          </p:blipFill>
          <p:spPr>
            <a:xfrm>
              <a:off x="5789288" y="4422371"/>
              <a:ext cx="1678260" cy="1371600"/>
            </a:xfrm>
            <a:prstGeom prst="rect">
              <a:avLst/>
            </a:prstGeom>
          </p:spPr>
        </p:pic>
        <p:sp>
          <p:nvSpPr>
            <p:cNvPr id="16" name="TextBox 15">
              <a:extLst>
                <a:ext uri="{FF2B5EF4-FFF2-40B4-BE49-F238E27FC236}">
                  <a16:creationId xmlns:a16="http://schemas.microsoft.com/office/drawing/2014/main" id="{1223E9FA-F0F8-F393-B7E9-A4771C838A43}"/>
                </a:ext>
              </a:extLst>
            </p:cNvPr>
            <p:cNvSpPr txBox="1"/>
            <p:nvPr/>
          </p:nvSpPr>
          <p:spPr>
            <a:xfrm>
              <a:off x="6069436" y="5795469"/>
              <a:ext cx="1117964" cy="347858"/>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1600" dirty="0">
                  <a:latin typeface="Poppins" pitchFamily="2" charset="77"/>
                  <a:cs typeface="Poppins" pitchFamily="2" charset="77"/>
                </a:rPr>
                <a:t>DevOps</a:t>
              </a:r>
            </a:p>
          </p:txBody>
        </p:sp>
      </p:grpSp>
      <p:grpSp>
        <p:nvGrpSpPr>
          <p:cNvPr id="31" name="Group 30">
            <a:extLst>
              <a:ext uri="{FF2B5EF4-FFF2-40B4-BE49-F238E27FC236}">
                <a16:creationId xmlns:a16="http://schemas.microsoft.com/office/drawing/2014/main" id="{3BD8C679-E291-3387-BF0E-8CF675B3B673}"/>
              </a:ext>
            </a:extLst>
          </p:cNvPr>
          <p:cNvGrpSpPr/>
          <p:nvPr/>
        </p:nvGrpSpPr>
        <p:grpSpPr>
          <a:xfrm>
            <a:off x="6645544" y="4084932"/>
            <a:ext cx="1588979" cy="1648015"/>
            <a:chOff x="858129" y="3953932"/>
            <a:chExt cx="1632647" cy="1693305"/>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30974180-F9FE-5066-D9D9-D674AE2B409F}"/>
                </a:ext>
              </a:extLst>
            </p:cNvPr>
            <p:cNvPicPr>
              <a:picLocks noChangeAspect="1"/>
            </p:cNvPicPr>
            <p:nvPr/>
          </p:nvPicPr>
          <p:blipFill rotWithShape="1">
            <a:blip r:embed="rId7"/>
            <a:srcRect b="15989"/>
            <a:stretch/>
          </p:blipFill>
          <p:spPr>
            <a:xfrm>
              <a:off x="858129" y="3953932"/>
              <a:ext cx="1632647" cy="1371600"/>
            </a:xfrm>
            <a:prstGeom prst="rect">
              <a:avLst/>
            </a:prstGeom>
          </p:spPr>
        </p:pic>
        <p:sp>
          <p:nvSpPr>
            <p:cNvPr id="17" name="TextBox 16">
              <a:extLst>
                <a:ext uri="{FF2B5EF4-FFF2-40B4-BE49-F238E27FC236}">
                  <a16:creationId xmlns:a16="http://schemas.microsoft.com/office/drawing/2014/main" id="{D27CBAFF-AE15-DD7F-F1C2-CFA5DB74F2D1}"/>
                </a:ext>
              </a:extLst>
            </p:cNvPr>
            <p:cNvSpPr txBox="1"/>
            <p:nvPr/>
          </p:nvSpPr>
          <p:spPr>
            <a:xfrm>
              <a:off x="1099117" y="5299379"/>
              <a:ext cx="1150671" cy="347858"/>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1600" dirty="0">
                  <a:latin typeface="Poppins" pitchFamily="2" charset="77"/>
                  <a:cs typeface="Poppins" pitchFamily="2" charset="77"/>
                </a:rPr>
                <a:t>Big Data</a:t>
              </a:r>
            </a:p>
          </p:txBody>
        </p:sp>
      </p:grpSp>
      <p:grpSp>
        <p:nvGrpSpPr>
          <p:cNvPr id="32" name="Group 31">
            <a:extLst>
              <a:ext uri="{FF2B5EF4-FFF2-40B4-BE49-F238E27FC236}">
                <a16:creationId xmlns:a16="http://schemas.microsoft.com/office/drawing/2014/main" id="{4E7B59D7-9C04-5404-5F6F-A3EBE88D4442}"/>
              </a:ext>
            </a:extLst>
          </p:cNvPr>
          <p:cNvGrpSpPr/>
          <p:nvPr/>
        </p:nvGrpSpPr>
        <p:grpSpPr>
          <a:xfrm>
            <a:off x="6662980" y="1545481"/>
            <a:ext cx="1525371" cy="1661564"/>
            <a:chOff x="1313424" y="1279003"/>
            <a:chExt cx="1567290" cy="1707227"/>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FE4CEF07-E7BC-4C35-F098-8D20457CEB72}"/>
                </a:ext>
              </a:extLst>
            </p:cNvPr>
            <p:cNvPicPr>
              <a:picLocks noChangeAspect="1"/>
            </p:cNvPicPr>
            <p:nvPr/>
          </p:nvPicPr>
          <p:blipFill rotWithShape="1">
            <a:blip r:embed="rId8"/>
            <a:srcRect b="12486"/>
            <a:stretch/>
          </p:blipFill>
          <p:spPr>
            <a:xfrm>
              <a:off x="1313424" y="1279003"/>
              <a:ext cx="1567290" cy="1371600"/>
            </a:xfrm>
            <a:prstGeom prst="rect">
              <a:avLst/>
            </a:prstGeom>
          </p:spPr>
        </p:pic>
        <p:sp>
          <p:nvSpPr>
            <p:cNvPr id="21" name="TextBox 20">
              <a:extLst>
                <a:ext uri="{FF2B5EF4-FFF2-40B4-BE49-F238E27FC236}">
                  <a16:creationId xmlns:a16="http://schemas.microsoft.com/office/drawing/2014/main" id="{3F51E580-2B2E-26F0-AC90-E07F4943F17D}"/>
                </a:ext>
              </a:extLst>
            </p:cNvPr>
            <p:cNvSpPr txBox="1"/>
            <p:nvPr/>
          </p:nvSpPr>
          <p:spPr>
            <a:xfrm>
              <a:off x="1479411" y="2638372"/>
              <a:ext cx="1235316" cy="347858"/>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1600" dirty="0">
                  <a:latin typeface="Poppins" pitchFamily="2" charset="77"/>
                  <a:cs typeface="Poppins" pitchFamily="2" charset="77"/>
                </a:rPr>
                <a:t>Web App</a:t>
              </a:r>
            </a:p>
          </p:txBody>
        </p:sp>
      </p:grpSp>
      <p:grpSp>
        <p:nvGrpSpPr>
          <p:cNvPr id="25" name="Group 24">
            <a:extLst>
              <a:ext uri="{FF2B5EF4-FFF2-40B4-BE49-F238E27FC236}">
                <a16:creationId xmlns:a16="http://schemas.microsoft.com/office/drawing/2014/main" id="{E8FAB780-079F-2494-E946-895BC9B5F487}"/>
              </a:ext>
            </a:extLst>
          </p:cNvPr>
          <p:cNvGrpSpPr/>
          <p:nvPr/>
        </p:nvGrpSpPr>
        <p:grpSpPr>
          <a:xfrm>
            <a:off x="10018175" y="4068817"/>
            <a:ext cx="2045776" cy="1952258"/>
            <a:chOff x="8949499" y="4604567"/>
            <a:chExt cx="2101996" cy="2005909"/>
          </a:xfrm>
        </p:grpSpPr>
        <p:pic>
          <p:nvPicPr>
            <p:cNvPr id="23" name="Picture 22" descr="A black background with a black square&#10;&#10;Description automatically generated with medium confidence">
              <a:extLst>
                <a:ext uri="{FF2B5EF4-FFF2-40B4-BE49-F238E27FC236}">
                  <a16:creationId xmlns:a16="http://schemas.microsoft.com/office/drawing/2014/main" id="{41319486-FEAC-56D3-0295-91322F293F1A}"/>
                </a:ext>
              </a:extLst>
            </p:cNvPr>
            <p:cNvPicPr>
              <a:picLocks noChangeAspect="1"/>
            </p:cNvPicPr>
            <p:nvPr/>
          </p:nvPicPr>
          <p:blipFill rotWithShape="1">
            <a:blip r:embed="rId9"/>
            <a:srcRect b="14883"/>
            <a:stretch/>
          </p:blipFill>
          <p:spPr>
            <a:xfrm>
              <a:off x="9194784" y="4604567"/>
              <a:ext cx="1611427" cy="1371600"/>
            </a:xfrm>
            <a:prstGeom prst="rect">
              <a:avLst/>
            </a:prstGeom>
          </p:spPr>
        </p:pic>
        <p:sp>
          <p:nvSpPr>
            <p:cNvPr id="24" name="TextBox 23">
              <a:extLst>
                <a:ext uri="{FF2B5EF4-FFF2-40B4-BE49-F238E27FC236}">
                  <a16:creationId xmlns:a16="http://schemas.microsoft.com/office/drawing/2014/main" id="{A02C4C69-64C9-BA71-B70E-F6BB2122E91B}"/>
                </a:ext>
              </a:extLst>
            </p:cNvPr>
            <p:cNvSpPr txBox="1"/>
            <p:nvPr/>
          </p:nvSpPr>
          <p:spPr>
            <a:xfrm>
              <a:off x="8949499" y="6009631"/>
              <a:ext cx="2101996" cy="600845"/>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1600" dirty="0">
                  <a:latin typeface="Poppins" pitchFamily="2" charset="77"/>
                  <a:cs typeface="Poppins" pitchFamily="2" charset="77"/>
                </a:rPr>
                <a:t>Real-Time Communication</a:t>
              </a:r>
            </a:p>
          </p:txBody>
        </p:sp>
      </p:grpSp>
      <p:sp>
        <p:nvSpPr>
          <p:cNvPr id="2" name="Rounded Rectangle 1">
            <a:extLst>
              <a:ext uri="{FF2B5EF4-FFF2-40B4-BE49-F238E27FC236}">
                <a16:creationId xmlns:a16="http://schemas.microsoft.com/office/drawing/2014/main" id="{3C8EE6D2-18F7-D3F7-8B4E-2D2041D36CC6}"/>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5" name="Oval 4">
            <a:extLst>
              <a:ext uri="{FF2B5EF4-FFF2-40B4-BE49-F238E27FC236}">
                <a16:creationId xmlns:a16="http://schemas.microsoft.com/office/drawing/2014/main" id="{7BAA1C11-B3FD-E175-EF10-A36F84FFDF45}"/>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B9E05A6-E9D3-D860-CBD1-B3D67DDF742F}"/>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6250E44-7C40-138F-8675-A4410822FB31}"/>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F81531-26AC-A5CA-8920-54A32558C7AE}"/>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12" name="Rounded Rectangle 11">
            <a:extLst>
              <a:ext uri="{FF2B5EF4-FFF2-40B4-BE49-F238E27FC236}">
                <a16:creationId xmlns:a16="http://schemas.microsoft.com/office/drawing/2014/main" id="{1D33406B-D2DB-EB32-6908-24FD17E9AE90}"/>
              </a:ext>
            </a:extLst>
          </p:cNvPr>
          <p:cNvSpPr/>
          <p:nvPr/>
        </p:nvSpPr>
        <p:spPr>
          <a:xfrm>
            <a:off x="1114669" y="4416977"/>
            <a:ext cx="4350265"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5">
            <a:extLst>
              <a:ext uri="{FF2B5EF4-FFF2-40B4-BE49-F238E27FC236}">
                <a16:creationId xmlns:a16="http://schemas.microsoft.com/office/drawing/2014/main" id="{D3049639-E2C8-C108-79CA-86E1EA1FFB2D}"/>
              </a:ext>
            </a:extLst>
          </p:cNvPr>
          <p:cNvSpPr/>
          <p:nvPr/>
        </p:nvSpPr>
        <p:spPr>
          <a:xfrm>
            <a:off x="1230592" y="4587940"/>
            <a:ext cx="1986471" cy="1009445"/>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18" name="Graphic 17" descr="Gauge with solid fill">
            <a:extLst>
              <a:ext uri="{FF2B5EF4-FFF2-40B4-BE49-F238E27FC236}">
                <a16:creationId xmlns:a16="http://schemas.microsoft.com/office/drawing/2014/main" id="{686BF953-43D8-9D39-7794-806DA81A0B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56211" y="4838710"/>
            <a:ext cx="735233" cy="735233"/>
          </a:xfrm>
          <a:prstGeom prst="rect">
            <a:avLst/>
          </a:prstGeom>
        </p:spPr>
      </p:pic>
      <p:sp>
        <p:nvSpPr>
          <p:cNvPr id="19" name="Rectangle: Rounded Corners 22">
            <a:extLst>
              <a:ext uri="{FF2B5EF4-FFF2-40B4-BE49-F238E27FC236}">
                <a16:creationId xmlns:a16="http://schemas.microsoft.com/office/drawing/2014/main" id="{B97F571F-D07E-ED4D-8C16-CB76820BBEF2}"/>
              </a:ext>
            </a:extLst>
          </p:cNvPr>
          <p:cNvSpPr/>
          <p:nvPr/>
        </p:nvSpPr>
        <p:spPr>
          <a:xfrm>
            <a:off x="3362540" y="4583878"/>
            <a:ext cx="1984845" cy="101756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anose="00000500000000000000" pitchFamily="2" charset="0"/>
                <a:cs typeface="Poppins" panose="00000500000000000000" pitchFamily="2" charset="0"/>
              </a:rPr>
              <a:t>Maintenance</a:t>
            </a:r>
          </a:p>
        </p:txBody>
      </p:sp>
      <p:pic>
        <p:nvPicPr>
          <p:cNvPr id="22" name="Graphic 21" descr="Warning with solid fill">
            <a:extLst>
              <a:ext uri="{FF2B5EF4-FFF2-40B4-BE49-F238E27FC236}">
                <a16:creationId xmlns:a16="http://schemas.microsoft.com/office/drawing/2014/main" id="{6BCE4AA8-D3E6-9D6D-904F-4E911FB940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04102" y="4961191"/>
            <a:ext cx="501720" cy="501720"/>
          </a:xfrm>
          <a:prstGeom prst="rect">
            <a:avLst/>
          </a:prstGeom>
        </p:spPr>
      </p:pic>
      <p:sp>
        <p:nvSpPr>
          <p:cNvPr id="26" name="Rounded Rectangle 25">
            <a:extLst>
              <a:ext uri="{FF2B5EF4-FFF2-40B4-BE49-F238E27FC236}">
                <a16:creationId xmlns:a16="http://schemas.microsoft.com/office/drawing/2014/main" id="{3387FBA6-DA86-ACAC-77C2-7B8869D132E3}"/>
              </a:ext>
            </a:extLst>
          </p:cNvPr>
          <p:cNvSpPr/>
          <p:nvPr/>
        </p:nvSpPr>
        <p:spPr>
          <a:xfrm>
            <a:off x="629897" y="1057889"/>
            <a:ext cx="5328082"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id="{15D9DE8E-5B63-A388-A448-3439850E1807}"/>
              </a:ext>
            </a:extLst>
          </p:cNvPr>
          <p:cNvSpPr/>
          <p:nvPr/>
        </p:nvSpPr>
        <p:spPr>
          <a:xfrm>
            <a:off x="864082" y="2737433"/>
            <a:ext cx="4850624"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9">
            <a:extLst>
              <a:ext uri="{FF2B5EF4-FFF2-40B4-BE49-F238E27FC236}">
                <a16:creationId xmlns:a16="http://schemas.microsoft.com/office/drawing/2014/main" id="{281996E1-4B88-BFE4-ED79-E373D8B41626}"/>
              </a:ext>
            </a:extLst>
          </p:cNvPr>
          <p:cNvSpPr/>
          <p:nvPr/>
        </p:nvSpPr>
        <p:spPr>
          <a:xfrm>
            <a:off x="1233011" y="1197635"/>
            <a:ext cx="1981633" cy="1071879"/>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Growth Buffer</a:t>
            </a:r>
          </a:p>
        </p:txBody>
      </p:sp>
      <p:sp>
        <p:nvSpPr>
          <p:cNvPr id="34" name="Rectangle: Rounded Corners 6">
            <a:extLst>
              <a:ext uri="{FF2B5EF4-FFF2-40B4-BE49-F238E27FC236}">
                <a16:creationId xmlns:a16="http://schemas.microsoft.com/office/drawing/2014/main" id="{18A6AEDE-EECF-298F-5FD9-A9702A142DEC}"/>
              </a:ext>
            </a:extLst>
          </p:cNvPr>
          <p:cNvSpPr/>
          <p:nvPr/>
        </p:nvSpPr>
        <p:spPr>
          <a:xfrm>
            <a:off x="1232749" y="2877178"/>
            <a:ext cx="1982156" cy="1071880"/>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35" name="Group 34">
            <a:extLst>
              <a:ext uri="{FF2B5EF4-FFF2-40B4-BE49-F238E27FC236}">
                <a16:creationId xmlns:a16="http://schemas.microsoft.com/office/drawing/2014/main" id="{7A941EC1-4E40-A61A-B8A5-051D492E672D}"/>
              </a:ext>
            </a:extLst>
          </p:cNvPr>
          <p:cNvGrpSpPr/>
          <p:nvPr/>
        </p:nvGrpSpPr>
        <p:grpSpPr>
          <a:xfrm>
            <a:off x="1811104" y="3260121"/>
            <a:ext cx="825446" cy="632471"/>
            <a:chOff x="2107707" y="3401478"/>
            <a:chExt cx="825446" cy="632471"/>
          </a:xfrm>
        </p:grpSpPr>
        <p:pic>
          <p:nvPicPr>
            <p:cNvPr id="36" name="Graphic 35" descr="Programmer female with solid fill">
              <a:extLst>
                <a:ext uri="{FF2B5EF4-FFF2-40B4-BE49-F238E27FC236}">
                  <a16:creationId xmlns:a16="http://schemas.microsoft.com/office/drawing/2014/main" id="{245D42B1-F147-FC6F-EDB9-120CEFBBB74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00682" y="3401478"/>
              <a:ext cx="632471" cy="632471"/>
            </a:xfrm>
            <a:prstGeom prst="rect">
              <a:avLst/>
            </a:prstGeom>
          </p:spPr>
        </p:pic>
        <p:pic>
          <p:nvPicPr>
            <p:cNvPr id="37" name="Graphic 36" descr="Thumbs up sign with solid fill">
              <a:extLst>
                <a:ext uri="{FF2B5EF4-FFF2-40B4-BE49-F238E27FC236}">
                  <a16:creationId xmlns:a16="http://schemas.microsoft.com/office/drawing/2014/main" id="{33ACF1DA-C5E9-E949-4D73-DFD54708BC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07707" y="3433888"/>
              <a:ext cx="254118" cy="254118"/>
            </a:xfrm>
            <a:prstGeom prst="rect">
              <a:avLst/>
            </a:prstGeom>
          </p:spPr>
        </p:pic>
        <p:pic>
          <p:nvPicPr>
            <p:cNvPr id="38" name="Graphic 37" descr="Thumbs Down with solid fill">
              <a:extLst>
                <a:ext uri="{FF2B5EF4-FFF2-40B4-BE49-F238E27FC236}">
                  <a16:creationId xmlns:a16="http://schemas.microsoft.com/office/drawing/2014/main" id="{A5AABF81-78F9-0E4B-1EE1-8AD801374E8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08034" y="3717541"/>
              <a:ext cx="254118" cy="254118"/>
            </a:xfrm>
            <a:prstGeom prst="rect">
              <a:avLst/>
            </a:prstGeom>
          </p:spPr>
        </p:pic>
      </p:grpSp>
      <p:sp>
        <p:nvSpPr>
          <p:cNvPr id="39" name="Rectangle: Rounded Corners 7">
            <a:extLst>
              <a:ext uri="{FF2B5EF4-FFF2-40B4-BE49-F238E27FC236}">
                <a16:creationId xmlns:a16="http://schemas.microsoft.com/office/drawing/2014/main" id="{30D4DA25-43B2-C0CF-5B7A-991342F3327E}"/>
              </a:ext>
            </a:extLst>
          </p:cNvPr>
          <p:cNvSpPr/>
          <p:nvPr/>
        </p:nvSpPr>
        <p:spPr>
          <a:xfrm>
            <a:off x="3363884" y="2877178"/>
            <a:ext cx="1982156" cy="1071880"/>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VM Allocation</a:t>
            </a:r>
          </a:p>
          <a:p>
            <a:pPr algn="r"/>
            <a:endParaRPr lang="en-US" sz="1900" dirty="0">
              <a:solidFill>
                <a:schemeClr val="tx1">
                  <a:lumMod val="50000"/>
                  <a:lumOff val="50000"/>
                </a:schemeClr>
              </a:solidFill>
              <a:latin typeface="Poppins" pitchFamily="2" charset="77"/>
              <a:cs typeface="Poppins" pitchFamily="2" charset="77"/>
            </a:endParaRPr>
          </a:p>
        </p:txBody>
      </p:sp>
      <p:sp>
        <p:nvSpPr>
          <p:cNvPr id="40" name="Rectangle: Rounded Corners 8">
            <a:extLst>
              <a:ext uri="{FF2B5EF4-FFF2-40B4-BE49-F238E27FC236}">
                <a16:creationId xmlns:a16="http://schemas.microsoft.com/office/drawing/2014/main" id="{A9FD0646-54D3-D645-2247-53F2E6623E23}"/>
              </a:ext>
            </a:extLst>
          </p:cNvPr>
          <p:cNvSpPr/>
          <p:nvPr/>
        </p:nvSpPr>
        <p:spPr>
          <a:xfrm>
            <a:off x="3373232" y="1189360"/>
            <a:ext cx="1963460" cy="108842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Cluster Sizing</a:t>
            </a:r>
          </a:p>
          <a:p>
            <a:pPr algn="ctr"/>
            <a:endParaRPr lang="en-US" sz="1900" dirty="0">
              <a:solidFill>
                <a:schemeClr val="tx1">
                  <a:lumMod val="50000"/>
                  <a:lumOff val="50000"/>
                </a:schemeClr>
              </a:solidFill>
              <a:latin typeface="Poppins" pitchFamily="2" charset="77"/>
              <a:cs typeface="Poppins" pitchFamily="2" charset="77"/>
            </a:endParaRPr>
          </a:p>
        </p:txBody>
      </p:sp>
      <p:pic>
        <p:nvPicPr>
          <p:cNvPr id="41" name="Graphic 40" descr="Packing Box Open with solid fill">
            <a:extLst>
              <a:ext uri="{FF2B5EF4-FFF2-40B4-BE49-F238E27FC236}">
                <a16:creationId xmlns:a16="http://schemas.microsoft.com/office/drawing/2014/main" id="{80126A53-89F9-6D9B-9452-977B788DD7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59781" y="3291153"/>
            <a:ext cx="590362" cy="590362"/>
          </a:xfrm>
          <a:prstGeom prst="rect">
            <a:avLst/>
          </a:prstGeom>
        </p:spPr>
      </p:pic>
      <p:pic>
        <p:nvPicPr>
          <p:cNvPr id="42" name="Graphic 41" descr="Decision chart with solid fill">
            <a:extLst>
              <a:ext uri="{FF2B5EF4-FFF2-40B4-BE49-F238E27FC236}">
                <a16:creationId xmlns:a16="http://schemas.microsoft.com/office/drawing/2014/main" id="{5C8A961E-6473-19A0-A150-FC57277181F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78628" y="1632520"/>
            <a:ext cx="552669" cy="552669"/>
          </a:xfrm>
          <a:prstGeom prst="rect">
            <a:avLst/>
          </a:prstGeom>
        </p:spPr>
      </p:pic>
      <p:pic>
        <p:nvPicPr>
          <p:cNvPr id="43" name="Picture 42" descr="A black and white outline of a computer server&#10;&#10;Description automatically generated">
            <a:extLst>
              <a:ext uri="{FF2B5EF4-FFF2-40B4-BE49-F238E27FC236}">
                <a16:creationId xmlns:a16="http://schemas.microsoft.com/office/drawing/2014/main" id="{809F4C9D-E6DA-971C-68A1-BAA0DE44AD93}"/>
              </a:ext>
            </a:extLst>
          </p:cNvPr>
          <p:cNvPicPr>
            <a:picLocks noChangeAspect="1"/>
          </p:cNvPicPr>
          <p:nvPr/>
        </p:nvPicPr>
        <p:blipFill>
          <a:blip r:embed="rId24"/>
          <a:stretch>
            <a:fillRect/>
          </a:stretch>
        </p:blipFill>
        <p:spPr>
          <a:xfrm>
            <a:off x="55483" y="3095744"/>
            <a:ext cx="1179146" cy="958201"/>
          </a:xfrm>
          <a:prstGeom prst="rect">
            <a:avLst/>
          </a:prstGeom>
        </p:spPr>
      </p:pic>
      <p:pic>
        <p:nvPicPr>
          <p:cNvPr id="44" name="Graphic 43" descr="Server with solid fill">
            <a:extLst>
              <a:ext uri="{FF2B5EF4-FFF2-40B4-BE49-F238E27FC236}">
                <a16:creationId xmlns:a16="http://schemas.microsoft.com/office/drawing/2014/main" id="{77EE1E17-AEFD-8FE5-53EC-71800AC7408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483" y="4833256"/>
            <a:ext cx="914400" cy="914400"/>
          </a:xfrm>
          <a:prstGeom prst="rect">
            <a:avLst/>
          </a:prstGeom>
        </p:spPr>
      </p:pic>
      <p:pic>
        <p:nvPicPr>
          <p:cNvPr id="45" name="Picture 4" descr="Free Data center Icon - Download in Line Style">
            <a:extLst>
              <a:ext uri="{FF2B5EF4-FFF2-40B4-BE49-F238E27FC236}">
                <a16:creationId xmlns:a16="http://schemas.microsoft.com/office/drawing/2014/main" id="{4B1484A5-375B-FBE1-341A-3843F973CDA5}"/>
              </a:ext>
            </a:extLst>
          </p:cNvPr>
          <p:cNvPicPr>
            <a:picLocks noChangeAspect="1" noChangeArrowheads="1"/>
          </p:cNvPicPr>
          <p:nvPr/>
        </p:nvPicPr>
        <p:blipFill rotWithShape="1">
          <a:blip r:embed="rId27">
            <a:alphaModFix amt="38000"/>
            <a:extLst>
              <a:ext uri="{28A0092B-C50C-407E-A947-70E740481C1C}">
                <a14:useLocalDpi xmlns:a14="http://schemas.microsoft.com/office/drawing/2010/main" val="0"/>
              </a:ext>
            </a:extLst>
          </a:blip>
          <a:src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B9443A2-9B39-7804-9668-02B7BC6B406F}"/>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47" name="TextBox 46">
            <a:extLst>
              <a:ext uri="{FF2B5EF4-FFF2-40B4-BE49-F238E27FC236}">
                <a16:creationId xmlns:a16="http://schemas.microsoft.com/office/drawing/2014/main" id="{B2DF9B04-9193-BB26-8083-CC10CB3DC4F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48" name="TextBox 47">
            <a:extLst>
              <a:ext uri="{FF2B5EF4-FFF2-40B4-BE49-F238E27FC236}">
                <a16:creationId xmlns:a16="http://schemas.microsoft.com/office/drawing/2014/main" id="{00A7AD70-D2E2-4B8D-903D-75CBE57C20B0}"/>
              </a:ext>
            </a:extLst>
          </p:cNvPr>
          <p:cNvSpPr txBox="1"/>
          <p:nvPr/>
        </p:nvSpPr>
        <p:spPr>
          <a:xfrm>
            <a:off x="-10038" y="2386512"/>
            <a:ext cx="1981633" cy="338554"/>
          </a:xfrm>
          <a:prstGeom prst="rect">
            <a:avLst/>
          </a:prstGeom>
          <a:noFill/>
        </p:spPr>
        <p:txBody>
          <a:bodyPr wrap="none" rtlCol="0">
            <a:spAutoFit/>
          </a:bodyPr>
          <a:lstStyle/>
          <a:p>
            <a:r>
              <a:rPr lang="en-US" sz="1600" dirty="0">
                <a:solidFill>
                  <a:schemeClr val="tx1">
                    <a:lumMod val="50000"/>
                    <a:lumOff val="50000"/>
                  </a:schemeClr>
                </a:solidFill>
                <a:latin typeface="Poppins" pitchFamily="2" charset="77"/>
                <a:cs typeface="Poppins" pitchFamily="2" charset="77"/>
              </a:rPr>
              <a:t>Data center-level</a:t>
            </a:r>
          </a:p>
        </p:txBody>
      </p:sp>
      <p:pic>
        <p:nvPicPr>
          <p:cNvPr id="49" name="Graphic 48" descr="Upward trend with solid fill">
            <a:extLst>
              <a:ext uri="{FF2B5EF4-FFF2-40B4-BE49-F238E27FC236}">
                <a16:creationId xmlns:a16="http://schemas.microsoft.com/office/drawing/2014/main" id="{020869A3-1989-EDF6-7CCF-04B9D943C21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911979" y="1559229"/>
            <a:ext cx="623696" cy="623696"/>
          </a:xfrm>
          <a:prstGeom prst="rect">
            <a:avLst/>
          </a:prstGeom>
        </p:spPr>
      </p:pic>
      <p:cxnSp>
        <p:nvCxnSpPr>
          <p:cNvPr id="50" name="Straight Arrow Connector 49">
            <a:extLst>
              <a:ext uri="{FF2B5EF4-FFF2-40B4-BE49-F238E27FC236}">
                <a16:creationId xmlns:a16="http://schemas.microsoft.com/office/drawing/2014/main" id="{07A5D575-2D34-5C10-87B4-F715DB3BCCF3}"/>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1" name="Left Brace 50">
            <a:extLst>
              <a:ext uri="{FF2B5EF4-FFF2-40B4-BE49-F238E27FC236}">
                <a16:creationId xmlns:a16="http://schemas.microsoft.com/office/drawing/2014/main" id="{5C5AB77F-E925-A0AC-9669-880772DFEA18}"/>
              </a:ext>
            </a:extLst>
          </p:cNvPr>
          <p:cNvSpPr/>
          <p:nvPr/>
        </p:nvSpPr>
        <p:spPr>
          <a:xfrm>
            <a:off x="6113785" y="1438154"/>
            <a:ext cx="548259" cy="443617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C2B96668-48E0-1F79-4A6A-F6A26C7D553B}"/>
              </a:ext>
            </a:extLst>
          </p:cNvPr>
          <p:cNvCxnSpPr>
            <a:cxnSpLocks/>
            <a:stCxn id="51" idx="1"/>
            <a:endCxn id="13" idx="3"/>
          </p:cNvCxnSpPr>
          <p:nvPr/>
        </p:nvCxnSpPr>
        <p:spPr>
          <a:xfrm flipH="1">
            <a:off x="3217063" y="3656241"/>
            <a:ext cx="2896722" cy="14364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3B8BD2B-90C5-7B6C-8996-34284BEE73C7}"/>
              </a:ext>
            </a:extLst>
          </p:cNvPr>
          <p:cNvCxnSpPr>
            <a:cxnSpLocks/>
            <a:stCxn id="51" idx="1"/>
            <a:endCxn id="34" idx="3"/>
          </p:cNvCxnSpPr>
          <p:nvPr/>
        </p:nvCxnSpPr>
        <p:spPr>
          <a:xfrm flipH="1" flipV="1">
            <a:off x="3214905" y="3413118"/>
            <a:ext cx="2898880" cy="2431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5EAF00A-5542-94FC-7427-ED4F893B2ED2}"/>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spTree>
    <p:custDataLst>
      <p:tags r:id="rId1"/>
    </p:custDataLst>
    <p:extLst>
      <p:ext uri="{BB962C8B-B14F-4D97-AF65-F5344CB8AC3E}">
        <p14:creationId xmlns:p14="http://schemas.microsoft.com/office/powerpoint/2010/main" val="2578380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7304">
        <p159:morph option="byObject"/>
      </p:transition>
    </mc:Choice>
    <mc:Fallback xmlns="">
      <p:transition spd="slow" advTm="173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1DEF910A-5A7F-C22C-FFD5-A6C43EA0CCA4}"/>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22</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anose="00000500000000000000" pitchFamily="2" charset="0"/>
                <a:cs typeface="Poppins" panose="00000500000000000000" pitchFamily="2" charset="0"/>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bg1">
              <a:lumMod val="85000"/>
            </a:schemeClr>
          </a:solidFill>
          <a:ln w="28575">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VM Allocation</a:t>
            </a:r>
          </a:p>
          <a:p>
            <a:pPr algn="r"/>
            <a:endParaRPr lang="en-US" sz="1900" dirty="0">
              <a:solidFill>
                <a:schemeClr val="tx1">
                  <a:lumMod val="50000"/>
                  <a:lumOff val="50000"/>
                </a:schemeClr>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noFill/>
          <a:ln w="3810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lumMod val="50000"/>
                    <a:lumOff val="50000"/>
                  </a:schemeClr>
                </a:solidFill>
                <a:latin typeface="Poppins" pitchFamily="2" charset="77"/>
                <a:cs typeface="Poppins" pitchFamily="2" charset="77"/>
              </a:rPr>
              <a:t>Cluster Sizing</a:t>
            </a:r>
          </a:p>
          <a:p>
            <a:pPr algn="ctr"/>
            <a:endParaRPr lang="en-US" sz="1900" dirty="0">
              <a:solidFill>
                <a:schemeClr val="tx1">
                  <a:lumMod val="50000"/>
                  <a:lumOff val="50000"/>
                </a:schemeClr>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7"/>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rotWithShape="1">
          <a:blip r:embed="rId20">
            <a:alphaModFix amt="38000"/>
            <a:extLst>
              <a:ext uri="{28A0092B-C50C-407E-A947-70E740481C1C}">
                <a14:useLocalDpi xmlns:a14="http://schemas.microsoft.com/office/drawing/2010/main" val="0"/>
              </a:ext>
            </a:extLst>
          </a:blip>
          <a:src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solidFill>
                  <a:schemeClr val="tx1">
                    <a:lumMod val="50000"/>
                    <a:lumOff val="50000"/>
                  </a:schemeClr>
                </a:solidFill>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11979" y="1559229"/>
            <a:ext cx="623696" cy="623696"/>
          </a:xfrm>
          <a:prstGeom prst="rect">
            <a:avLst/>
          </a:prstGeom>
        </p:spPr>
      </p:pic>
      <p:cxnSp>
        <p:nvCxnSpPr>
          <p:cNvPr id="19" name="Straight Arrow Connector 18">
            <a:extLst>
              <a:ext uri="{FF2B5EF4-FFF2-40B4-BE49-F238E27FC236}">
                <a16:creationId xmlns:a16="http://schemas.microsoft.com/office/drawing/2014/main" id="{E2AEDBC7-3F13-D4CA-8866-9E6FB58DFE80}"/>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sp>
        <p:nvSpPr>
          <p:cNvPr id="15" name="Title 1">
            <a:extLst>
              <a:ext uri="{FF2B5EF4-FFF2-40B4-BE49-F238E27FC236}">
                <a16:creationId xmlns:a16="http://schemas.microsoft.com/office/drawing/2014/main" id="{2209E43A-052A-2199-559D-DD959C84C814}"/>
              </a:ext>
            </a:extLst>
          </p:cNvPr>
          <p:cNvSpPr>
            <a:spLocks noGrp="1"/>
          </p:cNvSpPr>
          <p:nvPr>
            <p:ph type="title"/>
          </p:nvPr>
        </p:nvSpPr>
        <p:spPr>
          <a:xfrm>
            <a:off x="508000" y="23241"/>
            <a:ext cx="11234688" cy="1325563"/>
          </a:xfrm>
        </p:spPr>
        <p:txBody>
          <a:bodyPr>
            <a:normAutofit/>
          </a:bodyPr>
          <a:lstStyle/>
          <a:p>
            <a:r>
              <a:rPr lang="en-US" sz="2800" dirty="0"/>
              <a:t>What else impacts a </a:t>
            </a:r>
            <a:r>
              <a:rPr lang="en-US" sz="2800" b="1" dirty="0" err="1">
                <a:solidFill>
                  <a:schemeClr val="accent6"/>
                </a:solidFill>
              </a:rPr>
              <a:t>GreenSKU</a:t>
            </a:r>
            <a:r>
              <a:rPr lang="en-US" sz="2800" dirty="0" err="1"/>
              <a:t>’s</a:t>
            </a:r>
            <a:r>
              <a:rPr lang="en-US" sz="2800" dirty="0"/>
              <a:t> carbon saving potential?</a:t>
            </a:r>
          </a:p>
        </p:txBody>
      </p:sp>
    </p:spTree>
    <p:extLst>
      <p:ext uri="{BB962C8B-B14F-4D97-AF65-F5344CB8AC3E}">
        <p14:creationId xmlns:p14="http://schemas.microsoft.com/office/powerpoint/2010/main" val="1478373401"/>
      </p:ext>
    </p:extLst>
  </p:cSld>
  <p:clrMapOvr>
    <a:masterClrMapping/>
  </p:clrMapOvr>
  <mc:AlternateContent xmlns:mc="http://schemas.openxmlformats.org/markup-compatibility/2006" xmlns:p14="http://schemas.microsoft.com/office/powerpoint/2010/main">
    <mc:Choice Requires="p14">
      <p:transition spd="med" p14:dur="700" advTm="4638">
        <p:fade/>
      </p:transition>
    </mc:Choice>
    <mc:Fallback xmlns="">
      <p:transition spd="med" advTm="4638">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2119C-8870-2368-25E5-310E6D27CC44}"/>
              </a:ext>
            </a:extLst>
          </p:cNvPr>
          <p:cNvSpPr>
            <a:spLocks noGrp="1"/>
          </p:cNvSpPr>
          <p:nvPr>
            <p:ph type="title"/>
          </p:nvPr>
        </p:nvSpPr>
        <p:spPr>
          <a:xfrm>
            <a:off x="508000" y="23241"/>
            <a:ext cx="11234688" cy="1325563"/>
          </a:xfrm>
        </p:spPr>
        <p:txBody>
          <a:bodyPr>
            <a:normAutofit/>
          </a:bodyPr>
          <a:lstStyle/>
          <a:p>
            <a:r>
              <a:rPr lang="en-US" sz="2800" dirty="0"/>
              <a:t>What else impacts a </a:t>
            </a:r>
            <a:r>
              <a:rPr lang="en-US" sz="2800" b="1" dirty="0" err="1">
                <a:solidFill>
                  <a:schemeClr val="accent6"/>
                </a:solidFill>
              </a:rPr>
              <a:t>GreenSKU</a:t>
            </a:r>
            <a:r>
              <a:rPr lang="en-US" sz="2800" dirty="0" err="1"/>
              <a:t>’s</a:t>
            </a:r>
            <a:r>
              <a:rPr lang="en-US" sz="2800" dirty="0"/>
              <a:t> carbon saving potential?</a:t>
            </a:r>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124166" y="6431506"/>
            <a:ext cx="2743200" cy="365125"/>
          </a:xfrm>
        </p:spPr>
        <p:txBody>
          <a:bodyPr/>
          <a:lstStyle/>
          <a:p>
            <a:fld id="{CA5C1F0B-256B-3243-BFD0-E9259D5AEDE3}" type="slidenum">
              <a:rPr lang="en-US" smtClean="0"/>
              <a:t>23</a:t>
            </a:fld>
            <a:endParaRPr lang="en-US"/>
          </a:p>
        </p:txBody>
      </p:sp>
      <p:sp>
        <p:nvSpPr>
          <p:cNvPr id="12" name="Rectangle 11">
            <a:extLst>
              <a:ext uri="{FF2B5EF4-FFF2-40B4-BE49-F238E27FC236}">
                <a16:creationId xmlns:a16="http://schemas.microsoft.com/office/drawing/2014/main" id="{04999535-7ADD-D24A-0F6C-7DF2612F0914}"/>
              </a:ext>
            </a:extLst>
          </p:cNvPr>
          <p:cNvSpPr/>
          <p:nvPr/>
        </p:nvSpPr>
        <p:spPr>
          <a:xfrm>
            <a:off x="2057019" y="6221239"/>
            <a:ext cx="2465564" cy="562924"/>
          </a:xfrm>
          <a:prstGeom prst="rect">
            <a:avLst/>
          </a:prstGeom>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60000"/>
                    <a:lumOff val="40000"/>
                  </a:schemeClr>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design</a:t>
            </a:r>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solidFill>
            <a:schemeClr val="accent6">
              <a:lumMod val="40000"/>
              <a:lumOff val="6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anose="00000500000000000000" pitchFamily="2" charset="0"/>
                <a:cs typeface="Poppins" panose="00000500000000000000" pitchFamily="2" charset="0"/>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solidFill>
            <a:schemeClr val="accent6">
              <a:lumMod val="40000"/>
              <a:lumOff val="6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solidFill>
            <a:schemeClr val="accent6">
              <a:lumMod val="40000"/>
              <a:lumOff val="6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VM Allocation</a:t>
            </a:r>
          </a:p>
          <a:p>
            <a:pPr algn="r"/>
            <a:endParaRPr lang="en-US" sz="1900" dirty="0">
              <a:solidFill>
                <a:schemeClr val="tx1"/>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solidFill>
            <a:schemeClr val="accent6">
              <a:lumMod val="40000"/>
              <a:lumOff val="6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Cluster Sizing</a:t>
            </a:r>
          </a:p>
          <a:p>
            <a:pPr algn="ctr"/>
            <a:endParaRPr lang="en-US" sz="1900" dirty="0">
              <a:solidFill>
                <a:schemeClr val="tx1"/>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7"/>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11979" y="1559229"/>
            <a:ext cx="623696" cy="623696"/>
          </a:xfrm>
          <a:prstGeom prst="rect">
            <a:avLst/>
          </a:prstGeom>
        </p:spPr>
      </p:pic>
      <p:cxnSp>
        <p:nvCxnSpPr>
          <p:cNvPr id="19" name="Straight Arrow Connector 18">
            <a:extLst>
              <a:ext uri="{FF2B5EF4-FFF2-40B4-BE49-F238E27FC236}">
                <a16:creationId xmlns:a16="http://schemas.microsoft.com/office/drawing/2014/main" id="{E2AEDBC7-3F13-D4CA-8866-9E6FB58DFE80}"/>
              </a:ext>
            </a:extLst>
          </p:cNvPr>
          <p:cNvCxnSpPr>
            <a:cxnSpLocks/>
          </p:cNvCxnSpPr>
          <p:nvPr/>
        </p:nvCxnSpPr>
        <p:spPr>
          <a:xfrm flipV="1">
            <a:off x="3289801" y="5768347"/>
            <a:ext cx="1" cy="452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sp>
        <p:nvSpPr>
          <p:cNvPr id="43" name="TextBox 42">
            <a:extLst>
              <a:ext uri="{FF2B5EF4-FFF2-40B4-BE49-F238E27FC236}">
                <a16:creationId xmlns:a16="http://schemas.microsoft.com/office/drawing/2014/main" id="{AAF38168-47A7-251E-31A8-8CCB1B6BCF0B}"/>
              </a:ext>
            </a:extLst>
          </p:cNvPr>
          <p:cNvSpPr txBox="1"/>
          <p:nvPr/>
        </p:nvSpPr>
        <p:spPr>
          <a:xfrm>
            <a:off x="7333163" y="3105835"/>
            <a:ext cx="3582005" cy="646331"/>
          </a:xfrm>
          <a:prstGeom prst="rect">
            <a:avLst/>
          </a:prstGeom>
          <a:solidFill>
            <a:schemeClr val="accent6">
              <a:lumMod val="40000"/>
              <a:lumOff val="60000"/>
            </a:schemeClr>
          </a:solidFill>
        </p:spPr>
        <p:txBody>
          <a:bodyPr vert="horz" wrap="square" lIns="91440" tIns="45720" rIns="91440" bIns="45720" rtlCol="0">
            <a:spAutoFit/>
          </a:bodyPr>
          <a:lstStyle/>
          <a:p>
            <a:pPr marL="0" indent="0" algn="l">
              <a:buFont typeface="Arial" panose="020B0604020202020204" pitchFamily="34" charset="0"/>
              <a:buNone/>
            </a:pPr>
            <a:r>
              <a:rPr lang="en-US" sz="3600" dirty="0">
                <a:latin typeface="Poppins" pitchFamily="2" charset="77"/>
                <a:cs typeface="Poppins" pitchFamily="2" charset="77"/>
              </a:rPr>
              <a:t>See the paper!</a:t>
            </a:r>
          </a:p>
        </p:txBody>
      </p:sp>
      <p:cxnSp>
        <p:nvCxnSpPr>
          <p:cNvPr id="3" name="Straight Arrow Connector 2">
            <a:extLst>
              <a:ext uri="{FF2B5EF4-FFF2-40B4-BE49-F238E27FC236}">
                <a16:creationId xmlns:a16="http://schemas.microsoft.com/office/drawing/2014/main" id="{C5519321-04E2-277C-0C49-8C58C0CD8FF6}"/>
              </a:ext>
            </a:extLst>
          </p:cNvPr>
          <p:cNvCxnSpPr>
            <a:cxnSpLocks/>
            <a:endCxn id="13" idx="1"/>
          </p:cNvCxnSpPr>
          <p:nvPr/>
        </p:nvCxnSpPr>
        <p:spPr>
          <a:xfrm>
            <a:off x="6042088" y="2101489"/>
            <a:ext cx="142845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06292A0-64B8-6F2B-A195-28E70C9E9BF4}"/>
              </a:ext>
            </a:extLst>
          </p:cNvPr>
          <p:cNvSpPr/>
          <p:nvPr/>
        </p:nvSpPr>
        <p:spPr>
          <a:xfrm>
            <a:off x="7470541" y="1607688"/>
            <a:ext cx="3305911" cy="987602"/>
          </a:xfrm>
          <a:prstGeom prst="rect">
            <a:avLst/>
          </a:prstGeom>
          <a:solidFill>
            <a:schemeClr val="accent6"/>
          </a:solid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Poppins" panose="00000500000000000000" pitchFamily="2" charset="0"/>
                <a:cs typeface="Poppins" panose="00000500000000000000" pitchFamily="2" charset="0"/>
              </a:rPr>
              <a:t>Data center carbon savings</a:t>
            </a:r>
          </a:p>
        </p:txBody>
      </p:sp>
      <p:grpSp>
        <p:nvGrpSpPr>
          <p:cNvPr id="27" name="Group 26">
            <a:extLst>
              <a:ext uri="{FF2B5EF4-FFF2-40B4-BE49-F238E27FC236}">
                <a16:creationId xmlns:a16="http://schemas.microsoft.com/office/drawing/2014/main" id="{48AC6AFF-CD4F-1A00-E9E8-4680D508440C}"/>
              </a:ext>
            </a:extLst>
          </p:cNvPr>
          <p:cNvGrpSpPr/>
          <p:nvPr/>
        </p:nvGrpSpPr>
        <p:grpSpPr>
          <a:xfrm>
            <a:off x="8112013" y="3942326"/>
            <a:ext cx="2022968" cy="2615971"/>
            <a:chOff x="8168910" y="3815535"/>
            <a:chExt cx="2022968" cy="2615971"/>
          </a:xfrm>
        </p:grpSpPr>
        <p:pic>
          <p:nvPicPr>
            <p:cNvPr id="26" name="Picture 25">
              <a:extLst>
                <a:ext uri="{FF2B5EF4-FFF2-40B4-BE49-F238E27FC236}">
                  <a16:creationId xmlns:a16="http://schemas.microsoft.com/office/drawing/2014/main" id="{3510D65A-2EDE-0FC4-58C9-43134CC43596}"/>
                </a:ext>
              </a:extLst>
            </p:cNvPr>
            <p:cNvPicPr>
              <a:picLocks noChangeAspect="1"/>
            </p:cNvPicPr>
            <p:nvPr/>
          </p:nvPicPr>
          <p:blipFill>
            <a:blip r:embed="rId23"/>
            <a:stretch>
              <a:fillRect/>
            </a:stretch>
          </p:blipFill>
          <p:spPr>
            <a:xfrm>
              <a:off x="8168910" y="3815535"/>
              <a:ext cx="2022968" cy="2615971"/>
            </a:xfrm>
            <a:prstGeom prst="rect">
              <a:avLst/>
            </a:prstGeom>
            <a:ln>
              <a:no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92CDB450-789F-F457-4AA5-549875295902}"/>
                </a:ext>
              </a:extLst>
            </p:cNvPr>
            <p:cNvGrpSpPr/>
            <p:nvPr/>
          </p:nvGrpSpPr>
          <p:grpSpPr>
            <a:xfrm>
              <a:off x="9513310" y="3927512"/>
              <a:ext cx="458594" cy="162678"/>
              <a:chOff x="9027899" y="3858966"/>
              <a:chExt cx="1908420" cy="676980"/>
            </a:xfrm>
          </p:grpSpPr>
          <p:pic>
            <p:nvPicPr>
              <p:cNvPr id="21" name="Picture 20" descr="A blue circle with black text&#10;&#10;Description automatically generated">
                <a:extLst>
                  <a:ext uri="{FF2B5EF4-FFF2-40B4-BE49-F238E27FC236}">
                    <a16:creationId xmlns:a16="http://schemas.microsoft.com/office/drawing/2014/main" id="{57C00738-3251-93FF-D48E-4F0633F07813}"/>
                  </a:ext>
                </a:extLst>
              </p:cNvPr>
              <p:cNvPicPr>
                <a:picLocks noChangeAspect="1"/>
              </p:cNvPicPr>
              <p:nvPr/>
            </p:nvPicPr>
            <p:blipFill>
              <a:blip r:embed="rId24"/>
              <a:stretch>
                <a:fillRect/>
              </a:stretch>
            </p:blipFill>
            <p:spPr>
              <a:xfrm>
                <a:off x="10313949" y="3881515"/>
                <a:ext cx="622370" cy="654431"/>
              </a:xfrm>
              <a:prstGeom prst="rect">
                <a:avLst/>
              </a:prstGeom>
            </p:spPr>
          </p:pic>
          <p:pic>
            <p:nvPicPr>
              <p:cNvPr id="22" name="Picture 21" descr="A red and black stamp with text&#10;&#10;Description automatically generated">
                <a:extLst>
                  <a:ext uri="{FF2B5EF4-FFF2-40B4-BE49-F238E27FC236}">
                    <a16:creationId xmlns:a16="http://schemas.microsoft.com/office/drawing/2014/main" id="{38C94E5E-96B2-3A18-71CD-DF8923AF52D3}"/>
                  </a:ext>
                </a:extLst>
              </p:cNvPr>
              <p:cNvPicPr>
                <a:picLocks noChangeAspect="1"/>
              </p:cNvPicPr>
              <p:nvPr/>
            </p:nvPicPr>
            <p:blipFill>
              <a:blip r:embed="rId25"/>
              <a:stretch>
                <a:fillRect/>
              </a:stretch>
            </p:blipFill>
            <p:spPr>
              <a:xfrm>
                <a:off x="9027899" y="3858966"/>
                <a:ext cx="622370" cy="654431"/>
              </a:xfrm>
              <a:prstGeom prst="rect">
                <a:avLst/>
              </a:prstGeom>
            </p:spPr>
          </p:pic>
          <p:pic>
            <p:nvPicPr>
              <p:cNvPr id="24" name="Picture 23" descr="A green circle with black text&#10;&#10;Description automatically generated">
                <a:extLst>
                  <a:ext uri="{FF2B5EF4-FFF2-40B4-BE49-F238E27FC236}">
                    <a16:creationId xmlns:a16="http://schemas.microsoft.com/office/drawing/2014/main" id="{6E9F5AE6-129B-B916-4CEC-989953A47513}"/>
                  </a:ext>
                </a:extLst>
              </p:cNvPr>
              <p:cNvPicPr>
                <a:picLocks noChangeAspect="1"/>
              </p:cNvPicPr>
              <p:nvPr/>
            </p:nvPicPr>
            <p:blipFill>
              <a:blip r:embed="rId26"/>
              <a:stretch>
                <a:fillRect/>
              </a:stretch>
            </p:blipFill>
            <p:spPr>
              <a:xfrm>
                <a:off x="9679222" y="3881515"/>
                <a:ext cx="622370" cy="654431"/>
              </a:xfrm>
              <a:prstGeom prst="rect">
                <a:avLst/>
              </a:prstGeom>
            </p:spPr>
          </p:pic>
        </p:grpSp>
      </p:grpSp>
    </p:spTree>
    <p:extLst>
      <p:ext uri="{BB962C8B-B14F-4D97-AF65-F5344CB8AC3E}">
        <p14:creationId xmlns:p14="http://schemas.microsoft.com/office/powerpoint/2010/main" val="1836294402"/>
      </p:ext>
    </p:extLst>
  </p:cSld>
  <p:clrMapOvr>
    <a:masterClrMapping/>
  </p:clrMapOvr>
  <mc:AlternateContent xmlns:mc="http://schemas.openxmlformats.org/markup-compatibility/2006" xmlns:p14="http://schemas.microsoft.com/office/powerpoint/2010/main">
    <mc:Choice Requires="p14">
      <p:transition spd="med" p14:dur="700" advTm="7463">
        <p:fade/>
      </p:transition>
    </mc:Choice>
    <mc:Fallback xmlns="">
      <p:transition spd="med" advTm="7463">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EF5368-FE7C-56E7-056D-75311B261F54}"/>
              </a:ext>
            </a:extLst>
          </p:cNvPr>
          <p:cNvSpPr/>
          <p:nvPr/>
        </p:nvSpPr>
        <p:spPr>
          <a:xfrm>
            <a:off x="-268941" y="3724850"/>
            <a:ext cx="12729882" cy="832104"/>
          </a:xfrm>
          <a:prstGeom prst="rect">
            <a:avLst/>
          </a:prstGeom>
          <a:solidFill>
            <a:srgbClr val="E2EF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lueprint with solid fill">
            <a:extLst>
              <a:ext uri="{FF2B5EF4-FFF2-40B4-BE49-F238E27FC236}">
                <a16:creationId xmlns:a16="http://schemas.microsoft.com/office/drawing/2014/main" id="{1827DC65-400E-58EB-E192-D0F9E79101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380" y="2971081"/>
            <a:ext cx="724881" cy="724881"/>
          </a:xfrm>
          <a:prstGeom prst="rect">
            <a:avLst/>
          </a:prstGeom>
        </p:spPr>
      </p:pic>
      <p:grpSp>
        <p:nvGrpSpPr>
          <p:cNvPr id="11" name="Group 10">
            <a:extLst>
              <a:ext uri="{FF2B5EF4-FFF2-40B4-BE49-F238E27FC236}">
                <a16:creationId xmlns:a16="http://schemas.microsoft.com/office/drawing/2014/main" id="{19DA1B2D-0FA2-610A-C088-E48FE2EEB017}"/>
              </a:ext>
            </a:extLst>
          </p:cNvPr>
          <p:cNvGrpSpPr/>
          <p:nvPr/>
        </p:nvGrpSpPr>
        <p:grpSpPr>
          <a:xfrm>
            <a:off x="210380" y="2143766"/>
            <a:ext cx="724881" cy="724881"/>
            <a:chOff x="972532" y="2644651"/>
            <a:chExt cx="914400" cy="914400"/>
          </a:xfrm>
        </p:grpSpPr>
        <p:pic>
          <p:nvPicPr>
            <p:cNvPr id="8" name="Graphic 7" descr="Server with solid fill">
              <a:extLst>
                <a:ext uri="{FF2B5EF4-FFF2-40B4-BE49-F238E27FC236}">
                  <a16:creationId xmlns:a16="http://schemas.microsoft.com/office/drawing/2014/main" id="{42C1AB05-D1E3-ED41-FA04-14B3BCD260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532" y="2644651"/>
              <a:ext cx="914400" cy="914400"/>
            </a:xfrm>
            <a:prstGeom prst="rect">
              <a:avLst/>
            </a:prstGeom>
          </p:spPr>
        </p:pic>
        <p:pic>
          <p:nvPicPr>
            <p:cNvPr id="10" name="Graphic 9" descr="Wrench with solid fill">
              <a:extLst>
                <a:ext uri="{FF2B5EF4-FFF2-40B4-BE49-F238E27FC236}">
                  <a16:creationId xmlns:a16="http://schemas.microsoft.com/office/drawing/2014/main" id="{7F10F66C-D69C-7166-7B70-7345C0AE65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087" y="2722206"/>
              <a:ext cx="759290" cy="759290"/>
            </a:xfrm>
            <a:prstGeom prst="rect">
              <a:avLst/>
            </a:prstGeom>
          </p:spPr>
        </p:pic>
      </p:grpSp>
      <p:grpSp>
        <p:nvGrpSpPr>
          <p:cNvPr id="18" name="Group 17">
            <a:extLst>
              <a:ext uri="{FF2B5EF4-FFF2-40B4-BE49-F238E27FC236}">
                <a16:creationId xmlns:a16="http://schemas.microsoft.com/office/drawing/2014/main" id="{023A74DE-DFA9-806B-8608-F22082AB2062}"/>
              </a:ext>
            </a:extLst>
          </p:cNvPr>
          <p:cNvGrpSpPr/>
          <p:nvPr/>
        </p:nvGrpSpPr>
        <p:grpSpPr>
          <a:xfrm>
            <a:off x="218262" y="3769304"/>
            <a:ext cx="745575" cy="854036"/>
            <a:chOff x="941542" y="3798164"/>
            <a:chExt cx="945390" cy="1082919"/>
          </a:xfrm>
        </p:grpSpPr>
        <p:pic>
          <p:nvPicPr>
            <p:cNvPr id="15" name="Graphic 14" descr="Power Plant with solid fill">
              <a:extLst>
                <a:ext uri="{FF2B5EF4-FFF2-40B4-BE49-F238E27FC236}">
                  <a16:creationId xmlns:a16="http://schemas.microsoft.com/office/drawing/2014/main" id="{F6CD4BF1-2B20-CF4E-C642-07EE3478B9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532" y="3798164"/>
              <a:ext cx="914400" cy="914400"/>
            </a:xfrm>
            <a:prstGeom prst="rect">
              <a:avLst/>
            </a:prstGeom>
          </p:spPr>
        </p:pic>
        <p:pic>
          <p:nvPicPr>
            <p:cNvPr id="17" name="Graphic 16" descr="Gauge with solid fill">
              <a:extLst>
                <a:ext uri="{FF2B5EF4-FFF2-40B4-BE49-F238E27FC236}">
                  <a16:creationId xmlns:a16="http://schemas.microsoft.com/office/drawing/2014/main" id="{2A67880E-C570-EA37-1B2D-D3FCA4A245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1542" y="3966683"/>
              <a:ext cx="914400" cy="914400"/>
            </a:xfrm>
            <a:prstGeom prst="rect">
              <a:avLst/>
            </a:prstGeom>
          </p:spPr>
        </p:pic>
      </p:grpSp>
      <p:sp>
        <p:nvSpPr>
          <p:cNvPr id="4" name="Slide Number Placeholder 3">
            <a:extLst>
              <a:ext uri="{FF2B5EF4-FFF2-40B4-BE49-F238E27FC236}">
                <a16:creationId xmlns:a16="http://schemas.microsoft.com/office/drawing/2014/main" id="{0BDA9834-4E7D-0ADB-B5D6-EC9956646FA2}"/>
              </a:ext>
            </a:extLst>
          </p:cNvPr>
          <p:cNvSpPr>
            <a:spLocks noGrp="1"/>
          </p:cNvSpPr>
          <p:nvPr>
            <p:ph type="sldNum" sz="quarter" idx="12"/>
          </p:nvPr>
        </p:nvSpPr>
        <p:spPr/>
        <p:txBody>
          <a:bodyPr/>
          <a:lstStyle/>
          <a:p>
            <a:fld id="{CA5C1F0B-256B-3243-BFD0-E9259D5AEDE3}" type="slidenum">
              <a:rPr lang="en-US" smtClean="0"/>
              <a:t>24</a:t>
            </a:fld>
            <a:endParaRPr lang="en-US"/>
          </a:p>
        </p:txBody>
      </p:sp>
      <p:sp>
        <p:nvSpPr>
          <p:cNvPr id="19" name="Title 1">
            <a:extLst>
              <a:ext uri="{FF2B5EF4-FFF2-40B4-BE49-F238E27FC236}">
                <a16:creationId xmlns:a16="http://schemas.microsoft.com/office/drawing/2014/main" id="{75556289-1342-A070-2D5D-D5A439A47A2B}"/>
              </a:ext>
            </a:extLst>
          </p:cNvPr>
          <p:cNvSpPr>
            <a:spLocks noGrp="1"/>
          </p:cNvSpPr>
          <p:nvPr>
            <p:ph type="title"/>
          </p:nvPr>
        </p:nvSpPr>
        <p:spPr>
          <a:xfrm>
            <a:off x="210380" y="892592"/>
            <a:ext cx="10515600" cy="1325563"/>
          </a:xfrm>
        </p:spPr>
        <p:txBody>
          <a:bodyPr>
            <a:normAutofit/>
          </a:bodyPr>
          <a:lstStyle/>
          <a:p>
            <a:r>
              <a:rPr lang="en-US" sz="2800" dirty="0"/>
              <a:t>Our contributions</a:t>
            </a:r>
          </a:p>
        </p:txBody>
      </p:sp>
      <p:sp>
        <p:nvSpPr>
          <p:cNvPr id="24" name="Content Placeholder 2">
            <a:extLst>
              <a:ext uri="{FF2B5EF4-FFF2-40B4-BE49-F238E27FC236}">
                <a16:creationId xmlns:a16="http://schemas.microsoft.com/office/drawing/2014/main" id="{FA552D2D-1669-844C-E5BD-20C8A7124A92}"/>
              </a:ext>
            </a:extLst>
          </p:cNvPr>
          <p:cNvSpPr>
            <a:spLocks noGrp="1"/>
          </p:cNvSpPr>
          <p:nvPr>
            <p:ph idx="1"/>
          </p:nvPr>
        </p:nvSpPr>
        <p:spPr>
          <a:xfrm>
            <a:off x="1259762" y="2248420"/>
            <a:ext cx="11248831" cy="2157984"/>
          </a:xfrm>
        </p:spPr>
        <p:txBody>
          <a:bodyPr>
            <a:noAutofit/>
          </a:bodyPr>
          <a:lstStyle/>
          <a:p>
            <a:pPr marL="0" indent="0">
              <a:lnSpc>
                <a:spcPct val="100000"/>
              </a:lnSpc>
              <a:buNone/>
            </a:pPr>
            <a:r>
              <a:rPr lang="en-US" sz="2200" dirty="0"/>
              <a:t>A real </a:t>
            </a:r>
            <a:r>
              <a:rPr lang="en-US" sz="2200" b="1" dirty="0">
                <a:solidFill>
                  <a:srgbClr val="70AD47"/>
                </a:solidFill>
              </a:rPr>
              <a:t>GreenSKU</a:t>
            </a:r>
            <a:r>
              <a:rPr lang="en-US" sz="2200" dirty="0"/>
              <a:t> </a:t>
            </a:r>
            <a:r>
              <a:rPr lang="en-US" sz="2200" b="1" u="sng" dirty="0"/>
              <a:t>server design</a:t>
            </a:r>
            <a:r>
              <a:rPr lang="en-US" sz="2200" b="1" dirty="0"/>
              <a:t> </a:t>
            </a:r>
            <a:r>
              <a:rPr lang="en-US" sz="2200" dirty="0"/>
              <a:t>and implementation</a:t>
            </a:r>
          </a:p>
          <a:p>
            <a:pPr marL="0" indent="0">
              <a:lnSpc>
                <a:spcPct val="100000"/>
              </a:lnSpc>
              <a:buNone/>
            </a:pPr>
            <a:endParaRPr lang="en-US" sz="2200" dirty="0"/>
          </a:p>
          <a:p>
            <a:pPr marL="0" indent="0">
              <a:lnSpc>
                <a:spcPct val="100000"/>
              </a:lnSpc>
              <a:buNone/>
            </a:pPr>
            <a:r>
              <a:rPr lang="en-US" sz="2200" dirty="0"/>
              <a:t>A </a:t>
            </a:r>
            <a:r>
              <a:rPr lang="en-US" sz="2200" b="1" u="sng" dirty="0"/>
              <a:t>framework</a:t>
            </a:r>
            <a:r>
              <a:rPr lang="en-US" sz="2200" dirty="0"/>
              <a:t> to evaluate a </a:t>
            </a:r>
            <a:r>
              <a:rPr lang="en-US" sz="2200" b="1" dirty="0" err="1">
                <a:solidFill>
                  <a:schemeClr val="accent6"/>
                </a:solidFill>
              </a:rPr>
              <a:t>GreenSKU</a:t>
            </a:r>
            <a:r>
              <a:rPr lang="en-US" sz="2200" dirty="0" err="1"/>
              <a:t>’s</a:t>
            </a:r>
            <a:r>
              <a:rPr lang="en-US" sz="2200" dirty="0"/>
              <a:t> carbon-saving potential at scale</a:t>
            </a:r>
          </a:p>
          <a:p>
            <a:pPr marL="0" indent="0">
              <a:lnSpc>
                <a:spcPct val="100000"/>
              </a:lnSpc>
              <a:buNone/>
            </a:pPr>
            <a:endParaRPr lang="en-US" sz="2200" dirty="0"/>
          </a:p>
          <a:p>
            <a:pPr marL="0" indent="0">
              <a:lnSpc>
                <a:spcPct val="100000"/>
              </a:lnSpc>
              <a:buNone/>
            </a:pPr>
            <a:r>
              <a:rPr lang="en-US" sz="2200" dirty="0"/>
              <a:t>A carbon </a:t>
            </a:r>
            <a:r>
              <a:rPr lang="en-US" sz="2200" b="1" u="sng" dirty="0"/>
              <a:t>evaluation</a:t>
            </a:r>
            <a:r>
              <a:rPr lang="en-US" sz="2200" dirty="0"/>
              <a:t> of our </a:t>
            </a:r>
            <a:r>
              <a:rPr lang="en-US" sz="2200" b="1" dirty="0">
                <a:solidFill>
                  <a:srgbClr val="70AD47"/>
                </a:solidFill>
              </a:rPr>
              <a:t>GreenSKU </a:t>
            </a:r>
            <a:r>
              <a:rPr lang="en-US" sz="2200" dirty="0"/>
              <a:t>under Azure’s production constraints</a:t>
            </a:r>
          </a:p>
          <a:p>
            <a:pPr marL="514350" indent="-514350">
              <a:lnSpc>
                <a:spcPct val="100000"/>
              </a:lnSpc>
              <a:buFont typeface="+mj-lt"/>
              <a:buAutoNum type="arabicPeriod"/>
            </a:pPr>
            <a:endParaRPr lang="en-US" sz="2200" dirty="0"/>
          </a:p>
          <a:p>
            <a:pPr marL="514350" indent="-514350">
              <a:lnSpc>
                <a:spcPct val="100000"/>
              </a:lnSpc>
              <a:buFont typeface="+mj-lt"/>
              <a:buAutoNum type="arabicPeriod"/>
            </a:pPr>
            <a:endParaRPr lang="en-US" sz="2200" dirty="0"/>
          </a:p>
        </p:txBody>
      </p:sp>
      <p:sp>
        <p:nvSpPr>
          <p:cNvPr id="25" name="Content Placeholder 2">
            <a:extLst>
              <a:ext uri="{FF2B5EF4-FFF2-40B4-BE49-F238E27FC236}">
                <a16:creationId xmlns:a16="http://schemas.microsoft.com/office/drawing/2014/main" id="{162EB0ED-5D21-2A8E-8478-663117C893C9}"/>
              </a:ext>
            </a:extLst>
          </p:cNvPr>
          <p:cNvSpPr txBox="1">
            <a:spLocks/>
          </p:cNvSpPr>
          <p:nvPr/>
        </p:nvSpPr>
        <p:spPr>
          <a:xfrm>
            <a:off x="959701" y="2248420"/>
            <a:ext cx="576850" cy="2157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200" dirty="0"/>
              <a:t> </a:t>
            </a:r>
          </a:p>
          <a:p>
            <a:pPr marL="0" indent="0">
              <a:lnSpc>
                <a:spcPct val="100000"/>
              </a:lnSpc>
              <a:buNone/>
            </a:pPr>
            <a:endParaRPr lang="en-US" sz="2200" dirty="0"/>
          </a:p>
          <a:p>
            <a:pPr marL="457200" indent="-457200">
              <a:lnSpc>
                <a:spcPct val="100000"/>
              </a:lnSpc>
              <a:buFont typeface="+mj-lt"/>
              <a:buAutoNum type="arabicPeriod" startAt="2"/>
            </a:pPr>
            <a:r>
              <a:rPr lang="en-US" sz="2200" dirty="0"/>
              <a:t> </a:t>
            </a:r>
          </a:p>
          <a:p>
            <a:pPr marL="0" indent="0">
              <a:lnSpc>
                <a:spcPct val="100000"/>
              </a:lnSpc>
              <a:buNone/>
            </a:pPr>
            <a:r>
              <a:rPr lang="en-US" sz="2200" dirty="0"/>
              <a:t> </a:t>
            </a:r>
          </a:p>
          <a:p>
            <a:pPr marL="457200" indent="-457200">
              <a:lnSpc>
                <a:spcPct val="100000"/>
              </a:lnSpc>
              <a:buFont typeface="+mj-lt"/>
              <a:buAutoNum type="arabicPeriod" startAt="3"/>
            </a:pPr>
            <a:r>
              <a:rPr lang="en-US" sz="2200" dirty="0"/>
              <a:t> </a:t>
            </a:r>
          </a:p>
          <a:p>
            <a:pPr marL="514350" indent="-514350">
              <a:lnSpc>
                <a:spcPct val="100000"/>
              </a:lnSpc>
              <a:buFont typeface="+mj-lt"/>
              <a:buAutoNum type="arabicPeriod" startAt="3"/>
            </a:pPr>
            <a:endParaRPr lang="en-US" sz="2200" dirty="0"/>
          </a:p>
          <a:p>
            <a:pPr marL="514350" indent="-514350">
              <a:lnSpc>
                <a:spcPct val="100000"/>
              </a:lnSpc>
              <a:buFont typeface="+mj-lt"/>
              <a:buAutoNum type="arabicPeriod" startAt="3"/>
            </a:pPr>
            <a:endParaRPr lang="en-US" sz="2200" dirty="0"/>
          </a:p>
        </p:txBody>
      </p:sp>
      <p:sp>
        <p:nvSpPr>
          <p:cNvPr id="2" name="Rectangle 1">
            <a:extLst>
              <a:ext uri="{FF2B5EF4-FFF2-40B4-BE49-F238E27FC236}">
                <a16:creationId xmlns:a16="http://schemas.microsoft.com/office/drawing/2014/main" id="{1B0451FB-B7DE-7AE7-634C-4E6B4BE9FD88}"/>
              </a:ext>
            </a:extLst>
          </p:cNvPr>
          <p:cNvSpPr/>
          <p:nvPr/>
        </p:nvSpPr>
        <p:spPr>
          <a:xfrm>
            <a:off x="-268941" y="2084832"/>
            <a:ext cx="12729882" cy="1643416"/>
          </a:xfrm>
          <a:prstGeom prst="rect">
            <a:avLst/>
          </a:prstGeom>
          <a:solidFill>
            <a:schemeClr val="bg1">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122478"/>
      </p:ext>
    </p:extLst>
  </p:cSld>
  <p:clrMapOvr>
    <a:masterClrMapping/>
  </p:clrMapOvr>
  <mc:AlternateContent xmlns:mc="http://schemas.openxmlformats.org/markup-compatibility/2006" xmlns:p14="http://schemas.microsoft.com/office/powerpoint/2010/main">
    <mc:Choice Requires="p14">
      <p:transition spd="med" p14:dur="700" advTm="3291">
        <p:fade/>
      </p:transition>
    </mc:Choice>
    <mc:Fallback xmlns="">
      <p:transition spd="med" advTm="329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9EFD3C3-44A8-7B14-C54F-ECD729168E74}"/>
              </a:ext>
            </a:extLst>
          </p:cNvPr>
          <p:cNvSpPr/>
          <p:nvPr/>
        </p:nvSpPr>
        <p:spPr>
          <a:xfrm>
            <a:off x="45063" y="970798"/>
            <a:ext cx="6001329" cy="5120908"/>
          </a:xfrm>
          <a:prstGeom prst="roundRect">
            <a:avLst>
              <a:gd name="adj" fmla="val 0"/>
            </a:avLst>
          </a:prstGeom>
          <a:pattFill prst="pct40">
            <a:fgClr>
              <a:schemeClr val="tx2">
                <a:lumMod val="40000"/>
                <a:lumOff val="60000"/>
              </a:schemeClr>
            </a:fgClr>
            <a:bgClr>
              <a:schemeClr val="bg1"/>
            </a:bgClr>
          </a:patt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ln w="22225">
                <a:solidFill>
                  <a:schemeClr val="accent6">
                    <a:lumMod val="50000"/>
                  </a:schemeClr>
                </a:solidFill>
                <a:prstDash val="solid"/>
              </a:ln>
              <a:solidFill>
                <a:schemeClr val="accent6"/>
              </a:solidFill>
              <a:latin typeface="Poppins" pitchFamily="2" charset="77"/>
              <a:cs typeface="Poppins" pitchFamily="2" charset="77"/>
            </a:endParaRPr>
          </a:p>
        </p:txBody>
      </p:sp>
      <p:sp>
        <p:nvSpPr>
          <p:cNvPr id="2061" name="Oval 2060">
            <a:extLst>
              <a:ext uri="{FF2B5EF4-FFF2-40B4-BE49-F238E27FC236}">
                <a16:creationId xmlns:a16="http://schemas.microsoft.com/office/drawing/2014/main" id="{7909E2DA-44B3-894F-817F-C10868AF238D}"/>
              </a:ext>
            </a:extLst>
          </p:cNvPr>
          <p:cNvSpPr/>
          <p:nvPr/>
        </p:nvSpPr>
        <p:spPr>
          <a:xfrm>
            <a:off x="5671411" y="3756022"/>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cs typeface="Poppins" pitchFamily="2" charset="77"/>
            </a:endParaRPr>
          </a:p>
        </p:txBody>
      </p:sp>
      <p:sp>
        <p:nvSpPr>
          <p:cNvPr id="2065" name="Oval 2064">
            <a:extLst>
              <a:ext uri="{FF2B5EF4-FFF2-40B4-BE49-F238E27FC236}">
                <a16:creationId xmlns:a16="http://schemas.microsoft.com/office/drawing/2014/main" id="{1DEF910A-5A7F-C22C-FFD5-A6C43EA0CCA4}"/>
              </a:ext>
            </a:extLst>
          </p:cNvPr>
          <p:cNvSpPr/>
          <p:nvPr/>
        </p:nvSpPr>
        <p:spPr>
          <a:xfrm>
            <a:off x="5906576" y="2113567"/>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cs typeface="Poppins" pitchFamily="2" charset="77"/>
            </a:endParaRPr>
          </a:p>
        </p:txBody>
      </p:sp>
      <p:sp>
        <p:nvSpPr>
          <p:cNvPr id="2066" name="Oval 2065">
            <a:extLst>
              <a:ext uri="{FF2B5EF4-FFF2-40B4-BE49-F238E27FC236}">
                <a16:creationId xmlns:a16="http://schemas.microsoft.com/office/drawing/2014/main" id="{7431E05B-E6D2-3D9A-840A-5C651BCD8B27}"/>
              </a:ext>
            </a:extLst>
          </p:cNvPr>
          <p:cNvSpPr/>
          <p:nvPr/>
        </p:nvSpPr>
        <p:spPr>
          <a:xfrm>
            <a:off x="5670781" y="3072194"/>
            <a:ext cx="64514" cy="6738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cs typeface="Poppins" pitchFamily="2" charset="77"/>
            </a:endParaRPr>
          </a:p>
        </p:txBody>
      </p:sp>
      <p:sp>
        <p:nvSpPr>
          <p:cNvPr id="2" name="Title 1">
            <a:extLst>
              <a:ext uri="{FF2B5EF4-FFF2-40B4-BE49-F238E27FC236}">
                <a16:creationId xmlns:a16="http://schemas.microsoft.com/office/drawing/2014/main" id="{4A92119C-8870-2368-25E5-310E6D27CC44}"/>
              </a:ext>
            </a:extLst>
          </p:cNvPr>
          <p:cNvSpPr>
            <a:spLocks noGrp="1"/>
          </p:cNvSpPr>
          <p:nvPr>
            <p:ph type="title"/>
          </p:nvPr>
        </p:nvSpPr>
        <p:spPr>
          <a:xfrm>
            <a:off x="508000" y="23241"/>
            <a:ext cx="11234688" cy="1325563"/>
          </a:xfrm>
        </p:spPr>
        <p:txBody>
          <a:bodyPr>
            <a:normAutofit/>
          </a:bodyPr>
          <a:lstStyle/>
          <a:p>
            <a:r>
              <a:rPr lang="en-US" sz="2800" dirty="0"/>
              <a:t>Evaluating two of our </a:t>
            </a:r>
            <a:r>
              <a:rPr lang="en-US" sz="2800" b="1" dirty="0">
                <a:solidFill>
                  <a:schemeClr val="accent6"/>
                </a:solidFill>
              </a:rPr>
              <a:t>GreenSKU</a:t>
            </a:r>
            <a:r>
              <a:rPr lang="en-US" sz="2800" dirty="0"/>
              <a:t> designs…</a:t>
            </a:r>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11533064" y="6550259"/>
            <a:ext cx="536182" cy="365125"/>
          </a:xfrm>
        </p:spPr>
        <p:txBody>
          <a:bodyPr/>
          <a:lstStyle/>
          <a:p>
            <a:fld id="{CA5C1F0B-256B-3243-BFD0-E9259D5AEDE3}" type="slidenum">
              <a:rPr lang="en-US" smtClean="0"/>
              <a:t>25</a:t>
            </a:fld>
            <a:endParaRPr lang="en-US"/>
          </a:p>
        </p:txBody>
      </p:sp>
      <p:sp>
        <p:nvSpPr>
          <p:cNvPr id="5" name="Rounded Rectangle 4">
            <a:extLst>
              <a:ext uri="{FF2B5EF4-FFF2-40B4-BE49-F238E27FC236}">
                <a16:creationId xmlns:a16="http://schemas.microsoft.com/office/drawing/2014/main" id="{163B83CB-309E-ACE4-EE84-89ABF8BFDA75}"/>
              </a:ext>
            </a:extLst>
          </p:cNvPr>
          <p:cNvSpPr/>
          <p:nvPr/>
        </p:nvSpPr>
        <p:spPr>
          <a:xfrm>
            <a:off x="1114669" y="4416977"/>
            <a:ext cx="4350265"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6" name="Rectangle: Rounded Corners 5">
            <a:extLst>
              <a:ext uri="{FF2B5EF4-FFF2-40B4-BE49-F238E27FC236}">
                <a16:creationId xmlns:a16="http://schemas.microsoft.com/office/drawing/2014/main" id="{3BFF63B3-3752-5C20-C523-C9FA284D5291}"/>
              </a:ext>
            </a:extLst>
          </p:cNvPr>
          <p:cNvSpPr/>
          <p:nvPr/>
        </p:nvSpPr>
        <p:spPr>
          <a:xfrm>
            <a:off x="1230592" y="4587940"/>
            <a:ext cx="1986471" cy="1009445"/>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Performance</a:t>
            </a:r>
          </a:p>
        </p:txBody>
      </p:sp>
      <p:pic>
        <p:nvPicPr>
          <p:cNvPr id="7" name="Graphic 6" descr="Gauge with solid fill">
            <a:extLst>
              <a:ext uri="{FF2B5EF4-FFF2-40B4-BE49-F238E27FC236}">
                <a16:creationId xmlns:a16="http://schemas.microsoft.com/office/drawing/2014/main" id="{124F89DC-A77E-539A-CD92-65B57A2E9F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6211" y="4838710"/>
            <a:ext cx="735233" cy="735233"/>
          </a:xfrm>
          <a:prstGeom prst="rect">
            <a:avLst/>
          </a:prstGeom>
        </p:spPr>
      </p:pic>
      <p:sp>
        <p:nvSpPr>
          <p:cNvPr id="8" name="Rectangle: Rounded Corners 22">
            <a:extLst>
              <a:ext uri="{FF2B5EF4-FFF2-40B4-BE49-F238E27FC236}">
                <a16:creationId xmlns:a16="http://schemas.microsoft.com/office/drawing/2014/main" id="{FA4AB181-35DB-E1BD-AF64-495C3AA94A8C}"/>
              </a:ext>
            </a:extLst>
          </p:cNvPr>
          <p:cNvSpPr/>
          <p:nvPr/>
        </p:nvSpPr>
        <p:spPr>
          <a:xfrm>
            <a:off x="3362540" y="4583878"/>
            <a:ext cx="1984845" cy="1017568"/>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Maintenance</a:t>
            </a:r>
          </a:p>
        </p:txBody>
      </p:sp>
      <p:pic>
        <p:nvPicPr>
          <p:cNvPr id="9" name="Graphic 8" descr="Warning with solid fill">
            <a:extLst>
              <a:ext uri="{FF2B5EF4-FFF2-40B4-BE49-F238E27FC236}">
                <a16:creationId xmlns:a16="http://schemas.microsoft.com/office/drawing/2014/main" id="{34D15473-5C53-AAB3-9D4A-3AAF552678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4102" y="4961191"/>
            <a:ext cx="501720" cy="501720"/>
          </a:xfrm>
          <a:prstGeom prst="rect">
            <a:avLst/>
          </a:prstGeom>
        </p:spPr>
      </p:pic>
      <p:sp>
        <p:nvSpPr>
          <p:cNvPr id="10" name="Rounded Rectangle 9">
            <a:extLst>
              <a:ext uri="{FF2B5EF4-FFF2-40B4-BE49-F238E27FC236}">
                <a16:creationId xmlns:a16="http://schemas.microsoft.com/office/drawing/2014/main" id="{B58F6664-16E6-4AC7-1AFB-AFEDA0C9C69F}"/>
              </a:ext>
            </a:extLst>
          </p:cNvPr>
          <p:cNvSpPr/>
          <p:nvPr/>
        </p:nvSpPr>
        <p:spPr>
          <a:xfrm>
            <a:off x="629897" y="1057889"/>
            <a:ext cx="5328082"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1" name="Rounded Rectangle 10">
            <a:extLst>
              <a:ext uri="{FF2B5EF4-FFF2-40B4-BE49-F238E27FC236}">
                <a16:creationId xmlns:a16="http://schemas.microsoft.com/office/drawing/2014/main" id="{A0B0EBF3-CA6E-0453-8FFC-F8FCE157352B}"/>
              </a:ext>
            </a:extLst>
          </p:cNvPr>
          <p:cNvSpPr/>
          <p:nvPr/>
        </p:nvSpPr>
        <p:spPr>
          <a:xfrm>
            <a:off x="864082" y="2737433"/>
            <a:ext cx="4850624" cy="1351370"/>
          </a:xfrm>
          <a:prstGeom prst="roundRect">
            <a:avLst/>
          </a:prstGeom>
          <a:solidFill>
            <a:schemeClr val="accent1">
              <a:lumMod val="60000"/>
              <a:lumOff val="40000"/>
            </a:schemeClr>
          </a:solidFill>
          <a:ln w="28575">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4" name="Rectangle: Rounded Corners 9">
            <a:extLst>
              <a:ext uri="{FF2B5EF4-FFF2-40B4-BE49-F238E27FC236}">
                <a16:creationId xmlns:a16="http://schemas.microsoft.com/office/drawing/2014/main" id="{A3548E04-2807-64B8-9C5D-B2B2D580E0EA}"/>
              </a:ext>
            </a:extLst>
          </p:cNvPr>
          <p:cNvSpPr/>
          <p:nvPr/>
        </p:nvSpPr>
        <p:spPr>
          <a:xfrm>
            <a:off x="1233011" y="1197635"/>
            <a:ext cx="1981633" cy="1071879"/>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Growth Buffer</a:t>
            </a:r>
          </a:p>
        </p:txBody>
      </p:sp>
      <p:sp>
        <p:nvSpPr>
          <p:cNvPr id="32" name="Rectangle: Rounded Corners 6">
            <a:extLst>
              <a:ext uri="{FF2B5EF4-FFF2-40B4-BE49-F238E27FC236}">
                <a16:creationId xmlns:a16="http://schemas.microsoft.com/office/drawing/2014/main" id="{1AECBD97-18F8-F217-5D7F-A46FD389769A}"/>
              </a:ext>
            </a:extLst>
          </p:cNvPr>
          <p:cNvSpPr/>
          <p:nvPr/>
        </p:nvSpPr>
        <p:spPr>
          <a:xfrm>
            <a:off x="1232749"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8" name="Group 17">
            <a:extLst>
              <a:ext uri="{FF2B5EF4-FFF2-40B4-BE49-F238E27FC236}">
                <a16:creationId xmlns:a16="http://schemas.microsoft.com/office/drawing/2014/main" id="{92E64B5D-27F3-1AEC-EC88-DD2257EDF2FD}"/>
              </a:ext>
            </a:extLst>
          </p:cNvPr>
          <p:cNvGrpSpPr/>
          <p:nvPr/>
        </p:nvGrpSpPr>
        <p:grpSpPr>
          <a:xfrm>
            <a:off x="1811104" y="3260121"/>
            <a:ext cx="825446" cy="632471"/>
            <a:chOff x="2107707" y="3401478"/>
            <a:chExt cx="825446" cy="632471"/>
          </a:xfrm>
        </p:grpSpPr>
        <p:pic>
          <p:nvPicPr>
            <p:cNvPr id="33" name="Graphic 32" descr="Programmer female with solid fill">
              <a:extLst>
                <a:ext uri="{FF2B5EF4-FFF2-40B4-BE49-F238E27FC236}">
                  <a16:creationId xmlns:a16="http://schemas.microsoft.com/office/drawing/2014/main" id="{0EDE0E44-5E68-BE48-D6C7-2A3F4296A5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00682" y="3401478"/>
              <a:ext cx="632471" cy="632471"/>
            </a:xfrm>
            <a:prstGeom prst="rect">
              <a:avLst/>
            </a:prstGeom>
          </p:spPr>
        </p:pic>
        <p:pic>
          <p:nvPicPr>
            <p:cNvPr id="34" name="Graphic 33" descr="Thumbs up sign with solid fill">
              <a:extLst>
                <a:ext uri="{FF2B5EF4-FFF2-40B4-BE49-F238E27FC236}">
                  <a16:creationId xmlns:a16="http://schemas.microsoft.com/office/drawing/2014/main" id="{8010501F-B0D0-36E2-9AD5-F1BAC17942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07707" y="3433888"/>
              <a:ext cx="254118" cy="254118"/>
            </a:xfrm>
            <a:prstGeom prst="rect">
              <a:avLst/>
            </a:prstGeom>
          </p:spPr>
        </p:pic>
        <p:pic>
          <p:nvPicPr>
            <p:cNvPr id="35" name="Graphic 34" descr="Thumbs Down with solid fill">
              <a:extLst>
                <a:ext uri="{FF2B5EF4-FFF2-40B4-BE49-F238E27FC236}">
                  <a16:creationId xmlns:a16="http://schemas.microsoft.com/office/drawing/2014/main" id="{4FD4D731-33FF-CA57-58B4-B53FC5187A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08034" y="3717541"/>
              <a:ext cx="254118" cy="254118"/>
            </a:xfrm>
            <a:prstGeom prst="rect">
              <a:avLst/>
            </a:prstGeom>
          </p:spPr>
        </p:pic>
      </p:grpSp>
      <p:sp>
        <p:nvSpPr>
          <p:cNvPr id="37" name="Rectangle: Rounded Corners 7">
            <a:extLst>
              <a:ext uri="{FF2B5EF4-FFF2-40B4-BE49-F238E27FC236}">
                <a16:creationId xmlns:a16="http://schemas.microsoft.com/office/drawing/2014/main" id="{AD9BC03F-CB10-6D38-93CD-A0B41CBB972B}"/>
              </a:ext>
            </a:extLst>
          </p:cNvPr>
          <p:cNvSpPr/>
          <p:nvPr/>
        </p:nvSpPr>
        <p:spPr>
          <a:xfrm>
            <a:off x="3363884" y="2877178"/>
            <a:ext cx="1982156" cy="1071880"/>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VM Allocation</a:t>
            </a:r>
          </a:p>
          <a:p>
            <a:pPr algn="r"/>
            <a:endParaRPr lang="en-US" sz="1900" dirty="0">
              <a:solidFill>
                <a:schemeClr val="tx1"/>
              </a:solidFill>
              <a:latin typeface="Poppins" pitchFamily="2" charset="77"/>
              <a:cs typeface="Poppins" pitchFamily="2" charset="77"/>
            </a:endParaRPr>
          </a:p>
        </p:txBody>
      </p:sp>
      <p:sp>
        <p:nvSpPr>
          <p:cNvPr id="38" name="Rectangle: Rounded Corners 8">
            <a:extLst>
              <a:ext uri="{FF2B5EF4-FFF2-40B4-BE49-F238E27FC236}">
                <a16:creationId xmlns:a16="http://schemas.microsoft.com/office/drawing/2014/main" id="{CCB32C3B-44B8-9114-40C4-BA118D2C7A7A}"/>
              </a:ext>
            </a:extLst>
          </p:cNvPr>
          <p:cNvSpPr/>
          <p:nvPr/>
        </p:nvSpPr>
        <p:spPr>
          <a:xfrm>
            <a:off x="3373232" y="1189360"/>
            <a:ext cx="1963460" cy="1088428"/>
          </a:xfrm>
          <a:prstGeom prst="roundRect">
            <a:avLst/>
          </a:prstGeom>
          <a:no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Cluster Sizing</a:t>
            </a:r>
          </a:p>
          <a:p>
            <a:pPr algn="ctr"/>
            <a:endParaRPr lang="en-US" sz="1900" dirty="0">
              <a:solidFill>
                <a:schemeClr val="tx1"/>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59781" y="3291153"/>
            <a:ext cx="590362" cy="590362"/>
          </a:xfrm>
          <a:prstGeom prst="rect">
            <a:avLst/>
          </a:prstGeom>
        </p:spPr>
      </p:pic>
      <p:pic>
        <p:nvPicPr>
          <p:cNvPr id="40" name="Graphic 39" descr="Decision chart with solid fill">
            <a:extLst>
              <a:ext uri="{FF2B5EF4-FFF2-40B4-BE49-F238E27FC236}">
                <a16:creationId xmlns:a16="http://schemas.microsoft.com/office/drawing/2014/main" id="{B6332AAA-6B9F-C5AD-0C95-F269B5E86B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78628" y="1632520"/>
            <a:ext cx="552669" cy="552669"/>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18"/>
          <a:stretch>
            <a:fillRect/>
          </a:stretch>
        </p:blipFill>
        <p:spPr>
          <a:xfrm>
            <a:off x="55483" y="3095744"/>
            <a:ext cx="1179146" cy="958201"/>
          </a:xfrm>
          <a:prstGeom prst="rect">
            <a:avLst/>
          </a:prstGeom>
        </p:spPr>
      </p:pic>
      <p:pic>
        <p:nvPicPr>
          <p:cNvPr id="47" name="Graphic 46" descr="Server with solid fill">
            <a:extLst>
              <a:ext uri="{FF2B5EF4-FFF2-40B4-BE49-F238E27FC236}">
                <a16:creationId xmlns:a16="http://schemas.microsoft.com/office/drawing/2014/main" id="{A7375A11-A244-B162-DE46-15D7615A0D5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483" y="4833256"/>
            <a:ext cx="914400" cy="914400"/>
          </a:xfrm>
          <a:prstGeom prst="rect">
            <a:avLst/>
          </a:prstGeom>
        </p:spPr>
      </p:pic>
      <p:pic>
        <p:nvPicPr>
          <p:cNvPr id="2052" name="Picture 4" descr="Free Data center Icon - Download in Line Style">
            <a:extLst>
              <a:ext uri="{FF2B5EF4-FFF2-40B4-BE49-F238E27FC236}">
                <a16:creationId xmlns:a16="http://schemas.microsoft.com/office/drawing/2014/main" id="{ACAAA215-FBF1-B147-A235-3AA08AD043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483" y="1336224"/>
            <a:ext cx="996587" cy="99658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9DF85E-FDA9-60AB-1CDB-E607311680BD}"/>
              </a:ext>
            </a:extLst>
          </p:cNvPr>
          <p:cNvSpPr txBox="1"/>
          <p:nvPr/>
        </p:nvSpPr>
        <p:spPr>
          <a:xfrm>
            <a:off x="-10038" y="5753152"/>
            <a:ext cx="1409360" cy="338554"/>
          </a:xfrm>
          <a:prstGeom prst="rect">
            <a:avLst/>
          </a:prstGeom>
          <a:noFill/>
        </p:spPr>
        <p:txBody>
          <a:bodyPr wrap="none" rtlCol="0">
            <a:spAutoFit/>
          </a:bodyPr>
          <a:lstStyle/>
          <a:p>
            <a:r>
              <a:rPr lang="en-US" sz="1600" dirty="0">
                <a:latin typeface="Poppins" pitchFamily="2" charset="77"/>
                <a:cs typeface="Poppins" pitchFamily="2" charset="77"/>
              </a:rPr>
              <a:t>Server-level</a:t>
            </a:r>
          </a:p>
        </p:txBody>
      </p:sp>
      <p:sp>
        <p:nvSpPr>
          <p:cNvPr id="56" name="TextBox 55">
            <a:extLst>
              <a:ext uri="{FF2B5EF4-FFF2-40B4-BE49-F238E27FC236}">
                <a16:creationId xmlns:a16="http://schemas.microsoft.com/office/drawing/2014/main" id="{D743C349-9577-6B20-9969-55E5EB04B3C7}"/>
              </a:ext>
            </a:extLst>
          </p:cNvPr>
          <p:cNvSpPr txBox="1"/>
          <p:nvPr/>
        </p:nvSpPr>
        <p:spPr>
          <a:xfrm>
            <a:off x="-10038" y="4087698"/>
            <a:ext cx="1492716" cy="338554"/>
          </a:xfrm>
          <a:prstGeom prst="rect">
            <a:avLst/>
          </a:prstGeom>
          <a:noFill/>
        </p:spPr>
        <p:txBody>
          <a:bodyPr wrap="none" rtlCol="0">
            <a:spAutoFit/>
          </a:bodyPr>
          <a:lstStyle/>
          <a:p>
            <a:r>
              <a:rPr lang="en-US" sz="1600" dirty="0">
                <a:latin typeface="Poppins" pitchFamily="2" charset="77"/>
                <a:cs typeface="Poppins" pitchFamily="2" charset="77"/>
              </a:rPr>
              <a:t>Cluster-level</a:t>
            </a:r>
          </a:p>
        </p:txBody>
      </p:sp>
      <p:sp>
        <p:nvSpPr>
          <p:cNvPr id="57" name="TextBox 56">
            <a:extLst>
              <a:ext uri="{FF2B5EF4-FFF2-40B4-BE49-F238E27FC236}">
                <a16:creationId xmlns:a16="http://schemas.microsoft.com/office/drawing/2014/main" id="{FF8895B5-A015-6CBB-C092-A9834B903F66}"/>
              </a:ext>
            </a:extLst>
          </p:cNvPr>
          <p:cNvSpPr txBox="1"/>
          <p:nvPr/>
        </p:nvSpPr>
        <p:spPr>
          <a:xfrm>
            <a:off x="-10038" y="2386512"/>
            <a:ext cx="1981633" cy="338554"/>
          </a:xfrm>
          <a:prstGeom prst="rect">
            <a:avLst/>
          </a:prstGeom>
          <a:noFill/>
        </p:spPr>
        <p:txBody>
          <a:bodyPr wrap="none" rtlCol="0">
            <a:spAutoFit/>
          </a:bodyPr>
          <a:lstStyle/>
          <a:p>
            <a:r>
              <a:rPr lang="en-US" sz="1600" dirty="0">
                <a:latin typeface="Poppins" pitchFamily="2" charset="77"/>
                <a:cs typeface="Poppins" pitchFamily="2" charset="77"/>
              </a:rPr>
              <a:t>Data center-level</a:t>
            </a:r>
          </a:p>
        </p:txBody>
      </p:sp>
      <p:pic>
        <p:nvPicPr>
          <p:cNvPr id="16" name="Graphic 15" descr="Upward trend with solid fill">
            <a:extLst>
              <a:ext uri="{FF2B5EF4-FFF2-40B4-BE49-F238E27FC236}">
                <a16:creationId xmlns:a16="http://schemas.microsoft.com/office/drawing/2014/main" id="{301A12C4-2CD1-51D0-C872-85109796061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11979" y="1559229"/>
            <a:ext cx="623696" cy="623696"/>
          </a:xfrm>
          <a:prstGeom prst="rect">
            <a:avLst/>
          </a:prstGeom>
        </p:spPr>
      </p:pic>
      <p:sp>
        <p:nvSpPr>
          <p:cNvPr id="20" name="TextBox 19">
            <a:extLst>
              <a:ext uri="{FF2B5EF4-FFF2-40B4-BE49-F238E27FC236}">
                <a16:creationId xmlns:a16="http://schemas.microsoft.com/office/drawing/2014/main" id="{578167DB-7E65-F8CB-BA0D-1FC964875085}"/>
              </a:ext>
            </a:extLst>
          </p:cNvPr>
          <p:cNvSpPr txBox="1"/>
          <p:nvPr/>
        </p:nvSpPr>
        <p:spPr>
          <a:xfrm>
            <a:off x="1842084" y="5800667"/>
            <a:ext cx="5946485" cy="338554"/>
          </a:xfrm>
          <a:prstGeom prst="rect">
            <a:avLst/>
          </a:prstGeom>
          <a:noFill/>
        </p:spPr>
        <p:txBody>
          <a:bodyPr wrap="square">
            <a:spAutoFit/>
          </a:bodyPr>
          <a:lstStyle/>
          <a:p>
            <a:pPr algn="ctr"/>
            <a:r>
              <a:rPr lang="en-US" sz="1600" b="1" dirty="0">
                <a:ln w="1270">
                  <a:solidFill>
                    <a:schemeClr val="accent6">
                      <a:lumMod val="50000"/>
                    </a:schemeClr>
                  </a:solidFill>
                  <a:prstDash val="solid"/>
                </a:ln>
                <a:solidFill>
                  <a:schemeClr val="accent6"/>
                </a:solidFill>
                <a:latin typeface="Poppins" pitchFamily="2" charset="77"/>
                <a:cs typeface="Poppins" pitchFamily="2" charset="77"/>
              </a:rPr>
              <a:t>GreenSKU Framework</a:t>
            </a:r>
          </a:p>
        </p:txBody>
      </p:sp>
      <p:grpSp>
        <p:nvGrpSpPr>
          <p:cNvPr id="2075" name="Group 2074">
            <a:extLst>
              <a:ext uri="{FF2B5EF4-FFF2-40B4-BE49-F238E27FC236}">
                <a16:creationId xmlns:a16="http://schemas.microsoft.com/office/drawing/2014/main" id="{E968798D-DC95-D41A-C08E-BE26B95A3B62}"/>
              </a:ext>
            </a:extLst>
          </p:cNvPr>
          <p:cNvGrpSpPr/>
          <p:nvPr/>
        </p:nvGrpSpPr>
        <p:grpSpPr>
          <a:xfrm>
            <a:off x="6046392" y="4588998"/>
            <a:ext cx="5828934" cy="1922049"/>
            <a:chOff x="6046392" y="4588998"/>
            <a:chExt cx="5828934" cy="1922049"/>
          </a:xfrm>
        </p:grpSpPr>
        <p:sp>
          <p:nvSpPr>
            <p:cNvPr id="44" name="Rectangle 43">
              <a:extLst>
                <a:ext uri="{FF2B5EF4-FFF2-40B4-BE49-F238E27FC236}">
                  <a16:creationId xmlns:a16="http://schemas.microsoft.com/office/drawing/2014/main" id="{E2DAD7F2-A7A4-3D1E-E7E6-A21258F4E0DF}"/>
                </a:ext>
              </a:extLst>
            </p:cNvPr>
            <p:cNvSpPr/>
            <p:nvPr/>
          </p:nvSpPr>
          <p:spPr>
            <a:xfrm>
              <a:off x="6947912" y="4588998"/>
              <a:ext cx="4927414" cy="1922049"/>
            </a:xfrm>
            <a:prstGeom prst="rect">
              <a:avLst/>
            </a:prstGeom>
            <a:solidFill>
              <a:schemeClr val="accent1">
                <a:alpha val="26163"/>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sz="2000" dirty="0">
                <a:solidFill>
                  <a:schemeClr val="tx1"/>
                </a:solidFill>
                <a:latin typeface="Poppins" pitchFamily="2" charset="77"/>
                <a:cs typeface="Poppins" pitchFamily="2" charset="77"/>
              </a:endParaRPr>
            </a:p>
          </p:txBody>
        </p:sp>
        <p:cxnSp>
          <p:nvCxnSpPr>
            <p:cNvPr id="62" name="Straight Arrow Connector 61">
              <a:extLst>
                <a:ext uri="{FF2B5EF4-FFF2-40B4-BE49-F238E27FC236}">
                  <a16:creationId xmlns:a16="http://schemas.microsoft.com/office/drawing/2014/main" id="{205FB651-DDAA-5D63-E7FB-3A91AFC18008}"/>
                </a:ext>
              </a:extLst>
            </p:cNvPr>
            <p:cNvCxnSpPr>
              <a:cxnSpLocks/>
              <a:stCxn id="44" idx="1"/>
            </p:cNvCxnSpPr>
            <p:nvPr/>
          </p:nvCxnSpPr>
          <p:spPr>
            <a:xfrm flipH="1" flipV="1">
              <a:off x="6046392" y="5057596"/>
              <a:ext cx="901520" cy="4924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56" name="Rectangle 2055">
              <a:extLst>
                <a:ext uri="{FF2B5EF4-FFF2-40B4-BE49-F238E27FC236}">
                  <a16:creationId xmlns:a16="http://schemas.microsoft.com/office/drawing/2014/main" id="{31DE5825-812F-8B6F-AB24-C4BC462F4746}"/>
                </a:ext>
              </a:extLst>
            </p:cNvPr>
            <p:cNvSpPr/>
            <p:nvPr/>
          </p:nvSpPr>
          <p:spPr>
            <a:xfrm>
              <a:off x="7264395" y="4981565"/>
              <a:ext cx="1776612" cy="372189"/>
            </a:xfrm>
            <a:prstGeom prst="rect">
              <a:avLst/>
            </a:prstGeom>
            <a:solidFill>
              <a:schemeClr val="accent4">
                <a:alpha val="41458"/>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latin typeface="Poppins" pitchFamily="2" charset="77"/>
                  <a:cs typeface="Poppins" pitchFamily="2" charset="77"/>
                </a:rPr>
                <a:t>Efficient CPU</a:t>
              </a:r>
            </a:p>
          </p:txBody>
        </p:sp>
        <p:pic>
          <p:nvPicPr>
            <p:cNvPr id="2057" name="Graphic 2056" descr="Processor with solid fill">
              <a:extLst>
                <a:ext uri="{FF2B5EF4-FFF2-40B4-BE49-F238E27FC236}">
                  <a16:creationId xmlns:a16="http://schemas.microsoft.com/office/drawing/2014/main" id="{9DD1994A-832D-3EFE-CBA0-383AFB5CD12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647185" y="4982059"/>
              <a:ext cx="372189" cy="372189"/>
            </a:xfrm>
            <a:prstGeom prst="rect">
              <a:avLst/>
            </a:prstGeom>
          </p:spPr>
        </p:pic>
        <p:sp>
          <p:nvSpPr>
            <p:cNvPr id="2058" name="Rectangle 2057">
              <a:extLst>
                <a:ext uri="{FF2B5EF4-FFF2-40B4-BE49-F238E27FC236}">
                  <a16:creationId xmlns:a16="http://schemas.microsoft.com/office/drawing/2014/main" id="{E1F80F8D-3FAD-E466-9133-BF3A815F97DD}"/>
                </a:ext>
              </a:extLst>
            </p:cNvPr>
            <p:cNvSpPr/>
            <p:nvPr/>
          </p:nvSpPr>
          <p:spPr>
            <a:xfrm>
              <a:off x="7264395" y="5490508"/>
              <a:ext cx="1776612" cy="372189"/>
            </a:xfrm>
            <a:prstGeom prst="rect">
              <a:avLst/>
            </a:prstGeom>
            <a:solidFill>
              <a:schemeClr val="accent6">
                <a:alpha val="36788"/>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latin typeface="Poppins" pitchFamily="2" charset="77"/>
                  <a:cs typeface="Poppins" pitchFamily="2" charset="77"/>
                </a:rPr>
                <a:t>Reused DRAM</a:t>
              </a:r>
            </a:p>
          </p:txBody>
        </p:sp>
        <p:sp>
          <p:nvSpPr>
            <p:cNvPr id="2060" name="Rectangle 2059">
              <a:extLst>
                <a:ext uri="{FF2B5EF4-FFF2-40B4-BE49-F238E27FC236}">
                  <a16:creationId xmlns:a16="http://schemas.microsoft.com/office/drawing/2014/main" id="{F684254B-CCA2-274C-776B-46C165C96A38}"/>
                </a:ext>
              </a:extLst>
            </p:cNvPr>
            <p:cNvSpPr/>
            <p:nvPr/>
          </p:nvSpPr>
          <p:spPr>
            <a:xfrm>
              <a:off x="7264395" y="6000294"/>
              <a:ext cx="1776612" cy="372189"/>
            </a:xfrm>
            <a:prstGeom prst="rect">
              <a:avLst/>
            </a:prstGeom>
            <a:solidFill>
              <a:srgbClr val="FFABF1">
                <a:alpha val="41458"/>
              </a:srgbClr>
            </a:solidFill>
            <a:ln w="28575">
              <a:solidFill>
                <a:srgbClr val="CC82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latin typeface="Poppins" pitchFamily="2" charset="77"/>
                  <a:cs typeface="Poppins" pitchFamily="2" charset="77"/>
                </a:rPr>
                <a:t>Reused SSD</a:t>
              </a:r>
            </a:p>
          </p:txBody>
        </p:sp>
        <p:pic>
          <p:nvPicPr>
            <p:cNvPr id="2067" name="Graphic 2066" descr="Database with solid fill">
              <a:extLst>
                <a:ext uri="{FF2B5EF4-FFF2-40B4-BE49-F238E27FC236}">
                  <a16:creationId xmlns:a16="http://schemas.microsoft.com/office/drawing/2014/main" id="{7D9D2E8E-4DCA-A705-2080-D20DD0CCBD4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36018" y="6007333"/>
              <a:ext cx="372190" cy="372190"/>
            </a:xfrm>
            <a:prstGeom prst="rect">
              <a:avLst/>
            </a:prstGeom>
          </p:spPr>
        </p:pic>
        <p:pic>
          <p:nvPicPr>
            <p:cNvPr id="2069" name="Picture 2068" descr="A black rectangular object with many squares&#10;&#10;Description automatically generated">
              <a:extLst>
                <a:ext uri="{FF2B5EF4-FFF2-40B4-BE49-F238E27FC236}">
                  <a16:creationId xmlns:a16="http://schemas.microsoft.com/office/drawing/2014/main" id="{68F92A7C-1533-61C8-8A22-EB1B546AD7F8}"/>
                </a:ext>
              </a:extLst>
            </p:cNvPr>
            <p:cNvPicPr>
              <a:picLocks noChangeAspect="1"/>
            </p:cNvPicPr>
            <p:nvPr/>
          </p:nvPicPr>
          <p:blipFill>
            <a:blip r:embed="rId28"/>
            <a:stretch>
              <a:fillRect/>
            </a:stretch>
          </p:blipFill>
          <p:spPr>
            <a:xfrm>
              <a:off x="8619327" y="5452165"/>
              <a:ext cx="433418" cy="433418"/>
            </a:xfrm>
            <a:prstGeom prst="rect">
              <a:avLst/>
            </a:prstGeom>
          </p:spPr>
        </p:pic>
        <p:sp>
          <p:nvSpPr>
            <p:cNvPr id="2073" name="Oval 2072">
              <a:extLst>
                <a:ext uri="{FF2B5EF4-FFF2-40B4-BE49-F238E27FC236}">
                  <a16:creationId xmlns:a16="http://schemas.microsoft.com/office/drawing/2014/main" id="{0C88FE55-4C9D-D37C-63B5-94572D4A8EE9}"/>
                </a:ext>
              </a:extLst>
            </p:cNvPr>
            <p:cNvSpPr/>
            <p:nvPr/>
          </p:nvSpPr>
          <p:spPr>
            <a:xfrm>
              <a:off x="6432340" y="4679991"/>
              <a:ext cx="408945" cy="40894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Poppins" pitchFamily="2" charset="77"/>
                  <a:cs typeface="Poppins" pitchFamily="2" charset="77"/>
                </a:rPr>
                <a:t>2</a:t>
              </a:r>
            </a:p>
          </p:txBody>
        </p:sp>
        <p:grpSp>
          <p:nvGrpSpPr>
            <p:cNvPr id="59" name="Group 58">
              <a:extLst>
                <a:ext uri="{FF2B5EF4-FFF2-40B4-BE49-F238E27FC236}">
                  <a16:creationId xmlns:a16="http://schemas.microsoft.com/office/drawing/2014/main" id="{EEB504D8-7804-7C3D-5C29-B39506F5DB55}"/>
                </a:ext>
              </a:extLst>
            </p:cNvPr>
            <p:cNvGrpSpPr/>
            <p:nvPr/>
          </p:nvGrpSpPr>
          <p:grpSpPr>
            <a:xfrm>
              <a:off x="9206579" y="4818688"/>
              <a:ext cx="2530491" cy="1470315"/>
              <a:chOff x="2543908" y="2321325"/>
              <a:chExt cx="6951784" cy="4039262"/>
            </a:xfrm>
          </p:grpSpPr>
          <p:pic>
            <p:nvPicPr>
              <p:cNvPr id="60" name="Picture 59" descr="A close up of a computer&#10;&#10;Description automatically generated">
                <a:extLst>
                  <a:ext uri="{FF2B5EF4-FFF2-40B4-BE49-F238E27FC236}">
                    <a16:creationId xmlns:a16="http://schemas.microsoft.com/office/drawing/2014/main" id="{BC319991-993B-3C08-1E7B-2B2903123DF8}"/>
                  </a:ext>
                </a:extLst>
              </p:cNvPr>
              <p:cNvPicPr>
                <a:picLocks noChangeAspect="1"/>
              </p:cNvPicPr>
              <p:nvPr/>
            </p:nvPicPr>
            <p:blipFill>
              <a:blip r:embed="rId29"/>
              <a:stretch>
                <a:fillRect/>
              </a:stretch>
            </p:blipFill>
            <p:spPr>
              <a:xfrm>
                <a:off x="2543908" y="2321325"/>
                <a:ext cx="6951784" cy="4039262"/>
              </a:xfrm>
              <a:prstGeom prst="rect">
                <a:avLst/>
              </a:prstGeom>
              <a:ln w="57150">
                <a:noFill/>
              </a:ln>
            </p:spPr>
          </p:pic>
          <p:sp>
            <p:nvSpPr>
              <p:cNvPr id="61" name="Parallelogram 13">
                <a:extLst>
                  <a:ext uri="{FF2B5EF4-FFF2-40B4-BE49-F238E27FC236}">
                    <a16:creationId xmlns:a16="http://schemas.microsoft.com/office/drawing/2014/main" id="{6C21074C-8504-A463-257D-ADCC4B80E56B}"/>
                  </a:ext>
                </a:extLst>
              </p:cNvPr>
              <p:cNvSpPr/>
              <p:nvPr/>
            </p:nvSpPr>
            <p:spPr>
              <a:xfrm>
                <a:off x="3035042" y="3399339"/>
                <a:ext cx="1889772" cy="1962985"/>
              </a:xfrm>
              <a:custGeom>
                <a:avLst/>
                <a:gdLst>
                  <a:gd name="connsiteX0" fmla="*/ 0 w 954873"/>
                  <a:gd name="connsiteY0" fmla="*/ 635152 h 635152"/>
                  <a:gd name="connsiteX1" fmla="*/ 158788 w 954873"/>
                  <a:gd name="connsiteY1" fmla="*/ 0 h 635152"/>
                  <a:gd name="connsiteX2" fmla="*/ 954873 w 954873"/>
                  <a:gd name="connsiteY2" fmla="*/ 0 h 635152"/>
                  <a:gd name="connsiteX3" fmla="*/ 796085 w 954873"/>
                  <a:gd name="connsiteY3" fmla="*/ 635152 h 635152"/>
                  <a:gd name="connsiteX4" fmla="*/ 0 w 954873"/>
                  <a:gd name="connsiteY4" fmla="*/ 635152 h 635152"/>
                  <a:gd name="connsiteX0" fmla="*/ 0 w 1376483"/>
                  <a:gd name="connsiteY0" fmla="*/ 1160795 h 1160795"/>
                  <a:gd name="connsiteX1" fmla="*/ 158788 w 1376483"/>
                  <a:gd name="connsiteY1" fmla="*/ 525643 h 1160795"/>
                  <a:gd name="connsiteX2" fmla="*/ 1376483 w 1376483"/>
                  <a:gd name="connsiteY2" fmla="*/ 0 h 1160795"/>
                  <a:gd name="connsiteX3" fmla="*/ 796085 w 1376483"/>
                  <a:gd name="connsiteY3" fmla="*/ 1160795 h 1160795"/>
                  <a:gd name="connsiteX4" fmla="*/ 0 w 1376483"/>
                  <a:gd name="connsiteY4" fmla="*/ 1160795 h 1160795"/>
                  <a:gd name="connsiteX0" fmla="*/ 0 w 1431237"/>
                  <a:gd name="connsiteY0" fmla="*/ 1160795 h 1160795"/>
                  <a:gd name="connsiteX1" fmla="*/ 158788 w 1431237"/>
                  <a:gd name="connsiteY1" fmla="*/ 525643 h 1160795"/>
                  <a:gd name="connsiteX2" fmla="*/ 1376483 w 1431237"/>
                  <a:gd name="connsiteY2" fmla="*/ 0 h 1160795"/>
                  <a:gd name="connsiteX3" fmla="*/ 1431237 w 1431237"/>
                  <a:gd name="connsiteY3" fmla="*/ 1051286 h 1160795"/>
                  <a:gd name="connsiteX4" fmla="*/ 0 w 1431237"/>
                  <a:gd name="connsiteY4" fmla="*/ 1160795 h 1160795"/>
                  <a:gd name="connsiteX0" fmla="*/ 0 w 1431237"/>
                  <a:gd name="connsiteY0" fmla="*/ 1231976 h 1231976"/>
                  <a:gd name="connsiteX1" fmla="*/ 563971 w 1431237"/>
                  <a:gd name="connsiteY1" fmla="*/ 0 h 1231976"/>
                  <a:gd name="connsiteX2" fmla="*/ 1376483 w 1431237"/>
                  <a:gd name="connsiteY2" fmla="*/ 71181 h 1231976"/>
                  <a:gd name="connsiteX3" fmla="*/ 1431237 w 1431237"/>
                  <a:gd name="connsiteY3" fmla="*/ 1122467 h 1231976"/>
                  <a:gd name="connsiteX4" fmla="*/ 0 w 1431237"/>
                  <a:gd name="connsiteY4" fmla="*/ 1231976 h 1231976"/>
                  <a:gd name="connsiteX0" fmla="*/ 0 w 1694059"/>
                  <a:gd name="connsiteY0" fmla="*/ 1231976 h 1231976"/>
                  <a:gd name="connsiteX1" fmla="*/ 563971 w 1694059"/>
                  <a:gd name="connsiteY1" fmla="*/ 0 h 1231976"/>
                  <a:gd name="connsiteX2" fmla="*/ 1694059 w 1694059"/>
                  <a:gd name="connsiteY2" fmla="*/ 49279 h 1231976"/>
                  <a:gd name="connsiteX3" fmla="*/ 1431237 w 1694059"/>
                  <a:gd name="connsiteY3" fmla="*/ 1122467 h 1231976"/>
                  <a:gd name="connsiteX4" fmla="*/ 0 w 1694059"/>
                  <a:gd name="connsiteY4" fmla="*/ 1231976 h 1231976"/>
                  <a:gd name="connsiteX0" fmla="*/ 0 w 1694059"/>
                  <a:gd name="connsiteY0" fmla="*/ 1937829 h 1937829"/>
                  <a:gd name="connsiteX1" fmla="*/ 892834 w 1694059"/>
                  <a:gd name="connsiteY1" fmla="*/ 0 h 1937829"/>
                  <a:gd name="connsiteX2" fmla="*/ 1694059 w 1694059"/>
                  <a:gd name="connsiteY2" fmla="*/ 755132 h 1937829"/>
                  <a:gd name="connsiteX3" fmla="*/ 1431237 w 1694059"/>
                  <a:gd name="connsiteY3" fmla="*/ 1828320 h 1937829"/>
                  <a:gd name="connsiteX4" fmla="*/ 0 w 1694059"/>
                  <a:gd name="connsiteY4" fmla="*/ 1937829 h 1937829"/>
                  <a:gd name="connsiteX0" fmla="*/ 0 w 1798332"/>
                  <a:gd name="connsiteY0" fmla="*/ 1944697 h 1944697"/>
                  <a:gd name="connsiteX1" fmla="*/ 892834 w 1798332"/>
                  <a:gd name="connsiteY1" fmla="*/ 6868 h 1944697"/>
                  <a:gd name="connsiteX2" fmla="*/ 1798332 w 1798332"/>
                  <a:gd name="connsiteY2" fmla="*/ 0 h 1944697"/>
                  <a:gd name="connsiteX3" fmla="*/ 1431237 w 1798332"/>
                  <a:gd name="connsiteY3" fmla="*/ 1835188 h 1944697"/>
                  <a:gd name="connsiteX4" fmla="*/ 0 w 1798332"/>
                  <a:gd name="connsiteY4" fmla="*/ 1944697 h 1944697"/>
                  <a:gd name="connsiteX0" fmla="*/ 0 w 1889772"/>
                  <a:gd name="connsiteY0" fmla="*/ 1962985 h 1962985"/>
                  <a:gd name="connsiteX1" fmla="*/ 984274 w 1889772"/>
                  <a:gd name="connsiteY1" fmla="*/ 6868 h 1962985"/>
                  <a:gd name="connsiteX2" fmla="*/ 1889772 w 1889772"/>
                  <a:gd name="connsiteY2" fmla="*/ 0 h 1962985"/>
                  <a:gd name="connsiteX3" fmla="*/ 1522677 w 1889772"/>
                  <a:gd name="connsiteY3" fmla="*/ 1835188 h 1962985"/>
                  <a:gd name="connsiteX4" fmla="*/ 0 w 1889772"/>
                  <a:gd name="connsiteY4" fmla="*/ 1962985 h 1962985"/>
                  <a:gd name="connsiteX0" fmla="*/ 0 w 1889772"/>
                  <a:gd name="connsiteY0" fmla="*/ 1962985 h 1962985"/>
                  <a:gd name="connsiteX1" fmla="*/ 1048282 w 1889772"/>
                  <a:gd name="connsiteY1" fmla="*/ 16012 h 1962985"/>
                  <a:gd name="connsiteX2" fmla="*/ 1889772 w 1889772"/>
                  <a:gd name="connsiteY2" fmla="*/ 0 h 1962985"/>
                  <a:gd name="connsiteX3" fmla="*/ 1522677 w 1889772"/>
                  <a:gd name="connsiteY3" fmla="*/ 1835188 h 1962985"/>
                  <a:gd name="connsiteX4" fmla="*/ 0 w 1889772"/>
                  <a:gd name="connsiteY4" fmla="*/ 1962985 h 196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72" h="1962985">
                    <a:moveTo>
                      <a:pt x="0" y="1962985"/>
                    </a:moveTo>
                    <a:lnTo>
                      <a:pt x="1048282" y="16012"/>
                    </a:lnTo>
                    <a:lnTo>
                      <a:pt x="1889772" y="0"/>
                    </a:lnTo>
                    <a:lnTo>
                      <a:pt x="1522677" y="1835188"/>
                    </a:lnTo>
                    <a:lnTo>
                      <a:pt x="0" y="1962985"/>
                    </a:lnTo>
                    <a:close/>
                  </a:path>
                </a:pathLst>
              </a:custGeom>
              <a:solidFill>
                <a:schemeClr val="accent6">
                  <a:alpha val="29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elogram 13">
                <a:extLst>
                  <a:ext uri="{FF2B5EF4-FFF2-40B4-BE49-F238E27FC236}">
                    <a16:creationId xmlns:a16="http://schemas.microsoft.com/office/drawing/2014/main" id="{BD195EAB-F77B-5982-42ED-BE9C95888ABF}"/>
                  </a:ext>
                </a:extLst>
              </p:cNvPr>
              <p:cNvSpPr/>
              <p:nvPr/>
            </p:nvSpPr>
            <p:spPr>
              <a:xfrm>
                <a:off x="7002396" y="4380817"/>
                <a:ext cx="1789687" cy="1422235"/>
              </a:xfrm>
              <a:custGeom>
                <a:avLst/>
                <a:gdLst>
                  <a:gd name="connsiteX0" fmla="*/ 0 w 954873"/>
                  <a:gd name="connsiteY0" fmla="*/ 635152 h 635152"/>
                  <a:gd name="connsiteX1" fmla="*/ 158788 w 954873"/>
                  <a:gd name="connsiteY1" fmla="*/ 0 h 635152"/>
                  <a:gd name="connsiteX2" fmla="*/ 954873 w 954873"/>
                  <a:gd name="connsiteY2" fmla="*/ 0 h 635152"/>
                  <a:gd name="connsiteX3" fmla="*/ 796085 w 954873"/>
                  <a:gd name="connsiteY3" fmla="*/ 635152 h 635152"/>
                  <a:gd name="connsiteX4" fmla="*/ 0 w 954873"/>
                  <a:gd name="connsiteY4" fmla="*/ 635152 h 635152"/>
                  <a:gd name="connsiteX0" fmla="*/ 0 w 1376483"/>
                  <a:gd name="connsiteY0" fmla="*/ 1160795 h 1160795"/>
                  <a:gd name="connsiteX1" fmla="*/ 158788 w 1376483"/>
                  <a:gd name="connsiteY1" fmla="*/ 525643 h 1160795"/>
                  <a:gd name="connsiteX2" fmla="*/ 1376483 w 1376483"/>
                  <a:gd name="connsiteY2" fmla="*/ 0 h 1160795"/>
                  <a:gd name="connsiteX3" fmla="*/ 796085 w 1376483"/>
                  <a:gd name="connsiteY3" fmla="*/ 1160795 h 1160795"/>
                  <a:gd name="connsiteX4" fmla="*/ 0 w 1376483"/>
                  <a:gd name="connsiteY4" fmla="*/ 1160795 h 1160795"/>
                  <a:gd name="connsiteX0" fmla="*/ 0 w 1431237"/>
                  <a:gd name="connsiteY0" fmla="*/ 1160795 h 1160795"/>
                  <a:gd name="connsiteX1" fmla="*/ 158788 w 1431237"/>
                  <a:gd name="connsiteY1" fmla="*/ 525643 h 1160795"/>
                  <a:gd name="connsiteX2" fmla="*/ 1376483 w 1431237"/>
                  <a:gd name="connsiteY2" fmla="*/ 0 h 1160795"/>
                  <a:gd name="connsiteX3" fmla="*/ 1431237 w 1431237"/>
                  <a:gd name="connsiteY3" fmla="*/ 1051286 h 1160795"/>
                  <a:gd name="connsiteX4" fmla="*/ 0 w 1431237"/>
                  <a:gd name="connsiteY4" fmla="*/ 1160795 h 1160795"/>
                  <a:gd name="connsiteX0" fmla="*/ 0 w 1431237"/>
                  <a:gd name="connsiteY0" fmla="*/ 1231976 h 1231976"/>
                  <a:gd name="connsiteX1" fmla="*/ 563971 w 1431237"/>
                  <a:gd name="connsiteY1" fmla="*/ 0 h 1231976"/>
                  <a:gd name="connsiteX2" fmla="*/ 1376483 w 1431237"/>
                  <a:gd name="connsiteY2" fmla="*/ 71181 h 1231976"/>
                  <a:gd name="connsiteX3" fmla="*/ 1431237 w 1431237"/>
                  <a:gd name="connsiteY3" fmla="*/ 1122467 h 1231976"/>
                  <a:gd name="connsiteX4" fmla="*/ 0 w 1431237"/>
                  <a:gd name="connsiteY4" fmla="*/ 1231976 h 1231976"/>
                  <a:gd name="connsiteX0" fmla="*/ 0 w 1694059"/>
                  <a:gd name="connsiteY0" fmla="*/ 1231976 h 1231976"/>
                  <a:gd name="connsiteX1" fmla="*/ 563971 w 1694059"/>
                  <a:gd name="connsiteY1" fmla="*/ 0 h 1231976"/>
                  <a:gd name="connsiteX2" fmla="*/ 1694059 w 1694059"/>
                  <a:gd name="connsiteY2" fmla="*/ 49279 h 1231976"/>
                  <a:gd name="connsiteX3" fmla="*/ 1431237 w 1694059"/>
                  <a:gd name="connsiteY3" fmla="*/ 1122467 h 1231976"/>
                  <a:gd name="connsiteX4" fmla="*/ 0 w 1694059"/>
                  <a:gd name="connsiteY4" fmla="*/ 1231976 h 1231976"/>
                  <a:gd name="connsiteX0" fmla="*/ 390534 w 2084593"/>
                  <a:gd name="connsiteY0" fmla="*/ 1182697 h 1182697"/>
                  <a:gd name="connsiteX1" fmla="*/ 0 w 2084593"/>
                  <a:gd name="connsiteY1" fmla="*/ 22911 h 1182697"/>
                  <a:gd name="connsiteX2" fmla="*/ 2084593 w 2084593"/>
                  <a:gd name="connsiteY2" fmla="*/ 0 h 1182697"/>
                  <a:gd name="connsiteX3" fmla="*/ 1821771 w 2084593"/>
                  <a:gd name="connsiteY3" fmla="*/ 1073188 h 1182697"/>
                  <a:gd name="connsiteX4" fmla="*/ 390534 w 2084593"/>
                  <a:gd name="connsiteY4" fmla="*/ 1182697 h 1182697"/>
                  <a:gd name="connsiteX0" fmla="*/ 382512 w 2084593"/>
                  <a:gd name="connsiteY0" fmla="*/ 1463434 h 1463434"/>
                  <a:gd name="connsiteX1" fmla="*/ 0 w 2084593"/>
                  <a:gd name="connsiteY1" fmla="*/ 22911 h 1463434"/>
                  <a:gd name="connsiteX2" fmla="*/ 2084593 w 2084593"/>
                  <a:gd name="connsiteY2" fmla="*/ 0 h 1463434"/>
                  <a:gd name="connsiteX3" fmla="*/ 1821771 w 2084593"/>
                  <a:gd name="connsiteY3" fmla="*/ 1073188 h 1463434"/>
                  <a:gd name="connsiteX4" fmla="*/ 382512 w 2084593"/>
                  <a:gd name="connsiteY4" fmla="*/ 1463434 h 1463434"/>
                  <a:gd name="connsiteX0" fmla="*/ 382512 w 2084593"/>
                  <a:gd name="connsiteY0" fmla="*/ 1463434 h 1463434"/>
                  <a:gd name="connsiteX1" fmla="*/ 0 w 2084593"/>
                  <a:gd name="connsiteY1" fmla="*/ 22911 h 1463434"/>
                  <a:gd name="connsiteX2" fmla="*/ 2084593 w 2084593"/>
                  <a:gd name="connsiteY2" fmla="*/ 0 h 1463434"/>
                  <a:gd name="connsiteX3" fmla="*/ 1789687 w 2084593"/>
                  <a:gd name="connsiteY3" fmla="*/ 1434135 h 1463434"/>
                  <a:gd name="connsiteX4" fmla="*/ 382512 w 2084593"/>
                  <a:gd name="connsiteY4" fmla="*/ 1463434 h 1463434"/>
                  <a:gd name="connsiteX0" fmla="*/ 382512 w 1789687"/>
                  <a:gd name="connsiteY0" fmla="*/ 1471455 h 1471455"/>
                  <a:gd name="connsiteX1" fmla="*/ 0 w 1789687"/>
                  <a:gd name="connsiteY1" fmla="*/ 30932 h 1471455"/>
                  <a:gd name="connsiteX2" fmla="*/ 1114045 w 1789687"/>
                  <a:gd name="connsiteY2" fmla="*/ 0 h 1471455"/>
                  <a:gd name="connsiteX3" fmla="*/ 1789687 w 1789687"/>
                  <a:gd name="connsiteY3" fmla="*/ 1442156 h 1471455"/>
                  <a:gd name="connsiteX4" fmla="*/ 382512 w 1789687"/>
                  <a:gd name="connsiteY4" fmla="*/ 1471455 h 1471455"/>
                  <a:gd name="connsiteX0" fmla="*/ 382512 w 1789687"/>
                  <a:gd name="connsiteY0" fmla="*/ 1440523 h 1440523"/>
                  <a:gd name="connsiteX1" fmla="*/ 0 w 1789687"/>
                  <a:gd name="connsiteY1" fmla="*/ 0 h 1440523"/>
                  <a:gd name="connsiteX2" fmla="*/ 1106024 w 1789687"/>
                  <a:gd name="connsiteY2" fmla="*/ 17195 h 1440523"/>
                  <a:gd name="connsiteX3" fmla="*/ 1789687 w 1789687"/>
                  <a:gd name="connsiteY3" fmla="*/ 1411224 h 1440523"/>
                  <a:gd name="connsiteX4" fmla="*/ 382512 w 1789687"/>
                  <a:gd name="connsiteY4" fmla="*/ 1440523 h 1440523"/>
                  <a:gd name="connsiteX0" fmla="*/ 455664 w 1789687"/>
                  <a:gd name="connsiteY0" fmla="*/ 1422235 h 1422235"/>
                  <a:gd name="connsiteX1" fmla="*/ 0 w 1789687"/>
                  <a:gd name="connsiteY1" fmla="*/ 0 h 1422235"/>
                  <a:gd name="connsiteX2" fmla="*/ 1106024 w 1789687"/>
                  <a:gd name="connsiteY2" fmla="*/ 17195 h 1422235"/>
                  <a:gd name="connsiteX3" fmla="*/ 1789687 w 1789687"/>
                  <a:gd name="connsiteY3" fmla="*/ 1411224 h 1422235"/>
                  <a:gd name="connsiteX4" fmla="*/ 455664 w 1789687"/>
                  <a:gd name="connsiteY4" fmla="*/ 1422235 h 1422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87" h="1422235">
                    <a:moveTo>
                      <a:pt x="455664" y="1422235"/>
                    </a:moveTo>
                    <a:lnTo>
                      <a:pt x="0" y="0"/>
                    </a:lnTo>
                    <a:lnTo>
                      <a:pt x="1106024" y="17195"/>
                    </a:lnTo>
                    <a:lnTo>
                      <a:pt x="1789687" y="1411224"/>
                    </a:lnTo>
                    <a:lnTo>
                      <a:pt x="455664" y="1422235"/>
                    </a:lnTo>
                    <a:close/>
                  </a:path>
                </a:pathLst>
              </a:custGeom>
              <a:solidFill>
                <a:schemeClr val="accent6">
                  <a:alpha val="29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Parallelogram 13">
                <a:extLst>
                  <a:ext uri="{FF2B5EF4-FFF2-40B4-BE49-F238E27FC236}">
                    <a16:creationId xmlns:a16="http://schemas.microsoft.com/office/drawing/2014/main" id="{C2BFD1E8-7E00-5802-0903-A892749FC7A8}"/>
                  </a:ext>
                </a:extLst>
              </p:cNvPr>
              <p:cNvSpPr/>
              <p:nvPr/>
            </p:nvSpPr>
            <p:spPr>
              <a:xfrm>
                <a:off x="5513646" y="4403266"/>
                <a:ext cx="1581140" cy="1186635"/>
              </a:xfrm>
              <a:custGeom>
                <a:avLst/>
                <a:gdLst>
                  <a:gd name="connsiteX0" fmla="*/ 0 w 954873"/>
                  <a:gd name="connsiteY0" fmla="*/ 635152 h 635152"/>
                  <a:gd name="connsiteX1" fmla="*/ 158788 w 954873"/>
                  <a:gd name="connsiteY1" fmla="*/ 0 h 635152"/>
                  <a:gd name="connsiteX2" fmla="*/ 954873 w 954873"/>
                  <a:gd name="connsiteY2" fmla="*/ 0 h 635152"/>
                  <a:gd name="connsiteX3" fmla="*/ 796085 w 954873"/>
                  <a:gd name="connsiteY3" fmla="*/ 635152 h 635152"/>
                  <a:gd name="connsiteX4" fmla="*/ 0 w 954873"/>
                  <a:gd name="connsiteY4" fmla="*/ 635152 h 635152"/>
                  <a:gd name="connsiteX0" fmla="*/ 0 w 1376483"/>
                  <a:gd name="connsiteY0" fmla="*/ 1160795 h 1160795"/>
                  <a:gd name="connsiteX1" fmla="*/ 158788 w 1376483"/>
                  <a:gd name="connsiteY1" fmla="*/ 525643 h 1160795"/>
                  <a:gd name="connsiteX2" fmla="*/ 1376483 w 1376483"/>
                  <a:gd name="connsiteY2" fmla="*/ 0 h 1160795"/>
                  <a:gd name="connsiteX3" fmla="*/ 796085 w 1376483"/>
                  <a:gd name="connsiteY3" fmla="*/ 1160795 h 1160795"/>
                  <a:gd name="connsiteX4" fmla="*/ 0 w 1376483"/>
                  <a:gd name="connsiteY4" fmla="*/ 1160795 h 1160795"/>
                  <a:gd name="connsiteX0" fmla="*/ 0 w 1431237"/>
                  <a:gd name="connsiteY0" fmla="*/ 1160795 h 1160795"/>
                  <a:gd name="connsiteX1" fmla="*/ 158788 w 1431237"/>
                  <a:gd name="connsiteY1" fmla="*/ 525643 h 1160795"/>
                  <a:gd name="connsiteX2" fmla="*/ 1376483 w 1431237"/>
                  <a:gd name="connsiteY2" fmla="*/ 0 h 1160795"/>
                  <a:gd name="connsiteX3" fmla="*/ 1431237 w 1431237"/>
                  <a:gd name="connsiteY3" fmla="*/ 1051286 h 1160795"/>
                  <a:gd name="connsiteX4" fmla="*/ 0 w 1431237"/>
                  <a:gd name="connsiteY4" fmla="*/ 1160795 h 1160795"/>
                  <a:gd name="connsiteX0" fmla="*/ 0 w 1431237"/>
                  <a:gd name="connsiteY0" fmla="*/ 1231976 h 1231976"/>
                  <a:gd name="connsiteX1" fmla="*/ 563971 w 1431237"/>
                  <a:gd name="connsiteY1" fmla="*/ 0 h 1231976"/>
                  <a:gd name="connsiteX2" fmla="*/ 1376483 w 1431237"/>
                  <a:gd name="connsiteY2" fmla="*/ 71181 h 1231976"/>
                  <a:gd name="connsiteX3" fmla="*/ 1431237 w 1431237"/>
                  <a:gd name="connsiteY3" fmla="*/ 1122467 h 1231976"/>
                  <a:gd name="connsiteX4" fmla="*/ 0 w 1431237"/>
                  <a:gd name="connsiteY4" fmla="*/ 1231976 h 1231976"/>
                  <a:gd name="connsiteX0" fmla="*/ 0 w 1694059"/>
                  <a:gd name="connsiteY0" fmla="*/ 1231976 h 1231976"/>
                  <a:gd name="connsiteX1" fmla="*/ 563971 w 1694059"/>
                  <a:gd name="connsiteY1" fmla="*/ 0 h 1231976"/>
                  <a:gd name="connsiteX2" fmla="*/ 1694059 w 1694059"/>
                  <a:gd name="connsiteY2" fmla="*/ 49279 h 1231976"/>
                  <a:gd name="connsiteX3" fmla="*/ 1431237 w 1694059"/>
                  <a:gd name="connsiteY3" fmla="*/ 1122467 h 1231976"/>
                  <a:gd name="connsiteX4" fmla="*/ 0 w 1694059"/>
                  <a:gd name="connsiteY4" fmla="*/ 1231976 h 1231976"/>
                  <a:gd name="connsiteX0" fmla="*/ 390534 w 2084593"/>
                  <a:gd name="connsiteY0" fmla="*/ 1182697 h 1182697"/>
                  <a:gd name="connsiteX1" fmla="*/ 0 w 2084593"/>
                  <a:gd name="connsiteY1" fmla="*/ 22911 h 1182697"/>
                  <a:gd name="connsiteX2" fmla="*/ 2084593 w 2084593"/>
                  <a:gd name="connsiteY2" fmla="*/ 0 h 1182697"/>
                  <a:gd name="connsiteX3" fmla="*/ 1821771 w 2084593"/>
                  <a:gd name="connsiteY3" fmla="*/ 1073188 h 1182697"/>
                  <a:gd name="connsiteX4" fmla="*/ 390534 w 2084593"/>
                  <a:gd name="connsiteY4" fmla="*/ 1182697 h 1182697"/>
                  <a:gd name="connsiteX0" fmla="*/ 382512 w 2084593"/>
                  <a:gd name="connsiteY0" fmla="*/ 1463434 h 1463434"/>
                  <a:gd name="connsiteX1" fmla="*/ 0 w 2084593"/>
                  <a:gd name="connsiteY1" fmla="*/ 22911 h 1463434"/>
                  <a:gd name="connsiteX2" fmla="*/ 2084593 w 2084593"/>
                  <a:gd name="connsiteY2" fmla="*/ 0 h 1463434"/>
                  <a:gd name="connsiteX3" fmla="*/ 1821771 w 2084593"/>
                  <a:gd name="connsiteY3" fmla="*/ 1073188 h 1463434"/>
                  <a:gd name="connsiteX4" fmla="*/ 382512 w 2084593"/>
                  <a:gd name="connsiteY4" fmla="*/ 1463434 h 1463434"/>
                  <a:gd name="connsiteX0" fmla="*/ 382512 w 2084593"/>
                  <a:gd name="connsiteY0" fmla="*/ 1463434 h 1463434"/>
                  <a:gd name="connsiteX1" fmla="*/ 0 w 2084593"/>
                  <a:gd name="connsiteY1" fmla="*/ 22911 h 1463434"/>
                  <a:gd name="connsiteX2" fmla="*/ 2084593 w 2084593"/>
                  <a:gd name="connsiteY2" fmla="*/ 0 h 1463434"/>
                  <a:gd name="connsiteX3" fmla="*/ 1789687 w 2084593"/>
                  <a:gd name="connsiteY3" fmla="*/ 1434135 h 1463434"/>
                  <a:gd name="connsiteX4" fmla="*/ 382512 w 2084593"/>
                  <a:gd name="connsiteY4" fmla="*/ 1463434 h 1463434"/>
                  <a:gd name="connsiteX0" fmla="*/ 382512 w 1789687"/>
                  <a:gd name="connsiteY0" fmla="*/ 1471455 h 1471455"/>
                  <a:gd name="connsiteX1" fmla="*/ 0 w 1789687"/>
                  <a:gd name="connsiteY1" fmla="*/ 30932 h 1471455"/>
                  <a:gd name="connsiteX2" fmla="*/ 1114045 w 1789687"/>
                  <a:gd name="connsiteY2" fmla="*/ 0 h 1471455"/>
                  <a:gd name="connsiteX3" fmla="*/ 1789687 w 1789687"/>
                  <a:gd name="connsiteY3" fmla="*/ 1442156 h 1471455"/>
                  <a:gd name="connsiteX4" fmla="*/ 382512 w 1789687"/>
                  <a:gd name="connsiteY4" fmla="*/ 1471455 h 1471455"/>
                  <a:gd name="connsiteX0" fmla="*/ 382512 w 1789687"/>
                  <a:gd name="connsiteY0" fmla="*/ 1440523 h 1440523"/>
                  <a:gd name="connsiteX1" fmla="*/ 0 w 1789687"/>
                  <a:gd name="connsiteY1" fmla="*/ 0 h 1440523"/>
                  <a:gd name="connsiteX2" fmla="*/ 1106024 w 1789687"/>
                  <a:gd name="connsiteY2" fmla="*/ 17195 h 1440523"/>
                  <a:gd name="connsiteX3" fmla="*/ 1789687 w 1789687"/>
                  <a:gd name="connsiteY3" fmla="*/ 1411224 h 1440523"/>
                  <a:gd name="connsiteX4" fmla="*/ 382512 w 1789687"/>
                  <a:gd name="connsiteY4" fmla="*/ 1440523 h 1440523"/>
                  <a:gd name="connsiteX0" fmla="*/ 133859 w 1789687"/>
                  <a:gd name="connsiteY0" fmla="*/ 1280102 h 1411224"/>
                  <a:gd name="connsiteX1" fmla="*/ 0 w 1789687"/>
                  <a:gd name="connsiteY1" fmla="*/ 0 h 1411224"/>
                  <a:gd name="connsiteX2" fmla="*/ 1106024 w 1789687"/>
                  <a:gd name="connsiteY2" fmla="*/ 17195 h 1411224"/>
                  <a:gd name="connsiteX3" fmla="*/ 1789687 w 1789687"/>
                  <a:gd name="connsiteY3" fmla="*/ 1411224 h 1411224"/>
                  <a:gd name="connsiteX4" fmla="*/ 133859 w 1789687"/>
                  <a:gd name="connsiteY4" fmla="*/ 1280102 h 1411224"/>
                  <a:gd name="connsiteX0" fmla="*/ 37607 w 1789687"/>
                  <a:gd name="connsiteY0" fmla="*/ 1272081 h 1411224"/>
                  <a:gd name="connsiteX1" fmla="*/ 0 w 1789687"/>
                  <a:gd name="connsiteY1" fmla="*/ 0 h 1411224"/>
                  <a:gd name="connsiteX2" fmla="*/ 1106024 w 1789687"/>
                  <a:gd name="connsiteY2" fmla="*/ 17195 h 1411224"/>
                  <a:gd name="connsiteX3" fmla="*/ 1789687 w 1789687"/>
                  <a:gd name="connsiteY3" fmla="*/ 1411224 h 1411224"/>
                  <a:gd name="connsiteX4" fmla="*/ 37607 w 1789687"/>
                  <a:gd name="connsiteY4" fmla="*/ 1272081 h 1411224"/>
                  <a:gd name="connsiteX0" fmla="*/ 29586 w 1789687"/>
                  <a:gd name="connsiteY0" fmla="*/ 1183850 h 1411224"/>
                  <a:gd name="connsiteX1" fmla="*/ 0 w 1789687"/>
                  <a:gd name="connsiteY1" fmla="*/ 0 h 1411224"/>
                  <a:gd name="connsiteX2" fmla="*/ 1106024 w 1789687"/>
                  <a:gd name="connsiteY2" fmla="*/ 17195 h 1411224"/>
                  <a:gd name="connsiteX3" fmla="*/ 1789687 w 1789687"/>
                  <a:gd name="connsiteY3" fmla="*/ 1411224 h 1411224"/>
                  <a:gd name="connsiteX4" fmla="*/ 29586 w 1789687"/>
                  <a:gd name="connsiteY4" fmla="*/ 1183850 h 1411224"/>
                  <a:gd name="connsiteX0" fmla="*/ 29586 w 1581140"/>
                  <a:gd name="connsiteY0" fmla="*/ 1183850 h 1186635"/>
                  <a:gd name="connsiteX1" fmla="*/ 0 w 1581140"/>
                  <a:gd name="connsiteY1" fmla="*/ 0 h 1186635"/>
                  <a:gd name="connsiteX2" fmla="*/ 1106024 w 1581140"/>
                  <a:gd name="connsiteY2" fmla="*/ 17195 h 1186635"/>
                  <a:gd name="connsiteX3" fmla="*/ 1581140 w 1581140"/>
                  <a:gd name="connsiteY3" fmla="*/ 1186635 h 1186635"/>
                  <a:gd name="connsiteX4" fmla="*/ 29586 w 1581140"/>
                  <a:gd name="connsiteY4" fmla="*/ 1183850 h 1186635"/>
                  <a:gd name="connsiteX0" fmla="*/ 29586 w 1581140"/>
                  <a:gd name="connsiteY0" fmla="*/ 1183850 h 1186635"/>
                  <a:gd name="connsiteX1" fmla="*/ 0 w 1581140"/>
                  <a:gd name="connsiteY1" fmla="*/ 0 h 1186635"/>
                  <a:gd name="connsiteX2" fmla="*/ 1146130 w 1581140"/>
                  <a:gd name="connsiteY2" fmla="*/ 9174 h 1186635"/>
                  <a:gd name="connsiteX3" fmla="*/ 1581140 w 1581140"/>
                  <a:gd name="connsiteY3" fmla="*/ 1186635 h 1186635"/>
                  <a:gd name="connsiteX4" fmla="*/ 29586 w 1581140"/>
                  <a:gd name="connsiteY4" fmla="*/ 1183850 h 118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0" h="1186635">
                    <a:moveTo>
                      <a:pt x="29586" y="1183850"/>
                    </a:moveTo>
                    <a:lnTo>
                      <a:pt x="0" y="0"/>
                    </a:lnTo>
                    <a:lnTo>
                      <a:pt x="1146130" y="9174"/>
                    </a:lnTo>
                    <a:lnTo>
                      <a:pt x="1581140" y="1186635"/>
                    </a:lnTo>
                    <a:lnTo>
                      <a:pt x="29586" y="1183850"/>
                    </a:lnTo>
                    <a:close/>
                  </a:path>
                </a:pathLst>
              </a:custGeom>
              <a:solidFill>
                <a:srgbClr val="CC82B6">
                  <a:alpha val="18858"/>
                </a:srgbClr>
              </a:solidFill>
              <a:ln w="57150">
                <a:solidFill>
                  <a:srgbClr val="CC82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Parallelogram 20">
                <a:extLst>
                  <a:ext uri="{FF2B5EF4-FFF2-40B4-BE49-F238E27FC236}">
                    <a16:creationId xmlns:a16="http://schemas.microsoft.com/office/drawing/2014/main" id="{E6E865EE-E91E-5C6F-41A2-D808768B2CB0}"/>
                  </a:ext>
                </a:extLst>
              </p:cNvPr>
              <p:cNvSpPr/>
              <p:nvPr/>
            </p:nvSpPr>
            <p:spPr>
              <a:xfrm flipH="1">
                <a:off x="6033957" y="3623186"/>
                <a:ext cx="1066119" cy="682414"/>
              </a:xfrm>
              <a:custGeom>
                <a:avLst/>
                <a:gdLst>
                  <a:gd name="connsiteX0" fmla="*/ 0 w 962780"/>
                  <a:gd name="connsiteY0" fmla="*/ 599012 h 599012"/>
                  <a:gd name="connsiteX1" fmla="*/ 149753 w 962780"/>
                  <a:gd name="connsiteY1" fmla="*/ 0 h 599012"/>
                  <a:gd name="connsiteX2" fmla="*/ 962780 w 962780"/>
                  <a:gd name="connsiteY2" fmla="*/ 0 h 599012"/>
                  <a:gd name="connsiteX3" fmla="*/ 813027 w 962780"/>
                  <a:gd name="connsiteY3" fmla="*/ 599012 h 599012"/>
                  <a:gd name="connsiteX4" fmla="*/ 0 w 962780"/>
                  <a:gd name="connsiteY4" fmla="*/ 599012 h 599012"/>
                  <a:gd name="connsiteX0" fmla="*/ 0 w 962780"/>
                  <a:gd name="connsiteY0" fmla="*/ 599012 h 620612"/>
                  <a:gd name="connsiteX1" fmla="*/ 149753 w 962780"/>
                  <a:gd name="connsiteY1" fmla="*/ 0 h 620612"/>
                  <a:gd name="connsiteX2" fmla="*/ 962780 w 962780"/>
                  <a:gd name="connsiteY2" fmla="*/ 0 h 620612"/>
                  <a:gd name="connsiteX3" fmla="*/ 895827 w 962780"/>
                  <a:gd name="connsiteY3" fmla="*/ 620612 h 620612"/>
                  <a:gd name="connsiteX4" fmla="*/ 0 w 962780"/>
                  <a:gd name="connsiteY4" fmla="*/ 599012 h 620612"/>
                  <a:gd name="connsiteX0" fmla="*/ 0 w 1016780"/>
                  <a:gd name="connsiteY0" fmla="*/ 617012 h 620612"/>
                  <a:gd name="connsiteX1" fmla="*/ 203753 w 1016780"/>
                  <a:gd name="connsiteY1" fmla="*/ 0 h 620612"/>
                  <a:gd name="connsiteX2" fmla="*/ 1016780 w 1016780"/>
                  <a:gd name="connsiteY2" fmla="*/ 0 h 620612"/>
                  <a:gd name="connsiteX3" fmla="*/ 949827 w 1016780"/>
                  <a:gd name="connsiteY3" fmla="*/ 620612 h 620612"/>
                  <a:gd name="connsiteX4" fmla="*/ 0 w 1016780"/>
                  <a:gd name="connsiteY4" fmla="*/ 617012 h 620612"/>
                  <a:gd name="connsiteX0" fmla="*/ 0 w 1016780"/>
                  <a:gd name="connsiteY0" fmla="*/ 620612 h 624212"/>
                  <a:gd name="connsiteX1" fmla="*/ 146153 w 1016780"/>
                  <a:gd name="connsiteY1" fmla="*/ 0 h 624212"/>
                  <a:gd name="connsiteX2" fmla="*/ 1016780 w 1016780"/>
                  <a:gd name="connsiteY2" fmla="*/ 3600 h 624212"/>
                  <a:gd name="connsiteX3" fmla="*/ 949827 w 1016780"/>
                  <a:gd name="connsiteY3" fmla="*/ 624212 h 624212"/>
                  <a:gd name="connsiteX4" fmla="*/ 0 w 1016780"/>
                  <a:gd name="connsiteY4" fmla="*/ 620612 h 624212"/>
                  <a:gd name="connsiteX0" fmla="*/ 0 w 907536"/>
                  <a:gd name="connsiteY0" fmla="*/ 640474 h 640474"/>
                  <a:gd name="connsiteX1" fmla="*/ 36909 w 907536"/>
                  <a:gd name="connsiteY1" fmla="*/ 0 h 640474"/>
                  <a:gd name="connsiteX2" fmla="*/ 907536 w 907536"/>
                  <a:gd name="connsiteY2" fmla="*/ 3600 h 640474"/>
                  <a:gd name="connsiteX3" fmla="*/ 840583 w 907536"/>
                  <a:gd name="connsiteY3" fmla="*/ 624212 h 640474"/>
                  <a:gd name="connsiteX4" fmla="*/ 0 w 907536"/>
                  <a:gd name="connsiteY4" fmla="*/ 640474 h 640474"/>
                  <a:gd name="connsiteX0" fmla="*/ 0 w 907536"/>
                  <a:gd name="connsiteY0" fmla="*/ 636874 h 636874"/>
                  <a:gd name="connsiteX1" fmla="*/ 162706 w 907536"/>
                  <a:gd name="connsiteY1" fmla="*/ 3021 h 636874"/>
                  <a:gd name="connsiteX2" fmla="*/ 907536 w 907536"/>
                  <a:gd name="connsiteY2" fmla="*/ 0 h 636874"/>
                  <a:gd name="connsiteX3" fmla="*/ 840583 w 907536"/>
                  <a:gd name="connsiteY3" fmla="*/ 620612 h 636874"/>
                  <a:gd name="connsiteX4" fmla="*/ 0 w 907536"/>
                  <a:gd name="connsiteY4" fmla="*/ 636874 h 636874"/>
                  <a:gd name="connsiteX0" fmla="*/ 0 w 907536"/>
                  <a:gd name="connsiteY0" fmla="*/ 643785 h 643785"/>
                  <a:gd name="connsiteX1" fmla="*/ 116360 w 907536"/>
                  <a:gd name="connsiteY1" fmla="*/ 0 h 643785"/>
                  <a:gd name="connsiteX2" fmla="*/ 907536 w 907536"/>
                  <a:gd name="connsiteY2" fmla="*/ 6911 h 643785"/>
                  <a:gd name="connsiteX3" fmla="*/ 840583 w 907536"/>
                  <a:gd name="connsiteY3" fmla="*/ 627523 h 643785"/>
                  <a:gd name="connsiteX4" fmla="*/ 0 w 907536"/>
                  <a:gd name="connsiteY4" fmla="*/ 643785 h 643785"/>
                  <a:gd name="connsiteX0" fmla="*/ 0 w 980365"/>
                  <a:gd name="connsiteY0" fmla="*/ 643785 h 643785"/>
                  <a:gd name="connsiteX1" fmla="*/ 189189 w 980365"/>
                  <a:gd name="connsiteY1" fmla="*/ 0 h 643785"/>
                  <a:gd name="connsiteX2" fmla="*/ 980365 w 980365"/>
                  <a:gd name="connsiteY2" fmla="*/ 6911 h 643785"/>
                  <a:gd name="connsiteX3" fmla="*/ 913412 w 980365"/>
                  <a:gd name="connsiteY3" fmla="*/ 627523 h 643785"/>
                  <a:gd name="connsiteX4" fmla="*/ 0 w 980365"/>
                  <a:gd name="connsiteY4" fmla="*/ 643785 h 643785"/>
                  <a:gd name="connsiteX0" fmla="*/ 0 w 980365"/>
                  <a:gd name="connsiteY0" fmla="*/ 626968 h 627523"/>
                  <a:gd name="connsiteX1" fmla="*/ 189189 w 980365"/>
                  <a:gd name="connsiteY1" fmla="*/ 0 h 627523"/>
                  <a:gd name="connsiteX2" fmla="*/ 980365 w 980365"/>
                  <a:gd name="connsiteY2" fmla="*/ 6911 h 627523"/>
                  <a:gd name="connsiteX3" fmla="*/ 913412 w 980365"/>
                  <a:gd name="connsiteY3" fmla="*/ 627523 h 627523"/>
                  <a:gd name="connsiteX4" fmla="*/ 0 w 980365"/>
                  <a:gd name="connsiteY4" fmla="*/ 626968 h 62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65" h="627523">
                    <a:moveTo>
                      <a:pt x="0" y="626968"/>
                    </a:moveTo>
                    <a:lnTo>
                      <a:pt x="189189" y="0"/>
                    </a:lnTo>
                    <a:lnTo>
                      <a:pt x="980365" y="6911"/>
                    </a:lnTo>
                    <a:lnTo>
                      <a:pt x="913412" y="627523"/>
                    </a:lnTo>
                    <a:lnTo>
                      <a:pt x="0" y="626968"/>
                    </a:lnTo>
                    <a:close/>
                  </a:path>
                </a:pathLst>
              </a:custGeom>
              <a:solidFill>
                <a:schemeClr val="accent4">
                  <a:alpha val="40041"/>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3" name="TextBox 2052">
              <a:extLst>
                <a:ext uri="{FF2B5EF4-FFF2-40B4-BE49-F238E27FC236}">
                  <a16:creationId xmlns:a16="http://schemas.microsoft.com/office/drawing/2014/main" id="{DCC86486-52C2-9DAE-8E0E-B1C3FF7885CD}"/>
                </a:ext>
              </a:extLst>
            </p:cNvPr>
            <p:cNvSpPr txBox="1"/>
            <p:nvPr/>
          </p:nvSpPr>
          <p:spPr>
            <a:xfrm>
              <a:off x="7208735" y="4636660"/>
              <a:ext cx="1897846" cy="369332"/>
            </a:xfrm>
            <a:prstGeom prst="rect">
              <a:avLst/>
            </a:prstGeom>
            <a:noFill/>
          </p:spPr>
          <p:txBody>
            <a:bodyPr wrap="square">
              <a:spAutoFit/>
            </a:bodyPr>
            <a:lstStyle/>
            <a:p>
              <a:pPr algn="ctr"/>
              <a:r>
                <a:rPr lang="en-US" sz="1800" b="1" dirty="0">
                  <a:solidFill>
                    <a:schemeClr val="accent6"/>
                  </a:solidFill>
                  <a:latin typeface="Poppins" pitchFamily="2" charset="77"/>
                  <a:cs typeface="Poppins" pitchFamily="2" charset="77"/>
                </a:rPr>
                <a:t>GreenSKU</a:t>
              </a:r>
              <a:r>
                <a:rPr lang="en-US" sz="1800" dirty="0">
                  <a:solidFill>
                    <a:schemeClr val="tx1"/>
                  </a:solidFill>
                  <a:latin typeface="Poppins" pitchFamily="2" charset="77"/>
                  <a:cs typeface="Poppins" pitchFamily="2" charset="77"/>
                </a:rPr>
                <a:t>-Full</a:t>
              </a:r>
            </a:p>
          </p:txBody>
        </p:sp>
      </p:grpSp>
      <p:grpSp>
        <p:nvGrpSpPr>
          <p:cNvPr id="2074" name="Group 2073">
            <a:extLst>
              <a:ext uri="{FF2B5EF4-FFF2-40B4-BE49-F238E27FC236}">
                <a16:creationId xmlns:a16="http://schemas.microsoft.com/office/drawing/2014/main" id="{1C9535C7-26A9-78F9-8474-5252CEB78172}"/>
              </a:ext>
            </a:extLst>
          </p:cNvPr>
          <p:cNvGrpSpPr/>
          <p:nvPr/>
        </p:nvGrpSpPr>
        <p:grpSpPr>
          <a:xfrm>
            <a:off x="6056812" y="2926973"/>
            <a:ext cx="5818514" cy="2096327"/>
            <a:chOff x="6056812" y="2926973"/>
            <a:chExt cx="5818514" cy="2096327"/>
          </a:xfrm>
        </p:grpSpPr>
        <p:sp>
          <p:nvSpPr>
            <p:cNvPr id="12" name="Rectangle 11">
              <a:extLst>
                <a:ext uri="{FF2B5EF4-FFF2-40B4-BE49-F238E27FC236}">
                  <a16:creationId xmlns:a16="http://schemas.microsoft.com/office/drawing/2014/main" id="{04999535-7ADD-D24A-0F6C-7DF2612F0914}"/>
                </a:ext>
              </a:extLst>
            </p:cNvPr>
            <p:cNvSpPr/>
            <p:nvPr/>
          </p:nvSpPr>
          <p:spPr>
            <a:xfrm>
              <a:off x="6947912" y="2926973"/>
              <a:ext cx="4927414" cy="1364553"/>
            </a:xfrm>
            <a:prstGeom prst="rect">
              <a:avLst/>
            </a:prstGeom>
            <a:solidFill>
              <a:schemeClr val="accent1">
                <a:alpha val="26163"/>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sz="1600" dirty="0">
                <a:solidFill>
                  <a:schemeClr val="tx1"/>
                </a:solidFill>
                <a:latin typeface="Poppins" pitchFamily="2" charset="77"/>
                <a:cs typeface="Poppins" pitchFamily="2" charset="77"/>
              </a:endParaRPr>
            </a:p>
            <a:p>
              <a:pPr algn="ctr"/>
              <a:endParaRPr lang="en-US" sz="2000" dirty="0">
                <a:solidFill>
                  <a:schemeClr val="tx1"/>
                </a:solidFill>
                <a:latin typeface="Poppins" pitchFamily="2" charset="77"/>
                <a:cs typeface="Poppins" pitchFamily="2" charset="77"/>
              </a:endParaRPr>
            </a:p>
            <a:p>
              <a:pPr algn="ctr"/>
              <a:endParaRPr lang="en-US" sz="2000" dirty="0">
                <a:solidFill>
                  <a:schemeClr val="tx1"/>
                </a:solidFill>
                <a:latin typeface="Poppins" pitchFamily="2" charset="77"/>
                <a:cs typeface="Poppins" pitchFamily="2" charset="77"/>
              </a:endParaRPr>
            </a:p>
            <a:p>
              <a:pPr algn="ctr"/>
              <a:endParaRPr lang="en-US" sz="2000" dirty="0">
                <a:solidFill>
                  <a:schemeClr val="tx1"/>
                </a:solidFill>
                <a:latin typeface="Poppins" pitchFamily="2" charset="77"/>
                <a:cs typeface="Poppins" pitchFamily="2" charset="77"/>
              </a:endParaRPr>
            </a:p>
          </p:txBody>
        </p:sp>
        <p:cxnSp>
          <p:nvCxnSpPr>
            <p:cNvPr id="19" name="Straight Arrow Connector 18">
              <a:extLst>
                <a:ext uri="{FF2B5EF4-FFF2-40B4-BE49-F238E27FC236}">
                  <a16:creationId xmlns:a16="http://schemas.microsoft.com/office/drawing/2014/main" id="{E2AEDBC7-3F13-D4CA-8866-9E6FB58DFE80}"/>
                </a:ext>
              </a:extLst>
            </p:cNvPr>
            <p:cNvCxnSpPr>
              <a:cxnSpLocks/>
              <a:stCxn id="12" idx="1"/>
            </p:cNvCxnSpPr>
            <p:nvPr/>
          </p:nvCxnSpPr>
          <p:spPr>
            <a:xfrm flipH="1">
              <a:off x="6056812" y="3609250"/>
              <a:ext cx="891100" cy="14140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0A6C17D-0F52-DEFE-5A6A-D00369D51AD3}"/>
                </a:ext>
              </a:extLst>
            </p:cNvPr>
            <p:cNvSpPr/>
            <p:nvPr/>
          </p:nvSpPr>
          <p:spPr>
            <a:xfrm>
              <a:off x="7264395" y="3344345"/>
              <a:ext cx="1776612" cy="372189"/>
            </a:xfrm>
            <a:prstGeom prst="rect">
              <a:avLst/>
            </a:prstGeom>
            <a:solidFill>
              <a:schemeClr val="accent4">
                <a:alpha val="41458"/>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latin typeface="Poppins" pitchFamily="2" charset="77"/>
                  <a:cs typeface="Poppins" pitchFamily="2" charset="77"/>
                </a:rPr>
                <a:t>Efficient CPU</a:t>
              </a:r>
            </a:p>
          </p:txBody>
        </p:sp>
        <p:pic>
          <p:nvPicPr>
            <p:cNvPr id="48" name="Graphic 47" descr="Processor with solid fill">
              <a:extLst>
                <a:ext uri="{FF2B5EF4-FFF2-40B4-BE49-F238E27FC236}">
                  <a16:creationId xmlns:a16="http://schemas.microsoft.com/office/drawing/2014/main" id="{2E9DD998-F9F2-F769-EC68-67CFDD123C4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647185" y="3344839"/>
              <a:ext cx="372189" cy="372189"/>
            </a:xfrm>
            <a:prstGeom prst="rect">
              <a:avLst/>
            </a:prstGeom>
          </p:spPr>
        </p:pic>
        <p:sp>
          <p:nvSpPr>
            <p:cNvPr id="2070" name="Oval 2069">
              <a:extLst>
                <a:ext uri="{FF2B5EF4-FFF2-40B4-BE49-F238E27FC236}">
                  <a16:creationId xmlns:a16="http://schemas.microsoft.com/office/drawing/2014/main" id="{A3552DCE-65A8-38A8-58EE-E5A0B0677221}"/>
                </a:ext>
              </a:extLst>
            </p:cNvPr>
            <p:cNvSpPr/>
            <p:nvPr/>
          </p:nvSpPr>
          <p:spPr>
            <a:xfrm>
              <a:off x="6432341" y="3030331"/>
              <a:ext cx="408945" cy="40894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Poppins" pitchFamily="2" charset="77"/>
                  <a:cs typeface="Poppins" pitchFamily="2" charset="77"/>
                </a:rPr>
                <a:t>1</a:t>
              </a:r>
            </a:p>
          </p:txBody>
        </p:sp>
        <p:sp>
          <p:nvSpPr>
            <p:cNvPr id="54" name="TextBox 53">
              <a:extLst>
                <a:ext uri="{FF2B5EF4-FFF2-40B4-BE49-F238E27FC236}">
                  <a16:creationId xmlns:a16="http://schemas.microsoft.com/office/drawing/2014/main" id="{0D0ED2D4-9909-DB45-3FC6-E974FF2AAC22}"/>
                </a:ext>
              </a:extLst>
            </p:cNvPr>
            <p:cNvSpPr txBox="1"/>
            <p:nvPr/>
          </p:nvSpPr>
          <p:spPr>
            <a:xfrm>
              <a:off x="6854466" y="2977872"/>
              <a:ext cx="2596470" cy="369332"/>
            </a:xfrm>
            <a:prstGeom prst="rect">
              <a:avLst/>
            </a:prstGeom>
            <a:noFill/>
          </p:spPr>
          <p:txBody>
            <a:bodyPr wrap="square">
              <a:spAutoFit/>
            </a:bodyPr>
            <a:lstStyle/>
            <a:p>
              <a:pPr algn="ctr"/>
              <a:r>
                <a:rPr lang="en-US" sz="1800" b="1" dirty="0">
                  <a:solidFill>
                    <a:schemeClr val="accent6"/>
                  </a:solidFill>
                  <a:latin typeface="Poppins" pitchFamily="2" charset="77"/>
                  <a:cs typeface="Poppins" pitchFamily="2" charset="77"/>
                </a:rPr>
                <a:t>GreenSKU</a:t>
              </a:r>
              <a:r>
                <a:rPr lang="en-US" sz="1800" dirty="0">
                  <a:solidFill>
                    <a:schemeClr val="tx1"/>
                  </a:solidFill>
                  <a:latin typeface="Poppins" pitchFamily="2" charset="77"/>
                  <a:cs typeface="Poppins" pitchFamily="2" charset="77"/>
                </a:rPr>
                <a:t>-Efficient</a:t>
              </a:r>
            </a:p>
          </p:txBody>
        </p:sp>
        <p:sp>
          <p:nvSpPr>
            <p:cNvPr id="58" name="TextBox 57">
              <a:extLst>
                <a:ext uri="{FF2B5EF4-FFF2-40B4-BE49-F238E27FC236}">
                  <a16:creationId xmlns:a16="http://schemas.microsoft.com/office/drawing/2014/main" id="{0C2FB941-B43C-71B9-ABE5-33667F661612}"/>
                </a:ext>
              </a:extLst>
            </p:cNvPr>
            <p:cNvSpPr txBox="1"/>
            <p:nvPr/>
          </p:nvSpPr>
          <p:spPr>
            <a:xfrm>
              <a:off x="7264395" y="3774638"/>
              <a:ext cx="1776612" cy="307777"/>
            </a:xfrm>
            <a:prstGeom prst="rect">
              <a:avLst/>
            </a:prstGeom>
          </p:spPr>
          <p:txBody>
            <a:bodyPr vert="horz" wrap="square" lIns="91440" tIns="45720" rIns="91440" bIns="45720" rtlCol="0">
              <a:spAutoFit/>
            </a:bodyPr>
            <a:lstStyle/>
            <a:p>
              <a:pPr marL="0" indent="0" algn="l">
                <a:buFont typeface="Arial" panose="020B0604020202020204" pitchFamily="34" charset="0"/>
                <a:buNone/>
              </a:pPr>
              <a:r>
                <a:rPr lang="en-US" sz="1400" dirty="0">
                  <a:latin typeface="Poppins" pitchFamily="2" charset="77"/>
                  <a:cs typeface="Poppins" pitchFamily="2" charset="77"/>
                </a:rPr>
                <a:t>+ new DRAM/SSD</a:t>
              </a:r>
            </a:p>
          </p:txBody>
        </p:sp>
        <p:grpSp>
          <p:nvGrpSpPr>
            <p:cNvPr id="2062" name="Group 2061">
              <a:extLst>
                <a:ext uri="{FF2B5EF4-FFF2-40B4-BE49-F238E27FC236}">
                  <a16:creationId xmlns:a16="http://schemas.microsoft.com/office/drawing/2014/main" id="{ADB6A8C8-AACF-A2F8-6FAB-76DA259E9482}"/>
                </a:ext>
              </a:extLst>
            </p:cNvPr>
            <p:cNvGrpSpPr/>
            <p:nvPr/>
          </p:nvGrpSpPr>
          <p:grpSpPr>
            <a:xfrm>
              <a:off x="9421090" y="2997577"/>
              <a:ext cx="2095785" cy="1217734"/>
              <a:chOff x="2543908" y="2321325"/>
              <a:chExt cx="6951784" cy="4039262"/>
            </a:xfrm>
          </p:grpSpPr>
          <p:pic>
            <p:nvPicPr>
              <p:cNvPr id="2063" name="Picture 2062" descr="A close up of a computer&#10;&#10;Description automatically generated">
                <a:extLst>
                  <a:ext uri="{FF2B5EF4-FFF2-40B4-BE49-F238E27FC236}">
                    <a16:creationId xmlns:a16="http://schemas.microsoft.com/office/drawing/2014/main" id="{7796A48D-B06C-B6FF-B666-DC79EA61EDFC}"/>
                  </a:ext>
                </a:extLst>
              </p:cNvPr>
              <p:cNvPicPr>
                <a:picLocks noChangeAspect="1"/>
              </p:cNvPicPr>
              <p:nvPr/>
            </p:nvPicPr>
            <p:blipFill>
              <a:blip r:embed="rId29"/>
              <a:stretch>
                <a:fillRect/>
              </a:stretch>
            </p:blipFill>
            <p:spPr>
              <a:xfrm>
                <a:off x="2543908" y="2321325"/>
                <a:ext cx="6951784" cy="4039262"/>
              </a:xfrm>
              <a:prstGeom prst="rect">
                <a:avLst/>
              </a:prstGeom>
              <a:ln w="57150">
                <a:noFill/>
              </a:ln>
            </p:spPr>
          </p:pic>
          <p:sp>
            <p:nvSpPr>
              <p:cNvPr id="2072" name="Parallelogram 20">
                <a:extLst>
                  <a:ext uri="{FF2B5EF4-FFF2-40B4-BE49-F238E27FC236}">
                    <a16:creationId xmlns:a16="http://schemas.microsoft.com/office/drawing/2014/main" id="{28DF99B8-452C-897B-895D-B82EDC722710}"/>
                  </a:ext>
                </a:extLst>
              </p:cNvPr>
              <p:cNvSpPr/>
              <p:nvPr/>
            </p:nvSpPr>
            <p:spPr>
              <a:xfrm flipH="1">
                <a:off x="6033957" y="3623186"/>
                <a:ext cx="1066119" cy="682414"/>
              </a:xfrm>
              <a:custGeom>
                <a:avLst/>
                <a:gdLst>
                  <a:gd name="connsiteX0" fmla="*/ 0 w 962780"/>
                  <a:gd name="connsiteY0" fmla="*/ 599012 h 599012"/>
                  <a:gd name="connsiteX1" fmla="*/ 149753 w 962780"/>
                  <a:gd name="connsiteY1" fmla="*/ 0 h 599012"/>
                  <a:gd name="connsiteX2" fmla="*/ 962780 w 962780"/>
                  <a:gd name="connsiteY2" fmla="*/ 0 h 599012"/>
                  <a:gd name="connsiteX3" fmla="*/ 813027 w 962780"/>
                  <a:gd name="connsiteY3" fmla="*/ 599012 h 599012"/>
                  <a:gd name="connsiteX4" fmla="*/ 0 w 962780"/>
                  <a:gd name="connsiteY4" fmla="*/ 599012 h 599012"/>
                  <a:gd name="connsiteX0" fmla="*/ 0 w 962780"/>
                  <a:gd name="connsiteY0" fmla="*/ 599012 h 620612"/>
                  <a:gd name="connsiteX1" fmla="*/ 149753 w 962780"/>
                  <a:gd name="connsiteY1" fmla="*/ 0 h 620612"/>
                  <a:gd name="connsiteX2" fmla="*/ 962780 w 962780"/>
                  <a:gd name="connsiteY2" fmla="*/ 0 h 620612"/>
                  <a:gd name="connsiteX3" fmla="*/ 895827 w 962780"/>
                  <a:gd name="connsiteY3" fmla="*/ 620612 h 620612"/>
                  <a:gd name="connsiteX4" fmla="*/ 0 w 962780"/>
                  <a:gd name="connsiteY4" fmla="*/ 599012 h 620612"/>
                  <a:gd name="connsiteX0" fmla="*/ 0 w 1016780"/>
                  <a:gd name="connsiteY0" fmla="*/ 617012 h 620612"/>
                  <a:gd name="connsiteX1" fmla="*/ 203753 w 1016780"/>
                  <a:gd name="connsiteY1" fmla="*/ 0 h 620612"/>
                  <a:gd name="connsiteX2" fmla="*/ 1016780 w 1016780"/>
                  <a:gd name="connsiteY2" fmla="*/ 0 h 620612"/>
                  <a:gd name="connsiteX3" fmla="*/ 949827 w 1016780"/>
                  <a:gd name="connsiteY3" fmla="*/ 620612 h 620612"/>
                  <a:gd name="connsiteX4" fmla="*/ 0 w 1016780"/>
                  <a:gd name="connsiteY4" fmla="*/ 617012 h 620612"/>
                  <a:gd name="connsiteX0" fmla="*/ 0 w 1016780"/>
                  <a:gd name="connsiteY0" fmla="*/ 620612 h 624212"/>
                  <a:gd name="connsiteX1" fmla="*/ 146153 w 1016780"/>
                  <a:gd name="connsiteY1" fmla="*/ 0 h 624212"/>
                  <a:gd name="connsiteX2" fmla="*/ 1016780 w 1016780"/>
                  <a:gd name="connsiteY2" fmla="*/ 3600 h 624212"/>
                  <a:gd name="connsiteX3" fmla="*/ 949827 w 1016780"/>
                  <a:gd name="connsiteY3" fmla="*/ 624212 h 624212"/>
                  <a:gd name="connsiteX4" fmla="*/ 0 w 1016780"/>
                  <a:gd name="connsiteY4" fmla="*/ 620612 h 624212"/>
                  <a:gd name="connsiteX0" fmla="*/ 0 w 907536"/>
                  <a:gd name="connsiteY0" fmla="*/ 640474 h 640474"/>
                  <a:gd name="connsiteX1" fmla="*/ 36909 w 907536"/>
                  <a:gd name="connsiteY1" fmla="*/ 0 h 640474"/>
                  <a:gd name="connsiteX2" fmla="*/ 907536 w 907536"/>
                  <a:gd name="connsiteY2" fmla="*/ 3600 h 640474"/>
                  <a:gd name="connsiteX3" fmla="*/ 840583 w 907536"/>
                  <a:gd name="connsiteY3" fmla="*/ 624212 h 640474"/>
                  <a:gd name="connsiteX4" fmla="*/ 0 w 907536"/>
                  <a:gd name="connsiteY4" fmla="*/ 640474 h 640474"/>
                  <a:gd name="connsiteX0" fmla="*/ 0 w 907536"/>
                  <a:gd name="connsiteY0" fmla="*/ 636874 h 636874"/>
                  <a:gd name="connsiteX1" fmla="*/ 162706 w 907536"/>
                  <a:gd name="connsiteY1" fmla="*/ 3021 h 636874"/>
                  <a:gd name="connsiteX2" fmla="*/ 907536 w 907536"/>
                  <a:gd name="connsiteY2" fmla="*/ 0 h 636874"/>
                  <a:gd name="connsiteX3" fmla="*/ 840583 w 907536"/>
                  <a:gd name="connsiteY3" fmla="*/ 620612 h 636874"/>
                  <a:gd name="connsiteX4" fmla="*/ 0 w 907536"/>
                  <a:gd name="connsiteY4" fmla="*/ 636874 h 636874"/>
                  <a:gd name="connsiteX0" fmla="*/ 0 w 907536"/>
                  <a:gd name="connsiteY0" fmla="*/ 643785 h 643785"/>
                  <a:gd name="connsiteX1" fmla="*/ 116360 w 907536"/>
                  <a:gd name="connsiteY1" fmla="*/ 0 h 643785"/>
                  <a:gd name="connsiteX2" fmla="*/ 907536 w 907536"/>
                  <a:gd name="connsiteY2" fmla="*/ 6911 h 643785"/>
                  <a:gd name="connsiteX3" fmla="*/ 840583 w 907536"/>
                  <a:gd name="connsiteY3" fmla="*/ 627523 h 643785"/>
                  <a:gd name="connsiteX4" fmla="*/ 0 w 907536"/>
                  <a:gd name="connsiteY4" fmla="*/ 643785 h 643785"/>
                  <a:gd name="connsiteX0" fmla="*/ 0 w 980365"/>
                  <a:gd name="connsiteY0" fmla="*/ 643785 h 643785"/>
                  <a:gd name="connsiteX1" fmla="*/ 189189 w 980365"/>
                  <a:gd name="connsiteY1" fmla="*/ 0 h 643785"/>
                  <a:gd name="connsiteX2" fmla="*/ 980365 w 980365"/>
                  <a:gd name="connsiteY2" fmla="*/ 6911 h 643785"/>
                  <a:gd name="connsiteX3" fmla="*/ 913412 w 980365"/>
                  <a:gd name="connsiteY3" fmla="*/ 627523 h 643785"/>
                  <a:gd name="connsiteX4" fmla="*/ 0 w 980365"/>
                  <a:gd name="connsiteY4" fmla="*/ 643785 h 643785"/>
                  <a:gd name="connsiteX0" fmla="*/ 0 w 980365"/>
                  <a:gd name="connsiteY0" fmla="*/ 626968 h 627523"/>
                  <a:gd name="connsiteX1" fmla="*/ 189189 w 980365"/>
                  <a:gd name="connsiteY1" fmla="*/ 0 h 627523"/>
                  <a:gd name="connsiteX2" fmla="*/ 980365 w 980365"/>
                  <a:gd name="connsiteY2" fmla="*/ 6911 h 627523"/>
                  <a:gd name="connsiteX3" fmla="*/ 913412 w 980365"/>
                  <a:gd name="connsiteY3" fmla="*/ 627523 h 627523"/>
                  <a:gd name="connsiteX4" fmla="*/ 0 w 980365"/>
                  <a:gd name="connsiteY4" fmla="*/ 626968 h 62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65" h="627523">
                    <a:moveTo>
                      <a:pt x="0" y="626968"/>
                    </a:moveTo>
                    <a:lnTo>
                      <a:pt x="189189" y="0"/>
                    </a:lnTo>
                    <a:lnTo>
                      <a:pt x="980365" y="6911"/>
                    </a:lnTo>
                    <a:lnTo>
                      <a:pt x="913412" y="627523"/>
                    </a:lnTo>
                    <a:lnTo>
                      <a:pt x="0" y="626968"/>
                    </a:lnTo>
                    <a:close/>
                  </a:path>
                </a:pathLst>
              </a:custGeom>
              <a:solidFill>
                <a:schemeClr val="accent4">
                  <a:alpha val="40041"/>
                </a:scheme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076" name="Straight Arrow Connector 2075">
            <a:extLst>
              <a:ext uri="{FF2B5EF4-FFF2-40B4-BE49-F238E27FC236}">
                <a16:creationId xmlns:a16="http://schemas.microsoft.com/office/drawing/2014/main" id="{EB688464-EA5A-3D48-5DA3-61277CD58A87}"/>
              </a:ext>
            </a:extLst>
          </p:cNvPr>
          <p:cNvCxnSpPr>
            <a:cxnSpLocks/>
            <a:endCxn id="2077" idx="1"/>
          </p:cNvCxnSpPr>
          <p:nvPr/>
        </p:nvCxnSpPr>
        <p:spPr>
          <a:xfrm>
            <a:off x="6042088" y="2101489"/>
            <a:ext cx="142845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77" name="Rectangle 2076">
            <a:extLst>
              <a:ext uri="{FF2B5EF4-FFF2-40B4-BE49-F238E27FC236}">
                <a16:creationId xmlns:a16="http://schemas.microsoft.com/office/drawing/2014/main" id="{336EE10D-A378-A51D-011E-8E11B3AC1EA8}"/>
              </a:ext>
            </a:extLst>
          </p:cNvPr>
          <p:cNvSpPr/>
          <p:nvPr/>
        </p:nvSpPr>
        <p:spPr>
          <a:xfrm>
            <a:off x="7470541" y="1607688"/>
            <a:ext cx="3305911" cy="987602"/>
          </a:xfrm>
          <a:prstGeom prst="rect">
            <a:avLst/>
          </a:prstGeom>
          <a:solidFill>
            <a:schemeClr val="accent6"/>
          </a:solid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Poppins" panose="00000500000000000000" pitchFamily="2" charset="0"/>
                <a:cs typeface="Poppins" panose="00000500000000000000" pitchFamily="2" charset="0"/>
              </a:rPr>
              <a:t>Data center carbon savings</a:t>
            </a:r>
          </a:p>
        </p:txBody>
      </p:sp>
    </p:spTree>
    <p:custDataLst>
      <p:tags r:id="rId1"/>
    </p:custDataLst>
    <p:extLst>
      <p:ext uri="{BB962C8B-B14F-4D97-AF65-F5344CB8AC3E}">
        <p14:creationId xmlns:p14="http://schemas.microsoft.com/office/powerpoint/2010/main" val="2748888148"/>
      </p:ext>
    </p:extLst>
  </p:cSld>
  <p:clrMapOvr>
    <a:masterClrMapping/>
  </p:clrMapOvr>
  <p:transition advTm="3220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fade">
                                      <p:cBhvr>
                                        <p:cTn id="7" dur="500"/>
                                        <p:tgtEl>
                                          <p:spTgt spid="2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5"/>
                                        </p:tgtEl>
                                        <p:attrNameLst>
                                          <p:attrName>style.visibility</p:attrName>
                                        </p:attrNameLst>
                                      </p:cBhvr>
                                      <p:to>
                                        <p:strVal val="visible"/>
                                      </p:to>
                                    </p:set>
                                    <p:animEffect transition="in" filter="fade">
                                      <p:cBhvr>
                                        <p:cTn id="12" dur="500"/>
                                        <p:tgtEl>
                                          <p:spTgt spid="2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7E5B-B4DA-E7AC-639A-BF4EF43413A4}"/>
              </a:ext>
            </a:extLst>
          </p:cNvPr>
          <p:cNvSpPr>
            <a:spLocks noGrp="1"/>
          </p:cNvSpPr>
          <p:nvPr>
            <p:ph type="title"/>
          </p:nvPr>
        </p:nvSpPr>
        <p:spPr>
          <a:xfrm>
            <a:off x="508149" y="61445"/>
            <a:ext cx="11175702" cy="1325563"/>
          </a:xfrm>
        </p:spPr>
        <p:txBody>
          <a:bodyPr>
            <a:normAutofit/>
          </a:bodyPr>
          <a:lstStyle/>
          <a:p>
            <a:r>
              <a:rPr lang="en-US" sz="2800" dirty="0"/>
              <a:t>How much carbon do our </a:t>
            </a:r>
            <a:r>
              <a:rPr lang="en-US" sz="2800" b="1" dirty="0">
                <a:solidFill>
                  <a:schemeClr val="accent6"/>
                </a:solidFill>
              </a:rPr>
              <a:t>GreenSKUs</a:t>
            </a:r>
            <a:r>
              <a:rPr lang="en-US" sz="2800" dirty="0"/>
              <a:t> save data center-wide?</a:t>
            </a:r>
          </a:p>
        </p:txBody>
      </p:sp>
      <p:sp>
        <p:nvSpPr>
          <p:cNvPr id="4" name="Slide Number Placeholder 3">
            <a:extLst>
              <a:ext uri="{FF2B5EF4-FFF2-40B4-BE49-F238E27FC236}">
                <a16:creationId xmlns:a16="http://schemas.microsoft.com/office/drawing/2014/main" id="{436F7E0B-3E32-035D-3326-1A85FF32B6D1}"/>
              </a:ext>
            </a:extLst>
          </p:cNvPr>
          <p:cNvSpPr>
            <a:spLocks noGrp="1"/>
          </p:cNvSpPr>
          <p:nvPr>
            <p:ph type="sldNum" sz="quarter" idx="12"/>
          </p:nvPr>
        </p:nvSpPr>
        <p:spPr>
          <a:xfrm>
            <a:off x="9165772" y="6416848"/>
            <a:ext cx="2743200" cy="365125"/>
          </a:xfrm>
        </p:spPr>
        <p:txBody>
          <a:bodyPr/>
          <a:lstStyle/>
          <a:p>
            <a:fld id="{CA5C1F0B-256B-3243-BFD0-E9259D5AEDE3}" type="slidenum">
              <a:rPr lang="en-US" smtClean="0"/>
              <a:t>26</a:t>
            </a:fld>
            <a:endParaRPr lang="en-US" dirty="0"/>
          </a:p>
        </p:txBody>
      </p:sp>
      <p:sp>
        <p:nvSpPr>
          <p:cNvPr id="7" name="TextBox 6">
            <a:extLst>
              <a:ext uri="{FF2B5EF4-FFF2-40B4-BE49-F238E27FC236}">
                <a16:creationId xmlns:a16="http://schemas.microsoft.com/office/drawing/2014/main" id="{08FAB3FB-A4CE-8BAD-0457-EEBE9EA95EB4}"/>
              </a:ext>
            </a:extLst>
          </p:cNvPr>
          <p:cNvSpPr txBox="1"/>
          <p:nvPr/>
        </p:nvSpPr>
        <p:spPr>
          <a:xfrm>
            <a:off x="1438414" y="5860545"/>
            <a:ext cx="9315173" cy="707886"/>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pPr marL="457200" indent="-457200">
              <a:buAutoNum type="arabicParenBoth"/>
            </a:pPr>
            <a:r>
              <a:rPr lang="en-US" sz="2000" dirty="0">
                <a:latin typeface="Poppins" panose="00000500000000000000" pitchFamily="2" charset="0"/>
                <a:cs typeface="Poppins" panose="00000500000000000000" pitchFamily="2" charset="0"/>
              </a:rPr>
              <a:t> Different </a:t>
            </a:r>
            <a:r>
              <a:rPr lang="en-US" sz="2000" b="1" dirty="0">
                <a:solidFill>
                  <a:schemeClr val="accent6"/>
                </a:solidFill>
                <a:latin typeface="Poppins" panose="00000500000000000000" pitchFamily="2" charset="0"/>
                <a:cs typeface="Poppins" panose="00000500000000000000" pitchFamily="2" charset="0"/>
              </a:rPr>
              <a:t>GreenSKUs</a:t>
            </a:r>
            <a:r>
              <a:rPr lang="en-US" sz="2000" b="1" dirty="0">
                <a:latin typeface="Poppins" panose="00000500000000000000" pitchFamily="2" charset="0"/>
                <a:cs typeface="Poppins" panose="00000500000000000000" pitchFamily="2" charset="0"/>
              </a:rPr>
              <a:t> </a:t>
            </a:r>
            <a:r>
              <a:rPr lang="en-US" sz="2000" dirty="0">
                <a:latin typeface="Poppins" panose="00000500000000000000" pitchFamily="2" charset="0"/>
                <a:cs typeface="Poppins" panose="00000500000000000000" pitchFamily="2" charset="0"/>
              </a:rPr>
              <a:t>are optimal under different conditions</a:t>
            </a:r>
          </a:p>
          <a:p>
            <a:pPr marL="457200" indent="-457200">
              <a:buAutoNum type="arabicParenBoth"/>
            </a:pPr>
            <a:r>
              <a:rPr lang="en-US" sz="2000" dirty="0">
                <a:latin typeface="Poppins" panose="00000500000000000000" pitchFamily="2" charset="0"/>
                <a:cs typeface="Poppins" panose="00000500000000000000" pitchFamily="2" charset="0"/>
              </a:rPr>
              <a:t> Using our </a:t>
            </a:r>
            <a:r>
              <a:rPr lang="en-US" sz="2000" b="1" dirty="0">
                <a:solidFill>
                  <a:schemeClr val="accent6"/>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a:t>
            </a:r>
            <a:r>
              <a:rPr lang="en-US" sz="2000">
                <a:latin typeface="Poppins" panose="00000500000000000000" pitchFamily="2" charset="0"/>
                <a:cs typeface="Poppins" panose="00000500000000000000" pitchFamily="2" charset="0"/>
              </a:rPr>
              <a:t>achieves </a:t>
            </a:r>
            <a:r>
              <a:rPr lang="en-US" sz="2000" b="1">
                <a:latin typeface="Poppins" panose="00000500000000000000" pitchFamily="2" charset="0"/>
                <a:cs typeface="Poppins" panose="00000500000000000000" pitchFamily="2" charset="0"/>
              </a:rPr>
              <a:t>15</a:t>
            </a:r>
            <a:r>
              <a:rPr lang="en-US" sz="2000">
                <a:latin typeface="Poppins" panose="00000500000000000000" pitchFamily="2" charset="0"/>
                <a:cs typeface="Poppins" panose="00000500000000000000" pitchFamily="2" charset="0"/>
              </a:rPr>
              <a:t>% </a:t>
            </a:r>
            <a:r>
              <a:rPr lang="en-US" sz="2000" dirty="0">
                <a:latin typeface="Poppins" panose="00000500000000000000" pitchFamily="2" charset="0"/>
                <a:cs typeface="Poppins" panose="00000500000000000000" pitchFamily="2" charset="0"/>
              </a:rPr>
              <a:t>compute cluster savings at Azure</a:t>
            </a:r>
          </a:p>
        </p:txBody>
      </p:sp>
      <p:pic>
        <p:nvPicPr>
          <p:cNvPr id="21" name="Picture 20">
            <a:extLst>
              <a:ext uri="{FF2B5EF4-FFF2-40B4-BE49-F238E27FC236}">
                <a16:creationId xmlns:a16="http://schemas.microsoft.com/office/drawing/2014/main" id="{100853AC-6CFF-1061-56FB-D2451A19B6B6}"/>
              </a:ext>
            </a:extLst>
          </p:cNvPr>
          <p:cNvPicPr>
            <a:picLocks noChangeAspect="1"/>
          </p:cNvPicPr>
          <p:nvPr/>
        </p:nvPicPr>
        <p:blipFill rotWithShape="1">
          <a:blip r:embed="rId4"/>
          <a:srcRect l="7557" t="16362" r="87848" b="15534"/>
          <a:stretch/>
        </p:blipFill>
        <p:spPr>
          <a:xfrm>
            <a:off x="2401556" y="1756126"/>
            <a:ext cx="381576" cy="3138487"/>
          </a:xfrm>
          <a:prstGeom prst="rect">
            <a:avLst/>
          </a:prstGeom>
        </p:spPr>
      </p:pic>
      <p:pic>
        <p:nvPicPr>
          <p:cNvPr id="25" name="Picture 24">
            <a:extLst>
              <a:ext uri="{FF2B5EF4-FFF2-40B4-BE49-F238E27FC236}">
                <a16:creationId xmlns:a16="http://schemas.microsoft.com/office/drawing/2014/main" id="{3C6CE2BB-62D0-3F4B-6AD2-565BBA3D03A8}"/>
              </a:ext>
            </a:extLst>
          </p:cNvPr>
          <p:cNvPicPr>
            <a:picLocks noChangeAspect="1"/>
          </p:cNvPicPr>
          <p:nvPr/>
        </p:nvPicPr>
        <p:blipFill rotWithShape="1">
          <a:blip r:embed="rId4"/>
          <a:srcRect l="7553" t="84059" r="1519" b="3433"/>
          <a:stretch/>
        </p:blipFill>
        <p:spPr>
          <a:xfrm>
            <a:off x="2394929" y="4899064"/>
            <a:ext cx="7550827" cy="576417"/>
          </a:xfrm>
          <a:prstGeom prst="rect">
            <a:avLst/>
          </a:prstGeom>
        </p:spPr>
      </p:pic>
      <p:pic>
        <p:nvPicPr>
          <p:cNvPr id="27" name="Graphic 26">
            <a:extLst>
              <a:ext uri="{FF2B5EF4-FFF2-40B4-BE49-F238E27FC236}">
                <a16:creationId xmlns:a16="http://schemas.microsoft.com/office/drawing/2014/main" id="{EDDAB39D-A64D-3D7D-AE90-46D9A312C22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1756" t="15621" r="14891" b="54243"/>
          <a:stretch/>
        </p:blipFill>
        <p:spPr>
          <a:xfrm>
            <a:off x="2724124" y="1554638"/>
            <a:ext cx="7047012" cy="3352150"/>
          </a:xfrm>
          <a:prstGeom prst="rect">
            <a:avLst/>
          </a:prstGeom>
        </p:spPr>
      </p:pic>
      <p:sp>
        <p:nvSpPr>
          <p:cNvPr id="37" name="TextBox 36">
            <a:extLst>
              <a:ext uri="{FF2B5EF4-FFF2-40B4-BE49-F238E27FC236}">
                <a16:creationId xmlns:a16="http://schemas.microsoft.com/office/drawing/2014/main" id="{A408F0C6-1BA5-2418-F31A-A1C0FE17CE5D}"/>
              </a:ext>
            </a:extLst>
          </p:cNvPr>
          <p:cNvSpPr txBox="1"/>
          <p:nvPr/>
        </p:nvSpPr>
        <p:spPr>
          <a:xfrm>
            <a:off x="2850018" y="4208729"/>
            <a:ext cx="957314" cy="523220"/>
          </a:xfrm>
          <a:prstGeom prst="rect">
            <a:avLst/>
          </a:prstGeom>
          <a:noFill/>
        </p:spPr>
        <p:txBody>
          <a:bodyPr wrap="none" rtlCol="0">
            <a:spAutoFit/>
          </a:bodyPr>
          <a:lstStyle/>
          <a:p>
            <a:pPr algn="ctr"/>
            <a:r>
              <a:rPr lang="en-US" sz="1400" dirty="0">
                <a:solidFill>
                  <a:srgbClr val="800080"/>
                </a:solidFill>
                <a:latin typeface="DEJAVU SANS" panose="020B0603030804020204" pitchFamily="34" charset="0"/>
                <a:ea typeface="DEJAVU SANS" panose="020B0603030804020204" pitchFamily="34" charset="0"/>
                <a:cs typeface="DEJAVU SANS" panose="020B0603030804020204" pitchFamily="34" charset="0"/>
              </a:rPr>
              <a:t>Azure</a:t>
            </a:r>
          </a:p>
          <a:p>
            <a:pPr algn="ctr"/>
            <a:r>
              <a:rPr lang="en-US" sz="1400" dirty="0">
                <a:solidFill>
                  <a:srgbClr val="800080"/>
                </a:solidFill>
                <a:latin typeface="DEJAVU SANS" panose="020B0603030804020204" pitchFamily="34" charset="0"/>
                <a:ea typeface="DEJAVU SANS" panose="020B0603030804020204" pitchFamily="34" charset="0"/>
                <a:cs typeface="DEJAVU SANS" panose="020B0603030804020204" pitchFamily="34" charset="0"/>
              </a:rPr>
              <a:t>us-south</a:t>
            </a:r>
          </a:p>
        </p:txBody>
      </p:sp>
      <p:sp>
        <p:nvSpPr>
          <p:cNvPr id="38" name="TextBox 37">
            <a:extLst>
              <a:ext uri="{FF2B5EF4-FFF2-40B4-BE49-F238E27FC236}">
                <a16:creationId xmlns:a16="http://schemas.microsoft.com/office/drawing/2014/main" id="{4D21B9E1-D624-8D17-3375-4C3A2AC67762}"/>
              </a:ext>
            </a:extLst>
          </p:cNvPr>
          <p:cNvSpPr txBox="1"/>
          <p:nvPr/>
        </p:nvSpPr>
        <p:spPr>
          <a:xfrm>
            <a:off x="4178781" y="4208729"/>
            <a:ext cx="920445" cy="523220"/>
          </a:xfrm>
          <a:prstGeom prst="rect">
            <a:avLst/>
          </a:prstGeom>
          <a:noFill/>
        </p:spPr>
        <p:txBody>
          <a:bodyPr wrap="none" rtlCol="0">
            <a:spAutoFit/>
          </a:bodyPr>
          <a:lstStyle/>
          <a:p>
            <a:pPr algn="ctr"/>
            <a:r>
              <a:rPr lang="en-US" sz="1400" dirty="0">
                <a:solidFill>
                  <a:srgbClr val="FF8C02"/>
                </a:solidFill>
                <a:latin typeface="DEJAVU SANS" panose="020B0603030804020204" pitchFamily="34" charset="0"/>
                <a:ea typeface="DEJAVU SANS" panose="020B0603030804020204" pitchFamily="34" charset="0"/>
                <a:cs typeface="DEJAVU SANS" panose="020B0603030804020204" pitchFamily="34" charset="0"/>
              </a:rPr>
              <a:t>Azure</a:t>
            </a:r>
          </a:p>
          <a:p>
            <a:pPr algn="ctr"/>
            <a:r>
              <a:rPr lang="en-US" sz="1400" dirty="0">
                <a:solidFill>
                  <a:srgbClr val="FF8C02"/>
                </a:solidFill>
                <a:latin typeface="DEJAVU SANS" panose="020B0603030804020204" pitchFamily="34" charset="0"/>
                <a:ea typeface="DEJAVU SANS" panose="020B0603030804020204" pitchFamily="34" charset="0"/>
                <a:cs typeface="DEJAVU SANS" panose="020B0603030804020204" pitchFamily="34" charset="0"/>
              </a:rPr>
              <a:t>average</a:t>
            </a:r>
          </a:p>
        </p:txBody>
      </p:sp>
      <p:sp>
        <p:nvSpPr>
          <p:cNvPr id="40" name="TextBox 39">
            <a:extLst>
              <a:ext uri="{FF2B5EF4-FFF2-40B4-BE49-F238E27FC236}">
                <a16:creationId xmlns:a16="http://schemas.microsoft.com/office/drawing/2014/main" id="{0C170CF2-15B2-2DEA-4181-63C3EE3F8962}"/>
              </a:ext>
            </a:extLst>
          </p:cNvPr>
          <p:cNvSpPr txBox="1"/>
          <p:nvPr/>
        </p:nvSpPr>
        <p:spPr>
          <a:xfrm>
            <a:off x="5755922" y="4208729"/>
            <a:ext cx="1360502" cy="523220"/>
          </a:xfrm>
          <a:prstGeom prst="rect">
            <a:avLst/>
          </a:prstGeom>
          <a:noFill/>
        </p:spPr>
        <p:txBody>
          <a:bodyPr wrap="none" rtlCol="0">
            <a:spAutoFit/>
          </a:bodyPr>
          <a:lstStyle/>
          <a:p>
            <a:pPr algn="ctr"/>
            <a:r>
              <a:rPr lang="en-US" sz="1400" dirty="0">
                <a:latin typeface="DEJAVU SANS" panose="020B0603030804020204" pitchFamily="34" charset="0"/>
                <a:ea typeface="DEJAVU SANS" panose="020B0603030804020204" pitchFamily="34" charset="0"/>
                <a:cs typeface="DEJAVU SANS" panose="020B0603030804020204" pitchFamily="34" charset="0"/>
              </a:rPr>
              <a:t>Azure</a:t>
            </a:r>
          </a:p>
          <a:p>
            <a:pPr algn="ctr"/>
            <a:r>
              <a:rPr lang="en-US" sz="1400" dirty="0" err="1">
                <a:latin typeface="DEJAVU SANS" panose="020B0603030804020204" pitchFamily="34" charset="0"/>
                <a:ea typeface="DEJAVU SANS" panose="020B0603030804020204" pitchFamily="34" charset="0"/>
                <a:cs typeface="DEJAVU SANS" panose="020B0603030804020204" pitchFamily="34" charset="0"/>
              </a:rPr>
              <a:t>europe</a:t>
            </a:r>
            <a:r>
              <a:rPr lang="en-US" sz="1400" dirty="0">
                <a:latin typeface="DEJAVU SANS" panose="020B0603030804020204" pitchFamily="34" charset="0"/>
                <a:ea typeface="DEJAVU SANS" panose="020B0603030804020204" pitchFamily="34" charset="0"/>
                <a:cs typeface="DEJAVU SANS" panose="020B0603030804020204" pitchFamily="34" charset="0"/>
              </a:rPr>
              <a:t>-north</a:t>
            </a:r>
          </a:p>
        </p:txBody>
      </p:sp>
      <p:sp>
        <p:nvSpPr>
          <p:cNvPr id="12" name="TextBox 11">
            <a:extLst>
              <a:ext uri="{FF2B5EF4-FFF2-40B4-BE49-F238E27FC236}">
                <a16:creationId xmlns:a16="http://schemas.microsoft.com/office/drawing/2014/main" id="{44EE0F77-309F-F242-D89B-54F39AE1F42C}"/>
              </a:ext>
            </a:extLst>
          </p:cNvPr>
          <p:cNvSpPr txBox="1"/>
          <p:nvPr/>
        </p:nvSpPr>
        <p:spPr>
          <a:xfrm>
            <a:off x="9400282" y="5085282"/>
            <a:ext cx="1609736" cy="646331"/>
          </a:xfrm>
          <a:prstGeom prst="rect">
            <a:avLst/>
          </a:prstGeom>
          <a:noFill/>
        </p:spPr>
        <p:txBody>
          <a:bodyPr wrap="none" rtlCol="0">
            <a:spAutoFit/>
          </a:bodyPr>
          <a:lstStyle/>
          <a:p>
            <a:pPr algn="r"/>
            <a:r>
              <a:rPr lang="en-US" b="1" dirty="0">
                <a:ln>
                  <a:solidFill>
                    <a:schemeClr val="tx1"/>
                  </a:solidFill>
                </a:ln>
                <a:solidFill>
                  <a:schemeClr val="accent4"/>
                </a:solidFill>
                <a:latin typeface="Poppins" pitchFamily="2" charset="77"/>
                <a:cs typeface="Poppins" pitchFamily="2" charset="77"/>
              </a:rPr>
              <a:t>Operational</a:t>
            </a:r>
          </a:p>
          <a:p>
            <a:pPr algn="r"/>
            <a:r>
              <a:rPr lang="en-US" dirty="0">
                <a:solidFill>
                  <a:sysClr val="windowText" lastClr="000000"/>
                </a:solidFill>
                <a:latin typeface="Poppins" pitchFamily="2" charset="77"/>
                <a:cs typeface="Poppins" pitchFamily="2" charset="77"/>
              </a:rPr>
              <a:t>dominated</a:t>
            </a:r>
            <a:endParaRPr lang="en-US" b="1" dirty="0">
              <a:ln>
                <a:solidFill>
                  <a:schemeClr val="tx1"/>
                </a:solidFill>
              </a:ln>
              <a:solidFill>
                <a:schemeClr val="accent4"/>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C4FC9034-675E-F51E-9744-CD64BA80B947}"/>
              </a:ext>
            </a:extLst>
          </p:cNvPr>
          <p:cNvSpPr txBox="1"/>
          <p:nvPr/>
        </p:nvSpPr>
        <p:spPr>
          <a:xfrm>
            <a:off x="1483280" y="5085282"/>
            <a:ext cx="1505540" cy="646331"/>
          </a:xfrm>
          <a:prstGeom prst="rect">
            <a:avLst/>
          </a:prstGeom>
          <a:noFill/>
        </p:spPr>
        <p:txBody>
          <a:bodyPr wrap="none" rtlCol="0">
            <a:spAutoFit/>
          </a:bodyPr>
          <a:lstStyle/>
          <a:p>
            <a:r>
              <a:rPr lang="en-US" b="1" dirty="0">
                <a:ln>
                  <a:solidFill>
                    <a:schemeClr val="tx1"/>
                  </a:solidFill>
                </a:ln>
                <a:solidFill>
                  <a:schemeClr val="accent1"/>
                </a:solidFill>
                <a:latin typeface="Poppins" pitchFamily="2" charset="77"/>
                <a:cs typeface="Poppins" pitchFamily="2" charset="77"/>
              </a:rPr>
              <a:t>Embodied</a:t>
            </a:r>
          </a:p>
          <a:p>
            <a:r>
              <a:rPr lang="en-US" dirty="0">
                <a:solidFill>
                  <a:sysClr val="windowText" lastClr="000000"/>
                </a:solidFill>
                <a:latin typeface="Poppins" pitchFamily="2" charset="77"/>
                <a:cs typeface="Poppins" pitchFamily="2" charset="77"/>
              </a:rPr>
              <a:t>dominated</a:t>
            </a:r>
          </a:p>
        </p:txBody>
      </p:sp>
      <p:grpSp>
        <p:nvGrpSpPr>
          <p:cNvPr id="28" name="Group 27">
            <a:extLst>
              <a:ext uri="{FF2B5EF4-FFF2-40B4-BE49-F238E27FC236}">
                <a16:creationId xmlns:a16="http://schemas.microsoft.com/office/drawing/2014/main" id="{8AE06911-2B80-1EC4-F990-A6C4EC2AF311}"/>
              </a:ext>
            </a:extLst>
          </p:cNvPr>
          <p:cNvGrpSpPr/>
          <p:nvPr/>
        </p:nvGrpSpPr>
        <p:grpSpPr>
          <a:xfrm>
            <a:off x="8473997" y="1845378"/>
            <a:ext cx="1106557" cy="420158"/>
            <a:chOff x="1074607" y="2402734"/>
            <a:chExt cx="1106557" cy="420158"/>
          </a:xfrm>
        </p:grpSpPr>
        <p:sp>
          <p:nvSpPr>
            <p:cNvPr id="23" name="Rectangle 22">
              <a:extLst>
                <a:ext uri="{FF2B5EF4-FFF2-40B4-BE49-F238E27FC236}">
                  <a16:creationId xmlns:a16="http://schemas.microsoft.com/office/drawing/2014/main" id="{917C7BAA-75FF-5C0B-65A5-63CDF01918DC}"/>
                </a:ext>
              </a:extLst>
            </p:cNvPr>
            <p:cNvSpPr/>
            <p:nvPr/>
          </p:nvSpPr>
          <p:spPr>
            <a:xfrm>
              <a:off x="1074607" y="2402734"/>
              <a:ext cx="1042778" cy="4201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010C1BEB-6FCB-B9FE-F08D-B8AA8B550F83}"/>
                </a:ext>
              </a:extLst>
            </p:cNvPr>
            <p:cNvSpPr/>
            <p:nvPr/>
          </p:nvSpPr>
          <p:spPr>
            <a:xfrm rot="16200000">
              <a:off x="1071416" y="2520539"/>
              <a:ext cx="325820" cy="168166"/>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3C56FAE-520B-B24F-2DFF-02A7F48AB305}"/>
                </a:ext>
              </a:extLst>
            </p:cNvPr>
            <p:cNvSpPr txBox="1"/>
            <p:nvPr/>
          </p:nvSpPr>
          <p:spPr>
            <a:xfrm>
              <a:off x="1268735" y="2450734"/>
              <a:ext cx="912429" cy="307777"/>
            </a:xfrm>
            <a:prstGeom prst="rect">
              <a:avLst/>
            </a:prstGeom>
            <a:noFill/>
          </p:spPr>
          <p:txBody>
            <a:bodyPr wrap="none" rtlCol="0">
              <a:spAutoFit/>
            </a:bodyPr>
            <a:lstStyle/>
            <a:p>
              <a:r>
                <a:rPr lang="en-US" sz="1400" dirty="0">
                  <a:latin typeface="Poppins" pitchFamily="2" charset="77"/>
                  <a:cs typeface="Poppins" pitchFamily="2" charset="77"/>
                </a:rPr>
                <a:t>is better</a:t>
              </a:r>
            </a:p>
          </p:txBody>
        </p:sp>
      </p:grpSp>
      <p:pic>
        <p:nvPicPr>
          <p:cNvPr id="46" name="Graphic 45">
            <a:extLst>
              <a:ext uri="{FF2B5EF4-FFF2-40B4-BE49-F238E27FC236}">
                <a16:creationId xmlns:a16="http://schemas.microsoft.com/office/drawing/2014/main" id="{BDFA09D5-EFCE-20D1-EE9F-07DC5F7382D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9744" t="11809" r="24921" b="65904"/>
          <a:stretch/>
        </p:blipFill>
        <p:spPr>
          <a:xfrm>
            <a:off x="2648794" y="1581299"/>
            <a:ext cx="7246314" cy="2471826"/>
          </a:xfrm>
          <a:prstGeom prst="rect">
            <a:avLst/>
          </a:prstGeom>
        </p:spPr>
      </p:pic>
      <p:pic>
        <p:nvPicPr>
          <p:cNvPr id="48" name="Graphic 47">
            <a:extLst>
              <a:ext uri="{FF2B5EF4-FFF2-40B4-BE49-F238E27FC236}">
                <a16:creationId xmlns:a16="http://schemas.microsoft.com/office/drawing/2014/main" id="{5BC4C040-A07D-3C45-148E-45F2EFC4040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95" t="51742" r="26925" b="36198"/>
          <a:stretch/>
        </p:blipFill>
        <p:spPr>
          <a:xfrm>
            <a:off x="2796515" y="2837582"/>
            <a:ext cx="7550826" cy="1337547"/>
          </a:xfrm>
          <a:prstGeom prst="rect">
            <a:avLst/>
          </a:prstGeom>
        </p:spPr>
      </p:pic>
      <p:pic>
        <p:nvPicPr>
          <p:cNvPr id="36" name="Graphic 35">
            <a:extLst>
              <a:ext uri="{FF2B5EF4-FFF2-40B4-BE49-F238E27FC236}">
                <a16:creationId xmlns:a16="http://schemas.microsoft.com/office/drawing/2014/main" id="{7BF07E00-A66F-E331-4818-DF027AF20FE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6299" t="13287" r="59004" b="56862"/>
          <a:stretch/>
        </p:blipFill>
        <p:spPr>
          <a:xfrm>
            <a:off x="2428861" y="1442445"/>
            <a:ext cx="1633223" cy="3317219"/>
          </a:xfrm>
          <a:prstGeom prst="rect">
            <a:avLst/>
          </a:prstGeom>
        </p:spPr>
      </p:pic>
      <p:pic>
        <p:nvPicPr>
          <p:cNvPr id="16" name="Graphic 15">
            <a:extLst>
              <a:ext uri="{FF2B5EF4-FFF2-40B4-BE49-F238E27FC236}">
                <a16:creationId xmlns:a16="http://schemas.microsoft.com/office/drawing/2014/main" id="{7B7C9F77-111C-A93F-4674-7D3D8A7DE07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49507" t="13287" r="44977" b="56862"/>
          <a:stretch/>
        </p:blipFill>
        <p:spPr>
          <a:xfrm>
            <a:off x="4383119" y="1442445"/>
            <a:ext cx="612983" cy="3317219"/>
          </a:xfrm>
          <a:prstGeom prst="rect">
            <a:avLst/>
          </a:prstGeom>
        </p:spPr>
      </p:pic>
      <p:pic>
        <p:nvPicPr>
          <p:cNvPr id="22" name="Graphic 21">
            <a:extLst>
              <a:ext uri="{FF2B5EF4-FFF2-40B4-BE49-F238E27FC236}">
                <a16:creationId xmlns:a16="http://schemas.microsoft.com/office/drawing/2014/main" id="{EE1FE89E-493F-9B87-7DB7-AA41C2B79A8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9711" t="13287" r="11704" b="56862"/>
          <a:stretch/>
        </p:blipFill>
        <p:spPr>
          <a:xfrm>
            <a:off x="5978746" y="1442445"/>
            <a:ext cx="954107" cy="3317219"/>
          </a:xfrm>
          <a:prstGeom prst="rect">
            <a:avLst/>
          </a:prstGeom>
        </p:spPr>
      </p:pic>
      <p:grpSp>
        <p:nvGrpSpPr>
          <p:cNvPr id="8" name="Group 7">
            <a:extLst>
              <a:ext uri="{FF2B5EF4-FFF2-40B4-BE49-F238E27FC236}">
                <a16:creationId xmlns:a16="http://schemas.microsoft.com/office/drawing/2014/main" id="{E28FDC29-ECAD-67B7-692F-F8C03361B1E0}"/>
              </a:ext>
            </a:extLst>
          </p:cNvPr>
          <p:cNvGrpSpPr/>
          <p:nvPr/>
        </p:nvGrpSpPr>
        <p:grpSpPr>
          <a:xfrm>
            <a:off x="3931558" y="1186143"/>
            <a:ext cx="4884056" cy="358322"/>
            <a:chOff x="2648858" y="1578432"/>
            <a:chExt cx="4884056" cy="358322"/>
          </a:xfrm>
        </p:grpSpPr>
        <p:sp>
          <p:nvSpPr>
            <p:cNvPr id="9" name="TextBox 8">
              <a:extLst>
                <a:ext uri="{FF2B5EF4-FFF2-40B4-BE49-F238E27FC236}">
                  <a16:creationId xmlns:a16="http://schemas.microsoft.com/office/drawing/2014/main" id="{9F7FFC6B-E763-1DE6-BCC7-F64400810070}"/>
                </a:ext>
              </a:extLst>
            </p:cNvPr>
            <p:cNvSpPr txBox="1"/>
            <p:nvPr/>
          </p:nvSpPr>
          <p:spPr>
            <a:xfrm>
              <a:off x="3276908" y="1602352"/>
              <a:ext cx="1978855" cy="276999"/>
            </a:xfrm>
            <a:prstGeom prst="rect">
              <a:avLst/>
            </a:prstGeom>
            <a:solidFill>
              <a:schemeClr val="bg1"/>
            </a:solidFill>
          </p:spPr>
          <p:txBody>
            <a:bodyPr wrap="square" lIns="0" tIns="0" rIns="0" bIns="0" rtlCol="0">
              <a:spAutoFit/>
            </a:bodyPr>
            <a:lstStyle/>
            <a:p>
              <a:r>
                <a:rPr lang="en-US" b="1" dirty="0">
                  <a:solidFill>
                    <a:schemeClr val="accent6"/>
                  </a:solidFill>
                </a:rPr>
                <a:t>GreenSKU</a:t>
              </a:r>
              <a:r>
                <a:rPr lang="en-US" dirty="0"/>
                <a:t>-Efficient</a:t>
              </a:r>
            </a:p>
          </p:txBody>
        </p:sp>
        <p:sp>
          <p:nvSpPr>
            <p:cNvPr id="10" name="TextBox 9">
              <a:extLst>
                <a:ext uri="{FF2B5EF4-FFF2-40B4-BE49-F238E27FC236}">
                  <a16:creationId xmlns:a16="http://schemas.microsoft.com/office/drawing/2014/main" id="{8BC30B3A-12A2-A18D-D7D3-49AE1B9CBDEC}"/>
                </a:ext>
              </a:extLst>
            </p:cNvPr>
            <p:cNvSpPr txBox="1"/>
            <p:nvPr/>
          </p:nvSpPr>
          <p:spPr>
            <a:xfrm>
              <a:off x="5984817" y="1602352"/>
              <a:ext cx="1419497" cy="276999"/>
            </a:xfrm>
            <a:prstGeom prst="rect">
              <a:avLst/>
            </a:prstGeom>
            <a:solidFill>
              <a:schemeClr val="bg1"/>
            </a:solidFill>
          </p:spPr>
          <p:txBody>
            <a:bodyPr wrap="square" lIns="0" tIns="0" rIns="0" bIns="0" rtlCol="0">
              <a:spAutoFit/>
            </a:bodyPr>
            <a:lstStyle/>
            <a:p>
              <a:r>
                <a:rPr lang="en-US" b="1" dirty="0">
                  <a:solidFill>
                    <a:schemeClr val="accent6"/>
                  </a:solidFill>
                </a:rPr>
                <a:t>GreenSKU</a:t>
              </a:r>
              <a:r>
                <a:rPr lang="en-US" dirty="0"/>
                <a:t>-Full</a:t>
              </a:r>
            </a:p>
          </p:txBody>
        </p:sp>
        <p:sp>
          <p:nvSpPr>
            <p:cNvPr id="11" name="Rounded Rectangle 10">
              <a:extLst>
                <a:ext uri="{FF2B5EF4-FFF2-40B4-BE49-F238E27FC236}">
                  <a16:creationId xmlns:a16="http://schemas.microsoft.com/office/drawing/2014/main" id="{AB502877-81F0-B1BC-A57E-1124E4EFF9F0}"/>
                </a:ext>
              </a:extLst>
            </p:cNvPr>
            <p:cNvSpPr/>
            <p:nvPr/>
          </p:nvSpPr>
          <p:spPr>
            <a:xfrm>
              <a:off x="2648858" y="1578432"/>
              <a:ext cx="4884056" cy="358322"/>
            </a:xfrm>
            <a:prstGeom prst="roundRect">
              <a:avLst/>
            </a:prstGeom>
            <a:noFill/>
            <a:ln w="19050">
              <a:solidFill>
                <a:srgbClr val="D6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DF706F4-FEDC-DE27-B493-38DB6BEF30E5}"/>
                </a:ext>
              </a:extLst>
            </p:cNvPr>
            <p:cNvPicPr>
              <a:picLocks noChangeAspect="1"/>
            </p:cNvPicPr>
            <p:nvPr/>
          </p:nvPicPr>
          <p:blipFill rotWithShape="1">
            <a:blip r:embed="rId11">
              <a:alphaModFix/>
            </a:blip>
            <a:srcRect l="10988" t="4877" r="82498" b="90504"/>
            <a:stretch/>
          </p:blipFill>
          <p:spPr>
            <a:xfrm>
              <a:off x="2728261" y="1651156"/>
              <a:ext cx="540941" cy="212874"/>
            </a:xfrm>
            <a:prstGeom prst="rect">
              <a:avLst/>
            </a:prstGeom>
          </p:spPr>
        </p:pic>
        <p:pic>
          <p:nvPicPr>
            <p:cNvPr id="14" name="Picture 13">
              <a:extLst>
                <a:ext uri="{FF2B5EF4-FFF2-40B4-BE49-F238E27FC236}">
                  <a16:creationId xmlns:a16="http://schemas.microsoft.com/office/drawing/2014/main" id="{A11E2C66-A37E-71CF-5B16-AEFEAAABD3DA}"/>
                </a:ext>
              </a:extLst>
            </p:cNvPr>
            <p:cNvPicPr>
              <a:picLocks noChangeAspect="1"/>
            </p:cNvPicPr>
            <p:nvPr/>
          </p:nvPicPr>
          <p:blipFill rotWithShape="1">
            <a:blip r:embed="rId11">
              <a:alphaModFix/>
            </a:blip>
            <a:srcRect l="73216" t="4864" r="20270" b="90517"/>
            <a:stretch/>
          </p:blipFill>
          <p:spPr>
            <a:xfrm>
              <a:off x="5401604" y="1651156"/>
              <a:ext cx="540941" cy="212874"/>
            </a:xfrm>
            <a:prstGeom prst="rect">
              <a:avLst/>
            </a:prstGeom>
          </p:spPr>
        </p:pic>
      </p:grpSp>
      <p:sp>
        <p:nvSpPr>
          <p:cNvPr id="18" name="Rectangle 17">
            <a:extLst>
              <a:ext uri="{FF2B5EF4-FFF2-40B4-BE49-F238E27FC236}">
                <a16:creationId xmlns:a16="http://schemas.microsoft.com/office/drawing/2014/main" id="{7F5E0EC4-503E-D6A9-E57A-86472E61E261}"/>
              </a:ext>
            </a:extLst>
          </p:cNvPr>
          <p:cNvSpPr/>
          <p:nvPr/>
        </p:nvSpPr>
        <p:spPr>
          <a:xfrm>
            <a:off x="4018759" y="1239034"/>
            <a:ext cx="2504496" cy="226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32F2AEA-610B-1FE2-D5A3-C266A0D6F3DC}"/>
              </a:ext>
            </a:extLst>
          </p:cNvPr>
          <p:cNvSpPr/>
          <p:nvPr/>
        </p:nvSpPr>
        <p:spPr>
          <a:xfrm>
            <a:off x="6701047" y="1206308"/>
            <a:ext cx="1978855" cy="226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425FE3-5660-0325-4DFF-86FA9DEF4C1E}"/>
              </a:ext>
            </a:extLst>
          </p:cNvPr>
          <p:cNvSpPr/>
          <p:nvPr/>
        </p:nvSpPr>
        <p:spPr>
          <a:xfrm>
            <a:off x="225998" y="2948402"/>
            <a:ext cx="2054331" cy="613707"/>
          </a:xfrm>
          <a:prstGeom prst="rect">
            <a:avLst/>
          </a:prstGeom>
          <a:solidFill>
            <a:schemeClr val="accent6"/>
          </a:solidFill>
          <a:ln w="1905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Data center carbon savings</a:t>
            </a:r>
          </a:p>
        </p:txBody>
      </p:sp>
      <p:sp>
        <p:nvSpPr>
          <p:cNvPr id="5" name="TextBox 4">
            <a:extLst>
              <a:ext uri="{FF2B5EF4-FFF2-40B4-BE49-F238E27FC236}">
                <a16:creationId xmlns:a16="http://schemas.microsoft.com/office/drawing/2014/main" id="{1A8B7A5B-2231-8A57-B827-6F2851F026C0}"/>
              </a:ext>
            </a:extLst>
          </p:cNvPr>
          <p:cNvSpPr txBox="1"/>
          <p:nvPr/>
        </p:nvSpPr>
        <p:spPr>
          <a:xfrm>
            <a:off x="991669" y="3611970"/>
            <a:ext cx="967143" cy="369332"/>
          </a:xfrm>
          <a:prstGeom prst="rect">
            <a:avLst/>
          </a:prstGeom>
        </p:spPr>
        <p:txBody>
          <a:bodyPr vert="horz" wrap="square" lIns="91440" tIns="45720" rIns="91440" bIns="45720" rtlCol="0">
            <a:spAutoFit/>
          </a:bodyPr>
          <a:lstStyle/>
          <a:p>
            <a:pPr marL="0" indent="0" algn="l">
              <a:buFont typeface="Arial" panose="020B0604020202020204" pitchFamily="34" charset="0"/>
              <a:buNone/>
            </a:pPr>
            <a:r>
              <a:rPr lang="en-US" dirty="0">
                <a:latin typeface="DEJAVU SANS" panose="020B0603030804020204" pitchFamily="34" charset="0"/>
                <a:ea typeface="DEJAVU SANS" panose="020B0603030804020204" pitchFamily="34" charset="0"/>
                <a:cs typeface="DEJAVU SANS" panose="020B0603030804020204" pitchFamily="34" charset="0"/>
              </a:rPr>
              <a:t>(%)</a:t>
            </a:r>
          </a:p>
        </p:txBody>
      </p:sp>
    </p:spTree>
    <p:custDataLst>
      <p:tags r:id="rId1"/>
    </p:custDataLst>
    <p:extLst>
      <p:ext uri="{BB962C8B-B14F-4D97-AF65-F5344CB8AC3E}">
        <p14:creationId xmlns:p14="http://schemas.microsoft.com/office/powerpoint/2010/main" val="215504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69740">
        <p159:morph option="byObject"/>
      </p:transition>
    </mc:Choice>
    <mc:Fallback xmlns="">
      <p:transition spd="slow" advTm="69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xit" presetSubtype="0" fill="hold" grpId="0" nodeType="with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xit" presetSubtype="0" fill="hold" grpId="0"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bg/>
                                          </p:spTgt>
                                        </p:tgtEl>
                                        <p:attrNameLst>
                                          <p:attrName>style.visibility</p:attrName>
                                        </p:attrNameLst>
                                      </p:cBhvr>
                                      <p:to>
                                        <p:strVal val="visible"/>
                                      </p:to>
                                    </p:set>
                                    <p:animEffect transition="in" filter="fade">
                                      <p:cBhvr>
                                        <p:cTn id="68" dur="500"/>
                                        <p:tgtEl>
                                          <p:spTgt spid="7">
                                            <p:bg/>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animEffect transition="in" filter="fade">
                                      <p:cBhvr>
                                        <p:cTn id="71" dur="500"/>
                                        <p:tgtEl>
                                          <p:spTgt spid="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
                                            <p:txEl>
                                              <p:pRg st="1" end="1"/>
                                            </p:txEl>
                                          </p:spTgt>
                                        </p:tgtEl>
                                        <p:attrNameLst>
                                          <p:attrName>style.visibility</p:attrName>
                                        </p:attrNameLst>
                                      </p:cBhvr>
                                      <p:to>
                                        <p:strVal val="visible"/>
                                      </p:to>
                                    </p:set>
                                    <p:animEffect transition="in" filter="fade">
                                      <p:cBhvr>
                                        <p:cTn id="8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37" grpId="0"/>
      <p:bldP spid="38" grpId="0"/>
      <p:bldP spid="40" grpId="0"/>
      <p:bldP spid="12" grpId="0"/>
      <p:bldP spid="15" grpId="0"/>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81FA93-704D-BBF2-453D-EA1A53E9B325}"/>
              </a:ext>
            </a:extLst>
          </p:cNvPr>
          <p:cNvSpPr/>
          <p:nvPr/>
        </p:nvSpPr>
        <p:spPr>
          <a:xfrm>
            <a:off x="-268941" y="2087426"/>
            <a:ext cx="12729882" cy="2492189"/>
          </a:xfrm>
          <a:prstGeom prst="rect">
            <a:avLst/>
          </a:prstGeom>
          <a:solidFill>
            <a:srgbClr val="E2EF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lueprint with solid fill">
            <a:extLst>
              <a:ext uri="{FF2B5EF4-FFF2-40B4-BE49-F238E27FC236}">
                <a16:creationId xmlns:a16="http://schemas.microsoft.com/office/drawing/2014/main" id="{1827DC65-400E-58EB-E192-D0F9E79101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380" y="2971081"/>
            <a:ext cx="724881" cy="724881"/>
          </a:xfrm>
          <a:prstGeom prst="rect">
            <a:avLst/>
          </a:prstGeom>
        </p:spPr>
      </p:pic>
      <p:grpSp>
        <p:nvGrpSpPr>
          <p:cNvPr id="11" name="Group 10">
            <a:extLst>
              <a:ext uri="{FF2B5EF4-FFF2-40B4-BE49-F238E27FC236}">
                <a16:creationId xmlns:a16="http://schemas.microsoft.com/office/drawing/2014/main" id="{19DA1B2D-0FA2-610A-C088-E48FE2EEB017}"/>
              </a:ext>
            </a:extLst>
          </p:cNvPr>
          <p:cNvGrpSpPr/>
          <p:nvPr/>
        </p:nvGrpSpPr>
        <p:grpSpPr>
          <a:xfrm>
            <a:off x="210380" y="2143766"/>
            <a:ext cx="724881" cy="724881"/>
            <a:chOff x="972532" y="2644651"/>
            <a:chExt cx="914400" cy="914400"/>
          </a:xfrm>
        </p:grpSpPr>
        <p:pic>
          <p:nvPicPr>
            <p:cNvPr id="8" name="Graphic 7" descr="Server with solid fill">
              <a:extLst>
                <a:ext uri="{FF2B5EF4-FFF2-40B4-BE49-F238E27FC236}">
                  <a16:creationId xmlns:a16="http://schemas.microsoft.com/office/drawing/2014/main" id="{42C1AB05-D1E3-ED41-FA04-14B3BCD260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532" y="2644651"/>
              <a:ext cx="914400" cy="914400"/>
            </a:xfrm>
            <a:prstGeom prst="rect">
              <a:avLst/>
            </a:prstGeom>
          </p:spPr>
        </p:pic>
        <p:pic>
          <p:nvPicPr>
            <p:cNvPr id="10" name="Graphic 9" descr="Wrench with solid fill">
              <a:extLst>
                <a:ext uri="{FF2B5EF4-FFF2-40B4-BE49-F238E27FC236}">
                  <a16:creationId xmlns:a16="http://schemas.microsoft.com/office/drawing/2014/main" id="{7F10F66C-D69C-7166-7B70-7345C0AE6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0087" y="2722206"/>
              <a:ext cx="759290" cy="759290"/>
            </a:xfrm>
            <a:prstGeom prst="rect">
              <a:avLst/>
            </a:prstGeom>
          </p:spPr>
        </p:pic>
      </p:grpSp>
      <p:grpSp>
        <p:nvGrpSpPr>
          <p:cNvPr id="18" name="Group 17">
            <a:extLst>
              <a:ext uri="{FF2B5EF4-FFF2-40B4-BE49-F238E27FC236}">
                <a16:creationId xmlns:a16="http://schemas.microsoft.com/office/drawing/2014/main" id="{023A74DE-DFA9-806B-8608-F22082AB2062}"/>
              </a:ext>
            </a:extLst>
          </p:cNvPr>
          <p:cNvGrpSpPr/>
          <p:nvPr/>
        </p:nvGrpSpPr>
        <p:grpSpPr>
          <a:xfrm>
            <a:off x="218262" y="3769304"/>
            <a:ext cx="745575" cy="854036"/>
            <a:chOff x="941542" y="3798164"/>
            <a:chExt cx="945390" cy="1082919"/>
          </a:xfrm>
        </p:grpSpPr>
        <p:pic>
          <p:nvPicPr>
            <p:cNvPr id="15" name="Graphic 14" descr="Power Plant with solid fill">
              <a:extLst>
                <a:ext uri="{FF2B5EF4-FFF2-40B4-BE49-F238E27FC236}">
                  <a16:creationId xmlns:a16="http://schemas.microsoft.com/office/drawing/2014/main" id="{F6CD4BF1-2B20-CF4E-C642-07EE3478B9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2532" y="3798164"/>
              <a:ext cx="914400" cy="914400"/>
            </a:xfrm>
            <a:prstGeom prst="rect">
              <a:avLst/>
            </a:prstGeom>
          </p:spPr>
        </p:pic>
        <p:pic>
          <p:nvPicPr>
            <p:cNvPr id="17" name="Graphic 16" descr="Gauge with solid fill">
              <a:extLst>
                <a:ext uri="{FF2B5EF4-FFF2-40B4-BE49-F238E27FC236}">
                  <a16:creationId xmlns:a16="http://schemas.microsoft.com/office/drawing/2014/main" id="{2A67880E-C570-EA37-1B2D-D3FCA4A245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1542" y="3966683"/>
              <a:ext cx="914400" cy="914400"/>
            </a:xfrm>
            <a:prstGeom prst="rect">
              <a:avLst/>
            </a:prstGeom>
          </p:spPr>
        </p:pic>
      </p:grpSp>
      <p:sp>
        <p:nvSpPr>
          <p:cNvPr id="4" name="Slide Number Placeholder 3">
            <a:extLst>
              <a:ext uri="{FF2B5EF4-FFF2-40B4-BE49-F238E27FC236}">
                <a16:creationId xmlns:a16="http://schemas.microsoft.com/office/drawing/2014/main" id="{0BDA9834-4E7D-0ADB-B5D6-EC9956646FA2}"/>
              </a:ext>
            </a:extLst>
          </p:cNvPr>
          <p:cNvSpPr>
            <a:spLocks noGrp="1"/>
          </p:cNvSpPr>
          <p:nvPr>
            <p:ph type="sldNum" sz="quarter" idx="12"/>
          </p:nvPr>
        </p:nvSpPr>
        <p:spPr/>
        <p:txBody>
          <a:bodyPr/>
          <a:lstStyle/>
          <a:p>
            <a:fld id="{CA5C1F0B-256B-3243-BFD0-E9259D5AEDE3}" type="slidenum">
              <a:rPr lang="en-US" smtClean="0"/>
              <a:t>27</a:t>
            </a:fld>
            <a:endParaRPr lang="en-US"/>
          </a:p>
        </p:txBody>
      </p:sp>
      <p:sp>
        <p:nvSpPr>
          <p:cNvPr id="5" name="TextBox 4">
            <a:extLst>
              <a:ext uri="{FF2B5EF4-FFF2-40B4-BE49-F238E27FC236}">
                <a16:creationId xmlns:a16="http://schemas.microsoft.com/office/drawing/2014/main" id="{D63018A6-0919-1008-6321-62F1FEF2E124}"/>
              </a:ext>
            </a:extLst>
          </p:cNvPr>
          <p:cNvSpPr txBox="1"/>
          <p:nvPr/>
        </p:nvSpPr>
        <p:spPr>
          <a:xfrm>
            <a:off x="2369127" y="5083262"/>
            <a:ext cx="7914125" cy="707886"/>
          </a:xfrm>
          <a:prstGeom prst="rect">
            <a:avLst/>
          </a:prstGeom>
        </p:spPr>
        <p:txBody>
          <a:bodyPr vert="horz" wrap="square" lIns="91440" tIns="45720" rIns="91440" bIns="45720" rtlCol="0">
            <a:spAutoFit/>
          </a:bodyPr>
          <a:lstStyle/>
          <a:p>
            <a:pPr marL="0" indent="0" algn="ctr">
              <a:buFont typeface="Arial" panose="020B0604020202020204" pitchFamily="34" charset="0"/>
              <a:buNone/>
            </a:pPr>
            <a:r>
              <a:rPr lang="en-US" sz="2000" b="1" dirty="0">
                <a:latin typeface="Poppins" pitchFamily="2" charset="77"/>
                <a:cs typeface="Poppins" pitchFamily="2" charset="77"/>
              </a:rPr>
              <a:t>And there’s so much more in the paper!</a:t>
            </a:r>
          </a:p>
          <a:p>
            <a:r>
              <a:rPr lang="en-US" sz="2000" dirty="0">
                <a:latin typeface="Poppins" pitchFamily="2" charset="77"/>
                <a:cs typeface="Poppins" pitchFamily="2" charset="77"/>
              </a:rPr>
              <a:t>e.g., a comparison against other carbon reduction strategies</a:t>
            </a:r>
          </a:p>
        </p:txBody>
      </p:sp>
      <p:sp>
        <p:nvSpPr>
          <p:cNvPr id="21" name="Title 1">
            <a:extLst>
              <a:ext uri="{FF2B5EF4-FFF2-40B4-BE49-F238E27FC236}">
                <a16:creationId xmlns:a16="http://schemas.microsoft.com/office/drawing/2014/main" id="{0325E54D-79E6-B9AA-D521-41A70DC12586}"/>
              </a:ext>
            </a:extLst>
          </p:cNvPr>
          <p:cNvSpPr txBox="1">
            <a:spLocks/>
          </p:cNvSpPr>
          <p:nvPr/>
        </p:nvSpPr>
        <p:spPr>
          <a:xfrm>
            <a:off x="210380" y="8925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2800"/>
              <a:t>Our contributions</a:t>
            </a:r>
            <a:endParaRPr lang="en-US" sz="2800" dirty="0"/>
          </a:p>
        </p:txBody>
      </p:sp>
      <p:sp>
        <p:nvSpPr>
          <p:cNvPr id="26" name="Content Placeholder 2">
            <a:extLst>
              <a:ext uri="{FF2B5EF4-FFF2-40B4-BE49-F238E27FC236}">
                <a16:creationId xmlns:a16="http://schemas.microsoft.com/office/drawing/2014/main" id="{3AB7B409-A22B-EA76-64BF-B8EB208709CE}"/>
              </a:ext>
            </a:extLst>
          </p:cNvPr>
          <p:cNvSpPr>
            <a:spLocks noGrp="1"/>
          </p:cNvSpPr>
          <p:nvPr>
            <p:ph idx="1"/>
          </p:nvPr>
        </p:nvSpPr>
        <p:spPr>
          <a:xfrm>
            <a:off x="1259762" y="2248420"/>
            <a:ext cx="11248831" cy="2157984"/>
          </a:xfrm>
        </p:spPr>
        <p:txBody>
          <a:bodyPr>
            <a:noAutofit/>
          </a:bodyPr>
          <a:lstStyle/>
          <a:p>
            <a:pPr marL="0" indent="0">
              <a:lnSpc>
                <a:spcPct val="100000"/>
              </a:lnSpc>
              <a:buNone/>
            </a:pPr>
            <a:r>
              <a:rPr lang="en-US" sz="2200" dirty="0"/>
              <a:t>A real </a:t>
            </a:r>
            <a:r>
              <a:rPr lang="en-US" sz="2200" b="1" dirty="0">
                <a:solidFill>
                  <a:srgbClr val="70AD47"/>
                </a:solidFill>
              </a:rPr>
              <a:t>GreenSKU</a:t>
            </a:r>
            <a:r>
              <a:rPr lang="en-US" sz="2200" dirty="0"/>
              <a:t> </a:t>
            </a:r>
            <a:r>
              <a:rPr lang="en-US" sz="2200" b="1" u="sng" dirty="0"/>
              <a:t>server design</a:t>
            </a:r>
            <a:r>
              <a:rPr lang="en-US" sz="2200" b="1" dirty="0"/>
              <a:t> </a:t>
            </a:r>
            <a:r>
              <a:rPr lang="en-US" sz="2200" dirty="0"/>
              <a:t>and implementation</a:t>
            </a:r>
          </a:p>
          <a:p>
            <a:pPr marL="0" indent="0">
              <a:lnSpc>
                <a:spcPct val="100000"/>
              </a:lnSpc>
              <a:buNone/>
            </a:pPr>
            <a:endParaRPr lang="en-US" sz="2200" dirty="0"/>
          </a:p>
          <a:p>
            <a:pPr marL="0" indent="0">
              <a:lnSpc>
                <a:spcPct val="100000"/>
              </a:lnSpc>
              <a:buNone/>
            </a:pPr>
            <a:r>
              <a:rPr lang="en-US" sz="2200" dirty="0"/>
              <a:t>A </a:t>
            </a:r>
            <a:r>
              <a:rPr lang="en-US" sz="2200" b="1" u="sng" dirty="0"/>
              <a:t>framework</a:t>
            </a:r>
            <a:r>
              <a:rPr lang="en-US" sz="2200" dirty="0"/>
              <a:t> to evaluate a </a:t>
            </a:r>
            <a:r>
              <a:rPr lang="en-US" sz="2200" b="1" dirty="0" err="1">
                <a:solidFill>
                  <a:schemeClr val="accent6"/>
                </a:solidFill>
              </a:rPr>
              <a:t>GreenSKU</a:t>
            </a:r>
            <a:r>
              <a:rPr lang="en-US" sz="2200" dirty="0" err="1"/>
              <a:t>’s</a:t>
            </a:r>
            <a:r>
              <a:rPr lang="en-US" sz="2200" dirty="0"/>
              <a:t> carbon-saving potential at scale</a:t>
            </a:r>
          </a:p>
          <a:p>
            <a:pPr marL="0" indent="0">
              <a:lnSpc>
                <a:spcPct val="100000"/>
              </a:lnSpc>
              <a:buNone/>
            </a:pPr>
            <a:endParaRPr lang="en-US" sz="2200" dirty="0"/>
          </a:p>
          <a:p>
            <a:pPr marL="0" indent="0">
              <a:lnSpc>
                <a:spcPct val="100000"/>
              </a:lnSpc>
              <a:buNone/>
            </a:pPr>
            <a:r>
              <a:rPr lang="en-US" sz="2200" dirty="0"/>
              <a:t>A carbon </a:t>
            </a:r>
            <a:r>
              <a:rPr lang="en-US" sz="2200" b="1" u="sng" dirty="0"/>
              <a:t>evaluation</a:t>
            </a:r>
            <a:r>
              <a:rPr lang="en-US" sz="2200" dirty="0"/>
              <a:t> of our </a:t>
            </a:r>
            <a:r>
              <a:rPr lang="en-US" sz="2200" b="1" dirty="0">
                <a:solidFill>
                  <a:srgbClr val="70AD47"/>
                </a:solidFill>
              </a:rPr>
              <a:t>GreenSKU </a:t>
            </a:r>
            <a:r>
              <a:rPr lang="en-US" sz="2200" dirty="0"/>
              <a:t>under Azure’s production constraints</a:t>
            </a:r>
          </a:p>
          <a:p>
            <a:pPr marL="514350" indent="-514350">
              <a:lnSpc>
                <a:spcPct val="100000"/>
              </a:lnSpc>
              <a:buFont typeface="+mj-lt"/>
              <a:buAutoNum type="arabicPeriod"/>
            </a:pPr>
            <a:endParaRPr lang="en-US" sz="2200" dirty="0"/>
          </a:p>
          <a:p>
            <a:pPr marL="514350" indent="-514350">
              <a:lnSpc>
                <a:spcPct val="100000"/>
              </a:lnSpc>
              <a:buFont typeface="+mj-lt"/>
              <a:buAutoNum type="arabicPeriod"/>
            </a:pPr>
            <a:endParaRPr lang="en-US" sz="2200" dirty="0"/>
          </a:p>
        </p:txBody>
      </p:sp>
      <p:sp>
        <p:nvSpPr>
          <p:cNvPr id="27" name="Content Placeholder 2">
            <a:extLst>
              <a:ext uri="{FF2B5EF4-FFF2-40B4-BE49-F238E27FC236}">
                <a16:creationId xmlns:a16="http://schemas.microsoft.com/office/drawing/2014/main" id="{B0AE2BDA-9282-4B86-C1D9-23E0E19094BC}"/>
              </a:ext>
            </a:extLst>
          </p:cNvPr>
          <p:cNvSpPr txBox="1">
            <a:spLocks/>
          </p:cNvSpPr>
          <p:nvPr/>
        </p:nvSpPr>
        <p:spPr>
          <a:xfrm>
            <a:off x="959701" y="2248420"/>
            <a:ext cx="576850" cy="2157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200" dirty="0"/>
              <a:t> </a:t>
            </a:r>
          </a:p>
          <a:p>
            <a:pPr marL="0" indent="0">
              <a:lnSpc>
                <a:spcPct val="100000"/>
              </a:lnSpc>
              <a:buNone/>
            </a:pPr>
            <a:endParaRPr lang="en-US" sz="2200" dirty="0"/>
          </a:p>
          <a:p>
            <a:pPr marL="457200" indent="-457200">
              <a:lnSpc>
                <a:spcPct val="100000"/>
              </a:lnSpc>
              <a:buFont typeface="+mj-lt"/>
              <a:buAutoNum type="arabicPeriod" startAt="2"/>
            </a:pPr>
            <a:r>
              <a:rPr lang="en-US" sz="2200" dirty="0"/>
              <a:t> </a:t>
            </a:r>
          </a:p>
          <a:p>
            <a:pPr marL="0" indent="0">
              <a:lnSpc>
                <a:spcPct val="100000"/>
              </a:lnSpc>
              <a:buNone/>
            </a:pPr>
            <a:r>
              <a:rPr lang="en-US" sz="2200" dirty="0"/>
              <a:t> </a:t>
            </a:r>
          </a:p>
          <a:p>
            <a:pPr marL="457200" indent="-457200">
              <a:lnSpc>
                <a:spcPct val="100000"/>
              </a:lnSpc>
              <a:buFont typeface="+mj-lt"/>
              <a:buAutoNum type="arabicPeriod" startAt="3"/>
            </a:pPr>
            <a:r>
              <a:rPr lang="en-US" sz="2200" dirty="0"/>
              <a:t> </a:t>
            </a:r>
          </a:p>
          <a:p>
            <a:pPr marL="514350" indent="-514350">
              <a:lnSpc>
                <a:spcPct val="100000"/>
              </a:lnSpc>
              <a:buFont typeface="+mj-lt"/>
              <a:buAutoNum type="arabicPeriod" startAt="3"/>
            </a:pPr>
            <a:endParaRPr lang="en-US" sz="2200" dirty="0"/>
          </a:p>
          <a:p>
            <a:pPr marL="514350" indent="-514350">
              <a:lnSpc>
                <a:spcPct val="100000"/>
              </a:lnSpc>
              <a:buFont typeface="+mj-lt"/>
              <a:buAutoNum type="arabicPeriod" startAt="3"/>
            </a:pPr>
            <a:endParaRPr lang="en-US" sz="2200" dirty="0"/>
          </a:p>
        </p:txBody>
      </p:sp>
    </p:spTree>
    <p:custDataLst>
      <p:tags r:id="rId1"/>
    </p:custDataLst>
    <p:extLst>
      <p:ext uri="{BB962C8B-B14F-4D97-AF65-F5344CB8AC3E}">
        <p14:creationId xmlns:p14="http://schemas.microsoft.com/office/powerpoint/2010/main" val="1225334833"/>
      </p:ext>
    </p:extLst>
  </p:cSld>
  <p:clrMapOvr>
    <a:masterClrMapping/>
  </p:clrMapOvr>
  <mc:AlternateContent xmlns:mc="http://schemas.openxmlformats.org/markup-compatibility/2006" xmlns:p14="http://schemas.microsoft.com/office/powerpoint/2010/main">
    <mc:Choice Requires="p14">
      <p:transition spd="med" p14:dur="700" advTm="35756">
        <p:fade/>
      </p:transition>
    </mc:Choice>
    <mc:Fallback xmlns="">
      <p:transition spd="med" advTm="357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xEl>
                                              <p:pRg st="0" end="0"/>
                                            </p:txEl>
                                          </p:spTgt>
                                        </p:tgtEl>
                                      </p:cBhvr>
                                    </p:animEffect>
                                    <p:animScale>
                                      <p:cBhvr>
                                        <p:cTn id="7" dur="250" autoRev="1" fill="hold"/>
                                        <p:tgtEl>
                                          <p:spTgt spid="2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6">
                                            <p:txEl>
                                              <p:pRg st="2" end="2"/>
                                            </p:txEl>
                                          </p:spTgt>
                                        </p:tgtEl>
                                      </p:cBhvr>
                                    </p:animEffect>
                                    <p:animScale>
                                      <p:cBhvr>
                                        <p:cTn id="12" dur="250" autoRev="1" fill="hold"/>
                                        <p:tgtEl>
                                          <p:spTgt spid="26">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6">
                                            <p:txEl>
                                              <p:pRg st="4" end="4"/>
                                            </p:txEl>
                                          </p:spTgt>
                                        </p:tgtEl>
                                      </p:cBhvr>
                                    </p:animEffect>
                                    <p:animScale>
                                      <p:cBhvr>
                                        <p:cTn id="17" dur="250" autoRev="1" fill="hold"/>
                                        <p:tgtEl>
                                          <p:spTgt spid="26">
                                            <p:txEl>
                                              <p:pRg st="4" end="4"/>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3F33-8547-7155-19D0-C0A2D80ECD7A}"/>
              </a:ext>
            </a:extLst>
          </p:cNvPr>
          <p:cNvSpPr>
            <a:spLocks noGrp="1"/>
          </p:cNvSpPr>
          <p:nvPr>
            <p:ph type="ctrTitle"/>
          </p:nvPr>
        </p:nvSpPr>
        <p:spPr>
          <a:xfrm>
            <a:off x="1524000" y="1122363"/>
            <a:ext cx="9144000" cy="2387600"/>
          </a:xfrm>
        </p:spPr>
        <p:txBody>
          <a:bodyPr>
            <a:normAutofit/>
          </a:bodyPr>
          <a:lstStyle/>
          <a:p>
            <a:r>
              <a:rPr lang="en-US" sz="4800" b="0" i="0" dirty="0">
                <a:effectLst/>
              </a:rPr>
              <a:t>Designing Cloud Servers for Lower Carbon</a:t>
            </a:r>
            <a:endParaRPr lang="en-US" sz="4800" dirty="0"/>
          </a:p>
        </p:txBody>
      </p:sp>
      <p:grpSp>
        <p:nvGrpSpPr>
          <p:cNvPr id="4" name="Group 3">
            <a:extLst>
              <a:ext uri="{FF2B5EF4-FFF2-40B4-BE49-F238E27FC236}">
                <a16:creationId xmlns:a16="http://schemas.microsoft.com/office/drawing/2014/main" id="{83534C1C-22AC-AFFB-1C21-74197015E11A}"/>
              </a:ext>
            </a:extLst>
          </p:cNvPr>
          <p:cNvGrpSpPr/>
          <p:nvPr/>
        </p:nvGrpSpPr>
        <p:grpSpPr>
          <a:xfrm>
            <a:off x="173736" y="1918368"/>
            <a:ext cx="1685544" cy="1739709"/>
            <a:chOff x="173736" y="1889761"/>
            <a:chExt cx="1685544" cy="1739709"/>
          </a:xfrm>
        </p:grpSpPr>
        <p:pic>
          <p:nvPicPr>
            <p:cNvPr id="5" name="Graphic 4" descr="Server with solid fill">
              <a:extLst>
                <a:ext uri="{FF2B5EF4-FFF2-40B4-BE49-F238E27FC236}">
                  <a16:creationId xmlns:a16="http://schemas.microsoft.com/office/drawing/2014/main" id="{516D1AC3-EC72-8697-3EA4-A4BD14A86D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784" y="1946974"/>
              <a:ext cx="1682496" cy="1682496"/>
            </a:xfrm>
            <a:prstGeom prst="rect">
              <a:avLst/>
            </a:prstGeom>
          </p:spPr>
        </p:pic>
        <p:pic>
          <p:nvPicPr>
            <p:cNvPr id="7" name="Graphic 6" descr="Plant with solid fill">
              <a:extLst>
                <a:ext uri="{FF2B5EF4-FFF2-40B4-BE49-F238E27FC236}">
                  <a16:creationId xmlns:a16="http://schemas.microsoft.com/office/drawing/2014/main" id="{D68B0368-B525-CF4C-EA1B-E77D06EBB5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736" y="1889761"/>
              <a:ext cx="1682496" cy="1682496"/>
            </a:xfrm>
            <a:prstGeom prst="rect">
              <a:avLst/>
            </a:prstGeom>
          </p:spPr>
        </p:pic>
      </p:grpSp>
      <p:grpSp>
        <p:nvGrpSpPr>
          <p:cNvPr id="10" name="Group 9">
            <a:extLst>
              <a:ext uri="{FF2B5EF4-FFF2-40B4-BE49-F238E27FC236}">
                <a16:creationId xmlns:a16="http://schemas.microsoft.com/office/drawing/2014/main" id="{730EE86D-A7C9-0C89-0772-6725DFCC27CB}"/>
              </a:ext>
            </a:extLst>
          </p:cNvPr>
          <p:cNvGrpSpPr/>
          <p:nvPr/>
        </p:nvGrpSpPr>
        <p:grpSpPr>
          <a:xfrm>
            <a:off x="10329672" y="1918368"/>
            <a:ext cx="1685544" cy="1739709"/>
            <a:chOff x="10329672" y="1946974"/>
            <a:chExt cx="1685544" cy="1739709"/>
          </a:xfrm>
        </p:grpSpPr>
        <p:pic>
          <p:nvPicPr>
            <p:cNvPr id="8" name="Graphic 7" descr="Server with solid fill">
              <a:extLst>
                <a:ext uri="{FF2B5EF4-FFF2-40B4-BE49-F238E27FC236}">
                  <a16:creationId xmlns:a16="http://schemas.microsoft.com/office/drawing/2014/main" id="{DECDB2FE-FB40-2085-5FBD-A53C0F641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32720" y="2004187"/>
              <a:ext cx="1682496" cy="1682496"/>
            </a:xfrm>
            <a:prstGeom prst="rect">
              <a:avLst/>
            </a:prstGeom>
          </p:spPr>
        </p:pic>
        <p:pic>
          <p:nvPicPr>
            <p:cNvPr id="9" name="Graphic 8" descr="Plant with solid fill">
              <a:extLst>
                <a:ext uri="{FF2B5EF4-FFF2-40B4-BE49-F238E27FC236}">
                  <a16:creationId xmlns:a16="http://schemas.microsoft.com/office/drawing/2014/main" id="{62A7CED3-110C-32CF-2B25-B4CF9DDD34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29672" y="1946974"/>
              <a:ext cx="1682496" cy="1682496"/>
            </a:xfrm>
            <a:prstGeom prst="rect">
              <a:avLst/>
            </a:prstGeom>
          </p:spPr>
        </p:pic>
      </p:grpSp>
      <p:sp>
        <p:nvSpPr>
          <p:cNvPr id="6" name="TextBox 5">
            <a:extLst>
              <a:ext uri="{FF2B5EF4-FFF2-40B4-BE49-F238E27FC236}">
                <a16:creationId xmlns:a16="http://schemas.microsoft.com/office/drawing/2014/main" id="{26E07AFE-7366-DF4B-2C48-18B87CE1C00A}"/>
              </a:ext>
            </a:extLst>
          </p:cNvPr>
          <p:cNvSpPr txBox="1"/>
          <p:nvPr/>
        </p:nvSpPr>
        <p:spPr>
          <a:xfrm>
            <a:off x="4676668" y="430123"/>
            <a:ext cx="2838664" cy="1200329"/>
          </a:xfrm>
          <a:prstGeom prst="rect">
            <a:avLst/>
          </a:prstGeom>
          <a:solidFill>
            <a:schemeClr val="accent6">
              <a:lumMod val="60000"/>
              <a:lumOff val="40000"/>
            </a:schemeClr>
          </a:solidFill>
        </p:spPr>
        <p:txBody>
          <a:bodyPr wrap="square">
            <a:spAutoFit/>
          </a:bodyPr>
          <a:lstStyle/>
          <a:p>
            <a:pPr algn="ctr"/>
            <a:r>
              <a:rPr lang="en-US" sz="3600" dirty="0">
                <a:latin typeface="Poppins" pitchFamily="2" charset="77"/>
                <a:cs typeface="Poppins" pitchFamily="2" charset="77"/>
              </a:rPr>
              <a:t>Thank you!</a:t>
            </a:r>
          </a:p>
          <a:p>
            <a:pPr algn="ctr"/>
            <a:r>
              <a:rPr lang="en-US" sz="3600" dirty="0">
                <a:latin typeface="Poppins" pitchFamily="2" charset="77"/>
                <a:cs typeface="Poppins" pitchFamily="2" charset="77"/>
              </a:rPr>
              <a:t>Questions?</a:t>
            </a:r>
          </a:p>
        </p:txBody>
      </p:sp>
      <p:sp>
        <p:nvSpPr>
          <p:cNvPr id="12" name="Subtitle 2">
            <a:extLst>
              <a:ext uri="{FF2B5EF4-FFF2-40B4-BE49-F238E27FC236}">
                <a16:creationId xmlns:a16="http://schemas.microsoft.com/office/drawing/2014/main" id="{3B5B53FE-E9E8-A8EF-CBA3-82973FBA0370}"/>
              </a:ext>
            </a:extLst>
          </p:cNvPr>
          <p:cNvSpPr txBox="1">
            <a:spLocks/>
          </p:cNvSpPr>
          <p:nvPr/>
        </p:nvSpPr>
        <p:spPr>
          <a:xfrm>
            <a:off x="1860804" y="3509963"/>
            <a:ext cx="8470392" cy="9942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1900" b="1" u="sng" dirty="0">
                <a:solidFill>
                  <a:srgbClr val="AC1E2D"/>
                </a:solidFill>
              </a:rPr>
              <a:t>Jaylen Wang</a:t>
            </a:r>
            <a:r>
              <a:rPr lang="en-US" sz="1800" dirty="0">
                <a:solidFill>
                  <a:srgbClr val="737373"/>
                </a:solidFill>
              </a:rPr>
              <a:t>,</a:t>
            </a:r>
            <a:r>
              <a:rPr lang="en-US" sz="1800" dirty="0"/>
              <a:t> </a:t>
            </a:r>
            <a:r>
              <a:rPr lang="en-US" sz="1800" dirty="0">
                <a:solidFill>
                  <a:srgbClr val="737373"/>
                </a:solidFill>
              </a:rPr>
              <a:t>Daniel S. Berger, </a:t>
            </a:r>
            <a:r>
              <a:rPr lang="en-US" sz="1800" dirty="0" err="1">
                <a:solidFill>
                  <a:srgbClr val="737373"/>
                </a:solidFill>
              </a:rPr>
              <a:t>Fiodar</a:t>
            </a:r>
            <a:r>
              <a:rPr lang="en-US" sz="1800" dirty="0">
                <a:solidFill>
                  <a:srgbClr val="737373"/>
                </a:solidFill>
              </a:rPr>
              <a:t> </a:t>
            </a:r>
            <a:r>
              <a:rPr lang="en-US" sz="1800" dirty="0" err="1">
                <a:solidFill>
                  <a:srgbClr val="737373"/>
                </a:solidFill>
              </a:rPr>
              <a:t>Kazhamiaka</a:t>
            </a:r>
            <a:r>
              <a:rPr lang="en-US" sz="1800" dirty="0">
                <a:solidFill>
                  <a:srgbClr val="737373"/>
                </a:solidFill>
              </a:rPr>
              <a:t>, Celine </a:t>
            </a:r>
            <a:r>
              <a:rPr lang="en-US" sz="1800" dirty="0" err="1">
                <a:solidFill>
                  <a:srgbClr val="737373"/>
                </a:solidFill>
              </a:rPr>
              <a:t>Irvene</a:t>
            </a:r>
            <a:r>
              <a:rPr lang="en-US" sz="1800" dirty="0">
                <a:solidFill>
                  <a:srgbClr val="737373"/>
                </a:solidFill>
              </a:rPr>
              <a:t>, </a:t>
            </a:r>
            <a:r>
              <a:rPr lang="en-US" sz="1800" dirty="0" err="1">
                <a:solidFill>
                  <a:srgbClr val="737373"/>
                </a:solidFill>
              </a:rPr>
              <a:t>Chaojie</a:t>
            </a:r>
            <a:r>
              <a:rPr lang="en-US" sz="1800" dirty="0">
                <a:solidFill>
                  <a:srgbClr val="737373"/>
                </a:solidFill>
              </a:rPr>
              <a:t> Zhang, Esha </a:t>
            </a:r>
            <a:r>
              <a:rPr lang="en-US" sz="1800" dirty="0" err="1">
                <a:solidFill>
                  <a:srgbClr val="737373"/>
                </a:solidFill>
              </a:rPr>
              <a:t>Choukse</a:t>
            </a:r>
            <a:r>
              <a:rPr lang="en-US" sz="1800" dirty="0">
                <a:solidFill>
                  <a:srgbClr val="737373"/>
                </a:solidFill>
              </a:rPr>
              <a:t>, Kali Frost, Rodrigo Fonseca, Brijesh </a:t>
            </a:r>
            <a:r>
              <a:rPr lang="en-US" sz="1800" dirty="0" err="1">
                <a:solidFill>
                  <a:srgbClr val="737373"/>
                </a:solidFill>
              </a:rPr>
              <a:t>Warrier</a:t>
            </a:r>
            <a:r>
              <a:rPr lang="en-US" sz="1800" dirty="0">
                <a:solidFill>
                  <a:srgbClr val="737373"/>
                </a:solidFill>
              </a:rPr>
              <a:t>, Chetan Bansal, Jonathan Stern, Ricardo </a:t>
            </a:r>
            <a:r>
              <a:rPr lang="en-US" sz="1800" dirty="0" err="1">
                <a:solidFill>
                  <a:srgbClr val="737373"/>
                </a:solidFill>
              </a:rPr>
              <a:t>Bianchini</a:t>
            </a:r>
            <a:r>
              <a:rPr lang="en-US" sz="1800" dirty="0">
                <a:solidFill>
                  <a:srgbClr val="737373"/>
                </a:solidFill>
              </a:rPr>
              <a:t>,</a:t>
            </a:r>
            <a:r>
              <a:rPr lang="en-US" sz="1800" dirty="0">
                <a:solidFill>
                  <a:srgbClr val="494E52"/>
                </a:solidFill>
              </a:rPr>
              <a:t> </a:t>
            </a:r>
            <a:r>
              <a:rPr lang="en-US" sz="1800" dirty="0" err="1">
                <a:solidFill>
                  <a:srgbClr val="AC1E2D"/>
                </a:solidFill>
              </a:rPr>
              <a:t>Akshitha</a:t>
            </a:r>
            <a:r>
              <a:rPr lang="en-US" sz="1800" dirty="0">
                <a:solidFill>
                  <a:srgbClr val="AC1E2D"/>
                </a:solidFill>
              </a:rPr>
              <a:t> </a:t>
            </a:r>
            <a:r>
              <a:rPr lang="en-US" sz="1800" dirty="0" err="1">
                <a:solidFill>
                  <a:srgbClr val="AC1E2D"/>
                </a:solidFill>
              </a:rPr>
              <a:t>Sriraman</a:t>
            </a:r>
            <a:endParaRPr lang="en-US" sz="1800" dirty="0">
              <a:solidFill>
                <a:srgbClr val="AC1E2D"/>
              </a:solidFill>
            </a:endParaRPr>
          </a:p>
        </p:txBody>
      </p:sp>
      <p:pic>
        <p:nvPicPr>
          <p:cNvPr id="13" name="Picture 2">
            <a:extLst>
              <a:ext uri="{FF2B5EF4-FFF2-40B4-BE49-F238E27FC236}">
                <a16:creationId xmlns:a16="http://schemas.microsoft.com/office/drawing/2014/main" id="{98D11F88-70F7-2EF7-EEDF-66A31CEFA2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6881" y="4735314"/>
            <a:ext cx="1906046" cy="5450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arnegie Mellon University Logo PNG Vector (EPS) Free Download">
            <a:extLst>
              <a:ext uri="{FF2B5EF4-FFF2-40B4-BE49-F238E27FC236}">
                <a16:creationId xmlns:a16="http://schemas.microsoft.com/office/drawing/2014/main" id="{3D34963C-C3B4-EDCF-5AA9-09FD80B0EC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8529" y="4673745"/>
            <a:ext cx="1027925" cy="6681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E56494E-17BE-96B0-0E9D-74F78EC409BA}"/>
              </a:ext>
            </a:extLst>
          </p:cNvPr>
          <p:cNvSpPr txBox="1"/>
          <p:nvPr/>
        </p:nvSpPr>
        <p:spPr>
          <a:xfrm>
            <a:off x="5575665" y="6383708"/>
            <a:ext cx="1040670" cy="369332"/>
          </a:xfrm>
          <a:prstGeom prst="rect">
            <a:avLst/>
          </a:prstGeom>
          <a:noFill/>
        </p:spPr>
        <p:txBody>
          <a:bodyPr wrap="none" rtlCol="0">
            <a:spAutoFit/>
          </a:bodyPr>
          <a:lstStyle/>
          <a:p>
            <a:r>
              <a:rPr lang="en-US" dirty="0">
                <a:solidFill>
                  <a:schemeClr val="tx1">
                    <a:lumMod val="50000"/>
                    <a:lumOff val="50000"/>
                  </a:schemeClr>
                </a:solidFill>
                <a:latin typeface="Poppins" pitchFamily="2" charset="77"/>
                <a:cs typeface="Poppins" pitchFamily="2" charset="77"/>
              </a:rPr>
              <a:t>ISCA’24</a:t>
            </a:r>
          </a:p>
        </p:txBody>
      </p:sp>
      <p:sp>
        <p:nvSpPr>
          <p:cNvPr id="25" name="Rounded Rectangle 24">
            <a:extLst>
              <a:ext uri="{FF2B5EF4-FFF2-40B4-BE49-F238E27FC236}">
                <a16:creationId xmlns:a16="http://schemas.microsoft.com/office/drawing/2014/main" id="{32BE408E-753B-0697-94C8-D19709DBFC14}"/>
              </a:ext>
            </a:extLst>
          </p:cNvPr>
          <p:cNvSpPr/>
          <p:nvPr/>
        </p:nvSpPr>
        <p:spPr>
          <a:xfrm>
            <a:off x="173736" y="4880707"/>
            <a:ext cx="3843942" cy="1872333"/>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nvGrpSpPr>
          <p:cNvPr id="26" name="Group 25">
            <a:extLst>
              <a:ext uri="{FF2B5EF4-FFF2-40B4-BE49-F238E27FC236}">
                <a16:creationId xmlns:a16="http://schemas.microsoft.com/office/drawing/2014/main" id="{79E6D8EC-B8B2-68B3-0DA7-8B7295F941B7}"/>
              </a:ext>
            </a:extLst>
          </p:cNvPr>
          <p:cNvGrpSpPr/>
          <p:nvPr/>
        </p:nvGrpSpPr>
        <p:grpSpPr>
          <a:xfrm>
            <a:off x="847114" y="5192673"/>
            <a:ext cx="1276887" cy="1234971"/>
            <a:chOff x="17100368" y="28262453"/>
            <a:chExt cx="3522355" cy="3226869"/>
          </a:xfrm>
        </p:grpSpPr>
        <p:pic>
          <p:nvPicPr>
            <p:cNvPr id="27" name="Picture 26" descr="A blue circle with black text&#10;&#10;Description automatically generated">
              <a:extLst>
                <a:ext uri="{FF2B5EF4-FFF2-40B4-BE49-F238E27FC236}">
                  <a16:creationId xmlns:a16="http://schemas.microsoft.com/office/drawing/2014/main" id="{E250FBAA-8903-D2DC-7132-2B1165112E26}"/>
                </a:ext>
              </a:extLst>
            </p:cNvPr>
            <p:cNvPicPr>
              <a:picLocks noChangeAspect="1"/>
            </p:cNvPicPr>
            <p:nvPr/>
          </p:nvPicPr>
          <p:blipFill>
            <a:blip r:embed="rId10"/>
            <a:stretch>
              <a:fillRect/>
            </a:stretch>
          </p:blipFill>
          <p:spPr>
            <a:xfrm>
              <a:off x="18005773" y="29779351"/>
              <a:ext cx="1716838" cy="1709971"/>
            </a:xfrm>
            <a:prstGeom prst="rect">
              <a:avLst/>
            </a:prstGeom>
          </p:spPr>
        </p:pic>
        <p:pic>
          <p:nvPicPr>
            <p:cNvPr id="28" name="Picture 27" descr="A red and black stamp with text&#10;&#10;Description automatically generated">
              <a:extLst>
                <a:ext uri="{FF2B5EF4-FFF2-40B4-BE49-F238E27FC236}">
                  <a16:creationId xmlns:a16="http://schemas.microsoft.com/office/drawing/2014/main" id="{E587AFC2-61FC-C94D-7261-8537F4D27566}"/>
                </a:ext>
              </a:extLst>
            </p:cNvPr>
            <p:cNvPicPr>
              <a:picLocks noChangeAspect="1"/>
            </p:cNvPicPr>
            <p:nvPr/>
          </p:nvPicPr>
          <p:blipFill>
            <a:blip r:embed="rId11"/>
            <a:stretch>
              <a:fillRect/>
            </a:stretch>
          </p:blipFill>
          <p:spPr>
            <a:xfrm>
              <a:off x="18905885" y="28262453"/>
              <a:ext cx="1716838" cy="1709971"/>
            </a:xfrm>
            <a:prstGeom prst="rect">
              <a:avLst/>
            </a:prstGeom>
          </p:spPr>
        </p:pic>
        <p:pic>
          <p:nvPicPr>
            <p:cNvPr id="29" name="Picture 28" descr="A green circle with black text&#10;&#10;Description automatically generated">
              <a:extLst>
                <a:ext uri="{FF2B5EF4-FFF2-40B4-BE49-F238E27FC236}">
                  <a16:creationId xmlns:a16="http://schemas.microsoft.com/office/drawing/2014/main" id="{F86988FB-1CEF-6268-DE01-568FD66114A4}"/>
                </a:ext>
              </a:extLst>
            </p:cNvPr>
            <p:cNvPicPr>
              <a:picLocks noChangeAspect="1"/>
            </p:cNvPicPr>
            <p:nvPr/>
          </p:nvPicPr>
          <p:blipFill>
            <a:blip r:embed="rId12"/>
            <a:stretch>
              <a:fillRect/>
            </a:stretch>
          </p:blipFill>
          <p:spPr>
            <a:xfrm>
              <a:off x="17100368" y="28262453"/>
              <a:ext cx="1716838" cy="1709971"/>
            </a:xfrm>
            <a:prstGeom prst="rect">
              <a:avLst/>
            </a:prstGeom>
          </p:spPr>
        </p:pic>
      </p:grpSp>
      <p:sp>
        <p:nvSpPr>
          <p:cNvPr id="3" name="Rounded Rectangle 2">
            <a:extLst>
              <a:ext uri="{FF2B5EF4-FFF2-40B4-BE49-F238E27FC236}">
                <a16:creationId xmlns:a16="http://schemas.microsoft.com/office/drawing/2014/main" id="{B21A9E94-6ED8-3D1A-A40E-F4DB6293FF02}"/>
              </a:ext>
            </a:extLst>
          </p:cNvPr>
          <p:cNvSpPr/>
          <p:nvPr/>
        </p:nvSpPr>
        <p:spPr>
          <a:xfrm>
            <a:off x="8678779" y="4880707"/>
            <a:ext cx="3356816" cy="1872334"/>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1" name="TextBox 20">
            <a:extLst>
              <a:ext uri="{FF2B5EF4-FFF2-40B4-BE49-F238E27FC236}">
                <a16:creationId xmlns:a16="http://schemas.microsoft.com/office/drawing/2014/main" id="{48280AFA-C8D2-BC8B-A147-668B76130B96}"/>
              </a:ext>
            </a:extLst>
          </p:cNvPr>
          <p:cNvSpPr txBox="1"/>
          <p:nvPr/>
        </p:nvSpPr>
        <p:spPr>
          <a:xfrm>
            <a:off x="8765962" y="4880708"/>
            <a:ext cx="3163802" cy="307777"/>
          </a:xfrm>
          <a:prstGeom prst="rect">
            <a:avLst/>
          </a:prstGeom>
          <a:noFill/>
        </p:spPr>
        <p:txBody>
          <a:bodyPr wrap="square" rtlCol="0">
            <a:spAutoFit/>
          </a:bodyPr>
          <a:lstStyle/>
          <a:p>
            <a:pPr algn="l"/>
            <a:r>
              <a:rPr lang="en-US" sz="14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Take a picture to access the </a:t>
            </a:r>
            <a:r>
              <a:rPr lang="en-US" sz="1400" b="1" dirty="0">
                <a:latin typeface="Lato" panose="020F0502020204030203" pitchFamily="34" charset="0"/>
                <a:ea typeface="Lato" panose="020F0502020204030203" pitchFamily="34" charset="0"/>
                <a:cs typeface="Lato" panose="020F0502020204030203" pitchFamily="34" charset="0"/>
              </a:rPr>
              <a:t>full paper</a:t>
            </a:r>
          </a:p>
        </p:txBody>
      </p:sp>
      <p:pic>
        <p:nvPicPr>
          <p:cNvPr id="24" name="Graphic 23" descr="Document with solid fill">
            <a:extLst>
              <a:ext uri="{FF2B5EF4-FFF2-40B4-BE49-F238E27FC236}">
                <a16:creationId xmlns:a16="http://schemas.microsoft.com/office/drawing/2014/main" id="{B5A51381-C11E-DD25-CA52-72C5ED4717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6960" y="5182956"/>
            <a:ext cx="1199959" cy="1199959"/>
          </a:xfrm>
          <a:prstGeom prst="rect">
            <a:avLst/>
          </a:prstGeom>
        </p:spPr>
      </p:pic>
      <p:cxnSp>
        <p:nvCxnSpPr>
          <p:cNvPr id="35" name="Straight Arrow Connector 34">
            <a:extLst>
              <a:ext uri="{FF2B5EF4-FFF2-40B4-BE49-F238E27FC236}">
                <a16:creationId xmlns:a16="http://schemas.microsoft.com/office/drawing/2014/main" id="{D583C870-7FDA-7D6E-4E06-2C1A7CF1E7B5}"/>
              </a:ext>
            </a:extLst>
          </p:cNvPr>
          <p:cNvCxnSpPr>
            <a:cxnSpLocks/>
          </p:cNvCxnSpPr>
          <p:nvPr/>
        </p:nvCxnSpPr>
        <p:spPr>
          <a:xfrm>
            <a:off x="10092760" y="5765559"/>
            <a:ext cx="28669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qr code with black squares&#10;&#10;Description automatically generated">
            <a:extLst>
              <a:ext uri="{FF2B5EF4-FFF2-40B4-BE49-F238E27FC236}">
                <a16:creationId xmlns:a16="http://schemas.microsoft.com/office/drawing/2014/main" id="{BE6F2F61-CD07-AEED-B557-240C42A81687}"/>
              </a:ext>
            </a:extLst>
          </p:cNvPr>
          <p:cNvPicPr>
            <a:picLocks noChangeAspect="1"/>
          </p:cNvPicPr>
          <p:nvPr/>
        </p:nvPicPr>
        <p:blipFill>
          <a:blip r:embed="rId15"/>
          <a:stretch>
            <a:fillRect/>
          </a:stretch>
        </p:blipFill>
        <p:spPr>
          <a:xfrm>
            <a:off x="2104076" y="5168197"/>
            <a:ext cx="1270808" cy="1270808"/>
          </a:xfrm>
          <a:prstGeom prst="rect">
            <a:avLst/>
          </a:prstGeom>
        </p:spPr>
      </p:pic>
      <p:sp>
        <p:nvSpPr>
          <p:cNvPr id="31" name="TextBox 30">
            <a:extLst>
              <a:ext uri="{FF2B5EF4-FFF2-40B4-BE49-F238E27FC236}">
                <a16:creationId xmlns:a16="http://schemas.microsoft.com/office/drawing/2014/main" id="{FB1CDBA4-A5BD-7613-ABB8-2B1589EEBCE0}"/>
              </a:ext>
            </a:extLst>
          </p:cNvPr>
          <p:cNvSpPr txBox="1"/>
          <p:nvPr/>
        </p:nvSpPr>
        <p:spPr>
          <a:xfrm>
            <a:off x="364935" y="4880708"/>
            <a:ext cx="3520860" cy="307777"/>
          </a:xfrm>
          <a:prstGeom prst="rect">
            <a:avLst/>
          </a:prstGeom>
          <a:noFill/>
        </p:spPr>
        <p:txBody>
          <a:bodyPr wrap="square" rtlCol="0">
            <a:spAutoFit/>
          </a:bodyPr>
          <a:lstStyle/>
          <a:p>
            <a:pPr algn="l"/>
            <a:r>
              <a:rPr lang="en-US" sz="14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Take a picture to access our </a:t>
            </a:r>
            <a:r>
              <a:rPr lang="en-US" sz="1400" b="1" dirty="0">
                <a:latin typeface="Lato" panose="020F0502020204030203" pitchFamily="34" charset="0"/>
                <a:ea typeface="Lato" panose="020F0502020204030203" pitchFamily="34" charset="0"/>
                <a:cs typeface="Lato" panose="020F0502020204030203" pitchFamily="34" charset="0"/>
              </a:rPr>
              <a:t>carbon model</a:t>
            </a:r>
          </a:p>
        </p:txBody>
      </p:sp>
      <p:sp>
        <p:nvSpPr>
          <p:cNvPr id="33" name="TextBox 32">
            <a:extLst>
              <a:ext uri="{FF2B5EF4-FFF2-40B4-BE49-F238E27FC236}">
                <a16:creationId xmlns:a16="http://schemas.microsoft.com/office/drawing/2014/main" id="{EF8B22BF-7DEA-749C-8A1B-D1EBF5954D46}"/>
              </a:ext>
            </a:extLst>
          </p:cNvPr>
          <p:cNvSpPr txBox="1"/>
          <p:nvPr/>
        </p:nvSpPr>
        <p:spPr>
          <a:xfrm>
            <a:off x="384937" y="6350523"/>
            <a:ext cx="3555597" cy="369332"/>
          </a:xfrm>
          <a:prstGeom prst="rect">
            <a:avLst/>
          </a:prstGeom>
        </p:spPr>
        <p:txBody>
          <a:bodyPr vert="horz" wrap="square" lIns="91440" tIns="45720" rIns="91440" bIns="45720" rtlCol="0">
            <a:spAutoFit/>
          </a:bodyPr>
          <a:lstStyle/>
          <a:p>
            <a:pPr marL="0" indent="0" algn="l">
              <a:buFont typeface="Arial" panose="020B0604020202020204" pitchFamily="34" charset="0"/>
              <a:buNone/>
            </a:pPr>
            <a:r>
              <a:rPr lang="en-US" u="sng" dirty="0" err="1">
                <a:solidFill>
                  <a:srgbClr val="0070C0"/>
                </a:solidFill>
                <a:latin typeface="Courier New" panose="02070309020205020404" pitchFamily="49" charset="0"/>
                <a:cs typeface="Courier New" panose="02070309020205020404" pitchFamily="49" charset="0"/>
              </a:rPr>
              <a:t>bit.ly</a:t>
            </a:r>
            <a:r>
              <a:rPr lang="en-US" u="sng" dirty="0">
                <a:solidFill>
                  <a:srgbClr val="0070C0"/>
                </a:solidFill>
                <a:latin typeface="Courier New" panose="02070309020205020404" pitchFamily="49" charset="0"/>
                <a:cs typeface="Courier New" panose="02070309020205020404" pitchFamily="49" charset="0"/>
              </a:rPr>
              <a:t>/</a:t>
            </a:r>
            <a:r>
              <a:rPr lang="en-US" u="sng" dirty="0" err="1">
                <a:solidFill>
                  <a:srgbClr val="0070C0"/>
                </a:solidFill>
                <a:latin typeface="Courier New" panose="02070309020205020404" pitchFamily="49" charset="0"/>
                <a:cs typeface="Courier New" panose="02070309020205020404" pitchFamily="49" charset="0"/>
              </a:rPr>
              <a:t>greensku</a:t>
            </a:r>
            <a:r>
              <a:rPr lang="en-US" u="sng" dirty="0">
                <a:solidFill>
                  <a:srgbClr val="0070C0"/>
                </a:solidFill>
                <a:latin typeface="Courier New" panose="02070309020205020404" pitchFamily="49" charset="0"/>
                <a:cs typeface="Courier New" panose="02070309020205020404" pitchFamily="49" charset="0"/>
              </a:rPr>
              <a:t>-artifact</a:t>
            </a:r>
          </a:p>
        </p:txBody>
      </p:sp>
      <p:pic>
        <p:nvPicPr>
          <p:cNvPr id="40" name="Picture 39" descr="A qr code with a black and white background&#10;&#10;Description automatically generated">
            <a:extLst>
              <a:ext uri="{FF2B5EF4-FFF2-40B4-BE49-F238E27FC236}">
                <a16:creationId xmlns:a16="http://schemas.microsoft.com/office/drawing/2014/main" id="{C55593B1-C9FC-061C-7423-115092758651}"/>
              </a:ext>
            </a:extLst>
          </p:cNvPr>
          <p:cNvPicPr>
            <a:picLocks noChangeAspect="1"/>
          </p:cNvPicPr>
          <p:nvPr/>
        </p:nvPicPr>
        <p:blipFill>
          <a:blip r:embed="rId16"/>
          <a:stretch>
            <a:fillRect/>
          </a:stretch>
        </p:blipFill>
        <p:spPr>
          <a:xfrm>
            <a:off x="10424928" y="5149317"/>
            <a:ext cx="1305732" cy="1305732"/>
          </a:xfrm>
          <a:prstGeom prst="rect">
            <a:avLst/>
          </a:prstGeom>
        </p:spPr>
      </p:pic>
      <p:sp>
        <p:nvSpPr>
          <p:cNvPr id="41" name="TextBox 40">
            <a:extLst>
              <a:ext uri="{FF2B5EF4-FFF2-40B4-BE49-F238E27FC236}">
                <a16:creationId xmlns:a16="http://schemas.microsoft.com/office/drawing/2014/main" id="{BEA799A6-D204-33FE-BA82-7F8ABE15C19C}"/>
              </a:ext>
            </a:extLst>
          </p:cNvPr>
          <p:cNvSpPr txBox="1"/>
          <p:nvPr/>
        </p:nvSpPr>
        <p:spPr>
          <a:xfrm>
            <a:off x="8871690" y="6383312"/>
            <a:ext cx="3163802" cy="369332"/>
          </a:xfrm>
          <a:prstGeom prst="rect">
            <a:avLst/>
          </a:prstGeom>
        </p:spPr>
        <p:txBody>
          <a:bodyPr vert="horz" wrap="square" lIns="91440" tIns="45720" rIns="91440" bIns="45720" rtlCol="0">
            <a:spAutoFit/>
          </a:bodyPr>
          <a:lstStyle/>
          <a:p>
            <a:pPr marL="0" indent="0" algn="l">
              <a:buFont typeface="Arial" panose="020B0604020202020204" pitchFamily="34" charset="0"/>
              <a:buNone/>
            </a:pPr>
            <a:r>
              <a:rPr lang="en-US" u="sng" dirty="0" err="1">
                <a:solidFill>
                  <a:srgbClr val="0070C0"/>
                </a:solidFill>
                <a:latin typeface="Courier New" panose="02070309020205020404" pitchFamily="49" charset="0"/>
                <a:cs typeface="Courier New" panose="02070309020205020404" pitchFamily="49" charset="0"/>
              </a:rPr>
              <a:t>bit.ly</a:t>
            </a:r>
            <a:r>
              <a:rPr lang="en-US" u="sng" dirty="0">
                <a:solidFill>
                  <a:srgbClr val="0070C0"/>
                </a:solidFill>
                <a:latin typeface="Courier New" panose="02070309020205020404" pitchFamily="49" charset="0"/>
                <a:cs typeface="Courier New" panose="02070309020205020404" pitchFamily="49" charset="0"/>
              </a:rPr>
              <a:t>/</a:t>
            </a:r>
            <a:r>
              <a:rPr lang="en-US" u="sng" dirty="0" err="1">
                <a:solidFill>
                  <a:srgbClr val="0070C0"/>
                </a:solidFill>
                <a:latin typeface="Courier New" panose="02070309020205020404" pitchFamily="49" charset="0"/>
                <a:cs typeface="Courier New" panose="02070309020205020404" pitchFamily="49" charset="0"/>
              </a:rPr>
              <a:t>greensku</a:t>
            </a:r>
            <a:r>
              <a:rPr lang="en-US" u="sng" dirty="0">
                <a:solidFill>
                  <a:srgbClr val="0070C0"/>
                </a:solidFill>
                <a:latin typeface="Courier New" panose="02070309020205020404" pitchFamily="49" charset="0"/>
                <a:cs typeface="Courier New" panose="02070309020205020404" pitchFamily="49" charset="0"/>
              </a:rPr>
              <a:t>-paper</a:t>
            </a:r>
          </a:p>
        </p:txBody>
      </p:sp>
    </p:spTree>
    <p:custDataLst>
      <p:tags r:id="rId1"/>
    </p:custDataLst>
    <p:extLst>
      <p:ext uri="{BB962C8B-B14F-4D97-AF65-F5344CB8AC3E}">
        <p14:creationId xmlns:p14="http://schemas.microsoft.com/office/powerpoint/2010/main" val="2111814315"/>
      </p:ext>
    </p:extLst>
  </p:cSld>
  <p:clrMapOvr>
    <a:masterClrMapping/>
  </p:clrMapOvr>
  <mc:AlternateContent xmlns:mc="http://schemas.openxmlformats.org/markup-compatibility/2006" xmlns:p14="http://schemas.microsoft.com/office/powerpoint/2010/main">
    <mc:Choice Requires="p14">
      <p:transition spd="med" p14:dur="700" advTm="16584">
        <p:fade/>
      </p:transition>
    </mc:Choice>
    <mc:Fallback xmlns="">
      <p:transition spd="med" advTm="165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E260-E7B4-6619-EE7B-08C159E83BC0}"/>
              </a:ext>
            </a:extLst>
          </p:cNvPr>
          <p:cNvSpPr>
            <a:spLocks noGrp="1"/>
          </p:cNvSpPr>
          <p:nvPr>
            <p:ph type="title"/>
          </p:nvPr>
        </p:nvSpPr>
        <p:spPr/>
        <p:txBody>
          <a:bodyPr/>
          <a:lstStyle/>
          <a:p>
            <a:r>
              <a:rPr lang="en-US" dirty="0"/>
              <a:t>Backup Slides </a:t>
            </a:r>
          </a:p>
        </p:txBody>
      </p:sp>
      <p:sp>
        <p:nvSpPr>
          <p:cNvPr id="4" name="Slide Number Placeholder 3">
            <a:extLst>
              <a:ext uri="{FF2B5EF4-FFF2-40B4-BE49-F238E27FC236}">
                <a16:creationId xmlns:a16="http://schemas.microsoft.com/office/drawing/2014/main" id="{9B4D97AE-E671-5EB7-69EE-61A3AE6FF82F}"/>
              </a:ext>
            </a:extLst>
          </p:cNvPr>
          <p:cNvSpPr>
            <a:spLocks noGrp="1"/>
          </p:cNvSpPr>
          <p:nvPr>
            <p:ph type="sldNum" sz="quarter" idx="12"/>
          </p:nvPr>
        </p:nvSpPr>
        <p:spPr/>
        <p:txBody>
          <a:bodyPr/>
          <a:lstStyle/>
          <a:p>
            <a:fld id="{CA5C1F0B-256B-3243-BFD0-E9259D5AEDE3}" type="slidenum">
              <a:rPr lang="en-US" smtClean="0"/>
              <a:t>29</a:t>
            </a:fld>
            <a:endParaRPr lang="en-US"/>
          </a:p>
        </p:txBody>
      </p:sp>
      <p:pic>
        <p:nvPicPr>
          <p:cNvPr id="6" name="Graphic 5" descr="Back with solid fill">
            <a:extLst>
              <a:ext uri="{FF2B5EF4-FFF2-40B4-BE49-F238E27FC236}">
                <a16:creationId xmlns:a16="http://schemas.microsoft.com/office/drawing/2014/main" id="{2F587408-41DA-267F-9C35-144CFAA874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7990" y="3429000"/>
            <a:ext cx="1121595" cy="1121595"/>
          </a:xfrm>
          <a:prstGeom prst="rect">
            <a:avLst/>
          </a:prstGeom>
        </p:spPr>
      </p:pic>
    </p:spTree>
    <p:extLst>
      <p:ext uri="{BB962C8B-B14F-4D97-AF65-F5344CB8AC3E}">
        <p14:creationId xmlns:p14="http://schemas.microsoft.com/office/powerpoint/2010/main" val="229414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C88D-C852-FD90-5903-EA36E25EC713}"/>
              </a:ext>
            </a:extLst>
          </p:cNvPr>
          <p:cNvSpPr>
            <a:spLocks noGrp="1"/>
          </p:cNvSpPr>
          <p:nvPr>
            <p:ph type="title"/>
          </p:nvPr>
        </p:nvSpPr>
        <p:spPr>
          <a:xfrm>
            <a:off x="437367" y="320675"/>
            <a:ext cx="11136682" cy="1325563"/>
          </a:xfrm>
        </p:spPr>
        <p:txBody>
          <a:bodyPr>
            <a:normAutofit/>
          </a:bodyPr>
          <a:lstStyle/>
          <a:p>
            <a:r>
              <a:rPr lang="en-US" sz="2800" dirty="0"/>
              <a:t>Where do carbon emissions come from in the cloud?</a:t>
            </a:r>
          </a:p>
        </p:txBody>
      </p:sp>
      <p:sp>
        <p:nvSpPr>
          <p:cNvPr id="3" name="Content Placeholder 2">
            <a:extLst>
              <a:ext uri="{FF2B5EF4-FFF2-40B4-BE49-F238E27FC236}">
                <a16:creationId xmlns:a16="http://schemas.microsoft.com/office/drawing/2014/main" id="{93942274-314E-AFCC-93A6-0B4CA3E5498E}"/>
              </a:ext>
            </a:extLst>
          </p:cNvPr>
          <p:cNvSpPr>
            <a:spLocks noGrp="1"/>
          </p:cNvSpPr>
          <p:nvPr>
            <p:ph idx="1"/>
          </p:nvPr>
        </p:nvSpPr>
        <p:spPr>
          <a:xfrm>
            <a:off x="437367" y="1497785"/>
            <a:ext cx="10515600" cy="679580"/>
          </a:xfrm>
        </p:spPr>
        <p:txBody>
          <a:bodyPr>
            <a:normAutofit/>
          </a:bodyPr>
          <a:lstStyle/>
          <a:p>
            <a:r>
              <a:rPr lang="en-US" sz="2000" dirty="0"/>
              <a:t>Cloud computing causes </a:t>
            </a:r>
            <a:r>
              <a:rPr lang="en-US" sz="2000" i="1" dirty="0"/>
              <a:t>two</a:t>
            </a:r>
            <a:r>
              <a:rPr lang="en-US" sz="2000" dirty="0"/>
              <a:t> types of emissions:</a:t>
            </a:r>
          </a:p>
        </p:txBody>
      </p:sp>
      <p:sp>
        <p:nvSpPr>
          <p:cNvPr id="4" name="Slide Number Placeholder 3">
            <a:extLst>
              <a:ext uri="{FF2B5EF4-FFF2-40B4-BE49-F238E27FC236}">
                <a16:creationId xmlns:a16="http://schemas.microsoft.com/office/drawing/2014/main" id="{EBB21034-306C-A522-366E-966B80887359}"/>
              </a:ext>
            </a:extLst>
          </p:cNvPr>
          <p:cNvSpPr>
            <a:spLocks noGrp="1"/>
          </p:cNvSpPr>
          <p:nvPr>
            <p:ph type="sldNum" sz="quarter" idx="12"/>
          </p:nvPr>
        </p:nvSpPr>
        <p:spPr>
          <a:xfrm>
            <a:off x="9224113" y="6551399"/>
            <a:ext cx="2743200" cy="365125"/>
          </a:xfrm>
        </p:spPr>
        <p:txBody>
          <a:bodyPr/>
          <a:lstStyle/>
          <a:p>
            <a:fld id="{CA5C1F0B-256B-3243-BFD0-E9259D5AEDE3}" type="slidenum">
              <a:rPr lang="en-US" smtClean="0"/>
              <a:t>3</a:t>
            </a:fld>
            <a:endParaRPr lang="en-US"/>
          </a:p>
        </p:txBody>
      </p:sp>
      <p:grpSp>
        <p:nvGrpSpPr>
          <p:cNvPr id="24" name="Group 23">
            <a:extLst>
              <a:ext uri="{FF2B5EF4-FFF2-40B4-BE49-F238E27FC236}">
                <a16:creationId xmlns:a16="http://schemas.microsoft.com/office/drawing/2014/main" id="{002E9463-B43F-97B4-A71C-A5D1508E9F68}"/>
              </a:ext>
            </a:extLst>
          </p:cNvPr>
          <p:cNvGrpSpPr/>
          <p:nvPr/>
        </p:nvGrpSpPr>
        <p:grpSpPr>
          <a:xfrm>
            <a:off x="2765648" y="2445893"/>
            <a:ext cx="1579381" cy="1335996"/>
            <a:chOff x="3061083" y="2716352"/>
            <a:chExt cx="1579381" cy="1335996"/>
          </a:xfrm>
        </p:grpSpPr>
        <p:pic>
          <p:nvPicPr>
            <p:cNvPr id="6" name="Graphic 5" descr="Power with solid fill">
              <a:extLst>
                <a:ext uri="{FF2B5EF4-FFF2-40B4-BE49-F238E27FC236}">
                  <a16:creationId xmlns:a16="http://schemas.microsoft.com/office/drawing/2014/main" id="{11387194-C07E-9109-61F5-015F3217D4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1083" y="2716352"/>
              <a:ext cx="756839" cy="756839"/>
            </a:xfrm>
            <a:prstGeom prst="rect">
              <a:avLst/>
            </a:prstGeom>
          </p:spPr>
        </p:pic>
        <p:pic>
          <p:nvPicPr>
            <p:cNvPr id="8" name="Graphic 7" descr="Electric Tower with solid fill">
              <a:extLst>
                <a:ext uri="{FF2B5EF4-FFF2-40B4-BE49-F238E27FC236}">
                  <a16:creationId xmlns:a16="http://schemas.microsoft.com/office/drawing/2014/main" id="{FA7E8A0E-19E9-5264-97BC-B39FF20508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6064" y="3137948"/>
              <a:ext cx="914400" cy="914400"/>
            </a:xfrm>
            <a:prstGeom prst="rect">
              <a:avLst/>
            </a:prstGeom>
          </p:spPr>
        </p:pic>
      </p:grpSp>
      <p:sp>
        <p:nvSpPr>
          <p:cNvPr id="9" name="TextBox 8">
            <a:extLst>
              <a:ext uri="{FF2B5EF4-FFF2-40B4-BE49-F238E27FC236}">
                <a16:creationId xmlns:a16="http://schemas.microsoft.com/office/drawing/2014/main" id="{E426D5F1-C713-8B65-33CD-0CB910D0325B}"/>
              </a:ext>
            </a:extLst>
          </p:cNvPr>
          <p:cNvSpPr txBox="1"/>
          <p:nvPr/>
        </p:nvSpPr>
        <p:spPr>
          <a:xfrm>
            <a:off x="2514028" y="3855125"/>
            <a:ext cx="2082621" cy="461665"/>
          </a:xfrm>
          <a:prstGeom prst="rect">
            <a:avLst/>
          </a:prstGeom>
          <a:noFill/>
        </p:spPr>
        <p:txBody>
          <a:bodyPr wrap="none" rtlCol="0">
            <a:spAutoFit/>
          </a:bodyPr>
          <a:lstStyle/>
          <a:p>
            <a:r>
              <a:rPr lang="en-US" sz="2400" b="1" dirty="0">
                <a:ln>
                  <a:solidFill>
                    <a:schemeClr val="tx1"/>
                  </a:solidFill>
                </a:ln>
                <a:solidFill>
                  <a:schemeClr val="accent4"/>
                </a:solidFill>
                <a:latin typeface="Poppins" pitchFamily="2" charset="77"/>
                <a:cs typeface="Poppins" pitchFamily="2" charset="77"/>
              </a:rPr>
              <a:t>Operational</a:t>
            </a:r>
          </a:p>
        </p:txBody>
      </p:sp>
      <p:grpSp>
        <p:nvGrpSpPr>
          <p:cNvPr id="23" name="Group 22">
            <a:extLst>
              <a:ext uri="{FF2B5EF4-FFF2-40B4-BE49-F238E27FC236}">
                <a16:creationId xmlns:a16="http://schemas.microsoft.com/office/drawing/2014/main" id="{F4E1112B-B583-EE12-59E6-BD1A2D3D4C2F}"/>
              </a:ext>
            </a:extLst>
          </p:cNvPr>
          <p:cNvGrpSpPr/>
          <p:nvPr/>
        </p:nvGrpSpPr>
        <p:grpSpPr>
          <a:xfrm>
            <a:off x="7726207" y="2418980"/>
            <a:ext cx="1497906" cy="1510074"/>
            <a:chOff x="7525791" y="2689439"/>
            <a:chExt cx="1497906" cy="1510074"/>
          </a:xfrm>
        </p:grpSpPr>
        <p:pic>
          <p:nvPicPr>
            <p:cNvPr id="11" name="Graphic 10" descr="Server with solid fill">
              <a:extLst>
                <a:ext uri="{FF2B5EF4-FFF2-40B4-BE49-F238E27FC236}">
                  <a16:creationId xmlns:a16="http://schemas.microsoft.com/office/drawing/2014/main" id="{FA5A0255-C9A9-A29E-18E7-3DD4ADB46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92910" y="3168726"/>
              <a:ext cx="1030787" cy="1030787"/>
            </a:xfrm>
            <a:prstGeom prst="rect">
              <a:avLst/>
            </a:prstGeom>
          </p:spPr>
        </p:pic>
        <p:pic>
          <p:nvPicPr>
            <p:cNvPr id="13" name="Graphic 12" descr="Wrench with solid fill">
              <a:extLst>
                <a:ext uri="{FF2B5EF4-FFF2-40B4-BE49-F238E27FC236}">
                  <a16:creationId xmlns:a16="http://schemas.microsoft.com/office/drawing/2014/main" id="{917769B6-81B8-04CC-66FC-E8AF618094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25791" y="2689439"/>
              <a:ext cx="914400" cy="914400"/>
            </a:xfrm>
            <a:prstGeom prst="rect">
              <a:avLst/>
            </a:prstGeom>
          </p:spPr>
        </p:pic>
      </p:grpSp>
      <p:sp>
        <p:nvSpPr>
          <p:cNvPr id="14" name="TextBox 13">
            <a:extLst>
              <a:ext uri="{FF2B5EF4-FFF2-40B4-BE49-F238E27FC236}">
                <a16:creationId xmlns:a16="http://schemas.microsoft.com/office/drawing/2014/main" id="{BCB6254F-23B3-D9DD-7C4A-0FD8123BA033}"/>
              </a:ext>
            </a:extLst>
          </p:cNvPr>
          <p:cNvSpPr txBox="1"/>
          <p:nvPr/>
        </p:nvSpPr>
        <p:spPr>
          <a:xfrm>
            <a:off x="7774301" y="3885903"/>
            <a:ext cx="1778051" cy="461665"/>
          </a:xfrm>
          <a:prstGeom prst="rect">
            <a:avLst/>
          </a:prstGeom>
          <a:noFill/>
        </p:spPr>
        <p:txBody>
          <a:bodyPr wrap="none" rtlCol="0">
            <a:spAutoFit/>
          </a:bodyPr>
          <a:lstStyle/>
          <a:p>
            <a:r>
              <a:rPr lang="en-US" sz="2400" b="1" dirty="0">
                <a:ln>
                  <a:solidFill>
                    <a:schemeClr val="tx1"/>
                  </a:solidFill>
                </a:ln>
                <a:solidFill>
                  <a:schemeClr val="accent1"/>
                </a:solidFill>
                <a:latin typeface="Poppins" pitchFamily="2" charset="77"/>
                <a:cs typeface="Poppins" pitchFamily="2" charset="77"/>
              </a:rPr>
              <a:t>Embodied</a:t>
            </a:r>
          </a:p>
        </p:txBody>
      </p:sp>
      <p:pic>
        <p:nvPicPr>
          <p:cNvPr id="18" name="Graphic 17" descr="Scales of justice with solid fill">
            <a:extLst>
              <a:ext uri="{FF2B5EF4-FFF2-40B4-BE49-F238E27FC236}">
                <a16:creationId xmlns:a16="http://schemas.microsoft.com/office/drawing/2014/main" id="{B73DF1CC-B820-02EC-FFBC-709889918F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29693" y="1867074"/>
            <a:ext cx="2932611" cy="2932611"/>
          </a:xfrm>
          <a:prstGeom prst="rect">
            <a:avLst/>
          </a:prstGeom>
        </p:spPr>
      </p:pic>
      <p:sp>
        <p:nvSpPr>
          <p:cNvPr id="21" name="TextBox 20">
            <a:extLst>
              <a:ext uri="{FF2B5EF4-FFF2-40B4-BE49-F238E27FC236}">
                <a16:creationId xmlns:a16="http://schemas.microsoft.com/office/drawing/2014/main" id="{E856C9F8-0DBB-DA67-7563-6B73ED7B6291}"/>
              </a:ext>
            </a:extLst>
          </p:cNvPr>
          <p:cNvSpPr txBox="1"/>
          <p:nvPr/>
        </p:nvSpPr>
        <p:spPr>
          <a:xfrm>
            <a:off x="3184036" y="4356336"/>
            <a:ext cx="983140" cy="646331"/>
          </a:xfrm>
          <a:prstGeom prst="rect">
            <a:avLst/>
          </a:prstGeom>
          <a:noFill/>
        </p:spPr>
        <p:txBody>
          <a:bodyPr wrap="square">
            <a:spAutoFit/>
          </a:bodyPr>
          <a:lstStyle/>
          <a:p>
            <a:r>
              <a:rPr lang="en-US" sz="3600" b="1" dirty="0">
                <a:ln w="3175">
                  <a:solidFill>
                    <a:schemeClr val="tx1"/>
                  </a:solidFill>
                  <a:prstDash val="solid"/>
                </a:ln>
                <a:solidFill>
                  <a:schemeClr val="accent4"/>
                </a:solidFill>
              </a:rPr>
              <a:t>52% </a:t>
            </a:r>
            <a:endParaRPr lang="en-US" sz="3600" dirty="0"/>
          </a:p>
        </p:txBody>
      </p:sp>
      <p:sp>
        <p:nvSpPr>
          <p:cNvPr id="22" name="TextBox 21">
            <a:extLst>
              <a:ext uri="{FF2B5EF4-FFF2-40B4-BE49-F238E27FC236}">
                <a16:creationId xmlns:a16="http://schemas.microsoft.com/office/drawing/2014/main" id="{DF98691D-1A68-2AB5-24FA-907E6DE3B8D8}"/>
              </a:ext>
            </a:extLst>
          </p:cNvPr>
          <p:cNvSpPr txBox="1"/>
          <p:nvPr/>
        </p:nvSpPr>
        <p:spPr>
          <a:xfrm>
            <a:off x="8171756" y="4356443"/>
            <a:ext cx="983140" cy="646331"/>
          </a:xfrm>
          <a:prstGeom prst="rect">
            <a:avLst/>
          </a:prstGeom>
          <a:noFill/>
        </p:spPr>
        <p:txBody>
          <a:bodyPr wrap="square">
            <a:spAutoFit/>
          </a:bodyPr>
          <a:lstStyle/>
          <a:p>
            <a:r>
              <a:rPr lang="en-US" sz="3600" b="1" dirty="0">
                <a:ln w="3175">
                  <a:solidFill>
                    <a:schemeClr val="tx1"/>
                  </a:solidFill>
                  <a:prstDash val="solid"/>
                </a:ln>
                <a:solidFill>
                  <a:schemeClr val="accent1"/>
                </a:solidFill>
              </a:rPr>
              <a:t>48% </a:t>
            </a:r>
            <a:endParaRPr lang="en-US" sz="3600" dirty="0">
              <a:solidFill>
                <a:schemeClr val="accent1"/>
              </a:solidFill>
            </a:endParaRPr>
          </a:p>
        </p:txBody>
      </p:sp>
      <p:sp>
        <p:nvSpPr>
          <p:cNvPr id="7" name="Right Brace 6">
            <a:extLst>
              <a:ext uri="{FF2B5EF4-FFF2-40B4-BE49-F238E27FC236}">
                <a16:creationId xmlns:a16="http://schemas.microsoft.com/office/drawing/2014/main" id="{C075B02D-5A3E-5E4F-EC05-9609DDFD8B8D}"/>
              </a:ext>
            </a:extLst>
          </p:cNvPr>
          <p:cNvSpPr/>
          <p:nvPr/>
        </p:nvSpPr>
        <p:spPr>
          <a:xfrm rot="5400000">
            <a:off x="5880842" y="1739789"/>
            <a:ext cx="400110" cy="6942910"/>
          </a:xfrm>
          <a:prstGeom prst="rightBrace">
            <a:avLst>
              <a:gd name="adj1" fmla="val 109057"/>
              <a:gd name="adj2" fmla="val 50000"/>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5369060-5E10-D266-81B4-995CA904E951}"/>
              </a:ext>
            </a:extLst>
          </p:cNvPr>
          <p:cNvSpPr txBox="1"/>
          <p:nvPr/>
        </p:nvSpPr>
        <p:spPr>
          <a:xfrm>
            <a:off x="736412" y="5459698"/>
            <a:ext cx="10719176" cy="419861"/>
          </a:xfrm>
          <a:prstGeom prst="rect">
            <a:avLst/>
          </a:prstGeom>
        </p:spPr>
        <p:txBody>
          <a:bodyPr vert="horz" wrap="none" lIns="91440" tIns="45720" rIns="91440" bIns="45720" rtlCol="0">
            <a:normAutofit/>
          </a:bodyPr>
          <a:lstStyle/>
          <a:p>
            <a:pPr marL="0" indent="0" algn="l">
              <a:buFont typeface="Arial" panose="020B0604020202020204" pitchFamily="34" charset="0"/>
              <a:buNone/>
            </a:pPr>
            <a:r>
              <a:rPr lang="en-US" sz="2000" b="1" i="1" dirty="0">
                <a:latin typeface="Poppins" pitchFamily="2" charset="77"/>
                <a:cs typeface="Poppins" pitchFamily="2" charset="77"/>
              </a:rPr>
              <a:t>Compute servers cause over </a:t>
            </a:r>
            <a:r>
              <a:rPr lang="en-US" sz="2000" b="1" i="1" dirty="0">
                <a:solidFill>
                  <a:srgbClr val="E9B00D"/>
                </a:solidFill>
                <a:latin typeface="Poppins" pitchFamily="2" charset="77"/>
                <a:cs typeface="Poppins" pitchFamily="2" charset="77"/>
              </a:rPr>
              <a:t>70% of operational</a:t>
            </a:r>
            <a:r>
              <a:rPr lang="en-US" sz="2000" b="1" i="1" dirty="0">
                <a:latin typeface="Poppins" pitchFamily="2" charset="77"/>
                <a:cs typeface="Poppins" pitchFamily="2" charset="77"/>
              </a:rPr>
              <a:t> and </a:t>
            </a:r>
            <a:r>
              <a:rPr lang="en-US" sz="2000" b="1" i="1" dirty="0">
                <a:solidFill>
                  <a:schemeClr val="accent1"/>
                </a:solidFill>
                <a:latin typeface="Poppins" pitchFamily="2" charset="77"/>
                <a:cs typeface="Poppins" pitchFamily="2" charset="77"/>
              </a:rPr>
              <a:t>40% of embodied </a:t>
            </a:r>
            <a:r>
              <a:rPr lang="en-US" sz="2000" b="1" i="1" dirty="0">
                <a:latin typeface="Poppins" pitchFamily="2" charset="77"/>
                <a:cs typeface="Poppins" pitchFamily="2" charset="77"/>
              </a:rPr>
              <a:t>emissions</a:t>
            </a:r>
            <a:endParaRPr lang="en-US" b="1" dirty="0">
              <a:latin typeface="Poppins" pitchFamily="2" charset="77"/>
              <a:cs typeface="Poppins" pitchFamily="2" charset="77"/>
            </a:endParaRPr>
          </a:p>
        </p:txBody>
      </p:sp>
      <p:sp>
        <p:nvSpPr>
          <p:cNvPr id="12" name="TextBox 11">
            <a:extLst>
              <a:ext uri="{FF2B5EF4-FFF2-40B4-BE49-F238E27FC236}">
                <a16:creationId xmlns:a16="http://schemas.microsoft.com/office/drawing/2014/main" id="{B8EF3845-FF9C-7AD9-A3BA-EB116A7D7B05}"/>
              </a:ext>
            </a:extLst>
          </p:cNvPr>
          <p:cNvSpPr txBox="1"/>
          <p:nvPr/>
        </p:nvSpPr>
        <p:spPr>
          <a:xfrm>
            <a:off x="368206" y="6074921"/>
            <a:ext cx="11455588"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To reduce both types of emissions, it is crucial to lower the emissions of compute servers</a:t>
            </a:r>
          </a:p>
        </p:txBody>
      </p:sp>
    </p:spTree>
    <p:custDataLst>
      <p:tags r:id="rId1"/>
    </p:custDataLst>
    <p:extLst>
      <p:ext uri="{BB962C8B-B14F-4D97-AF65-F5344CB8AC3E}">
        <p14:creationId xmlns:p14="http://schemas.microsoft.com/office/powerpoint/2010/main" val="3991621996"/>
      </p:ext>
    </p:extLst>
  </p:cSld>
  <p:clrMapOvr>
    <a:masterClrMapping/>
  </p:clrMapOvr>
  <mc:AlternateContent xmlns:mc="http://schemas.openxmlformats.org/markup-compatibility/2006" xmlns:p14="http://schemas.microsoft.com/office/powerpoint/2010/main">
    <mc:Choice Requires="p14">
      <p:transition spd="med" p14:dur="700" advTm="51470">
        <p:fade/>
      </p:transition>
    </mc:Choice>
    <mc:Fallback xmlns="">
      <p:transition spd="med" advTm="51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4" grpId="0"/>
      <p:bldP spid="21" grpId="0"/>
      <p:bldP spid="22" grpId="0"/>
      <p:bldP spid="7" grpId="0" animBg="1"/>
      <p:bldP spid="10"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0C17-9C2A-A5A9-30C1-62ACA6A6B895}"/>
              </a:ext>
            </a:extLst>
          </p:cNvPr>
          <p:cNvSpPr>
            <a:spLocks noGrp="1"/>
          </p:cNvSpPr>
          <p:nvPr>
            <p:ph type="title"/>
          </p:nvPr>
        </p:nvSpPr>
        <p:spPr>
          <a:xfrm>
            <a:off x="619664" y="153192"/>
            <a:ext cx="10515600" cy="1325563"/>
          </a:xfrm>
        </p:spPr>
        <p:txBody>
          <a:bodyPr>
            <a:normAutofit/>
          </a:bodyPr>
          <a:lstStyle/>
          <a:p>
            <a:r>
              <a:rPr lang="en-US" sz="3600" dirty="0"/>
              <a:t>Backup Table of Contents</a:t>
            </a:r>
          </a:p>
        </p:txBody>
      </p:sp>
      <p:sp>
        <p:nvSpPr>
          <p:cNvPr id="3" name="Content Placeholder 2">
            <a:extLst>
              <a:ext uri="{FF2B5EF4-FFF2-40B4-BE49-F238E27FC236}">
                <a16:creationId xmlns:a16="http://schemas.microsoft.com/office/drawing/2014/main" id="{E46B0F67-F6FB-B9C4-5BFD-D38711F3620D}"/>
              </a:ext>
            </a:extLst>
          </p:cNvPr>
          <p:cNvSpPr>
            <a:spLocks noGrp="1"/>
          </p:cNvSpPr>
          <p:nvPr>
            <p:ph idx="1"/>
          </p:nvPr>
        </p:nvSpPr>
        <p:spPr>
          <a:xfrm>
            <a:off x="619664" y="1522776"/>
            <a:ext cx="5476336" cy="4351338"/>
          </a:xfrm>
        </p:spPr>
        <p:txBody>
          <a:bodyPr>
            <a:noAutofit/>
          </a:bodyPr>
          <a:lstStyle/>
          <a:p>
            <a:pPr marL="514350" indent="-514350">
              <a:spcBef>
                <a:spcPts val="600"/>
              </a:spcBef>
              <a:buFont typeface="+mj-lt"/>
              <a:buAutoNum type="arabicPeriod"/>
            </a:pPr>
            <a:r>
              <a:rPr lang="en-US" sz="1500" dirty="0">
                <a:hlinkClick r:id="rId2" action="ppaction://hlinksldjump"/>
              </a:rPr>
              <a:t>Why Server Design?</a:t>
            </a:r>
            <a:endParaRPr lang="en-US" sz="1500" dirty="0"/>
          </a:p>
          <a:p>
            <a:pPr marL="514350" indent="-514350">
              <a:spcBef>
                <a:spcPts val="600"/>
              </a:spcBef>
              <a:buFont typeface="+mj-lt"/>
              <a:buAutoNum type="arabicPeriod"/>
            </a:pPr>
            <a:r>
              <a:rPr lang="en-US" sz="1500" dirty="0">
                <a:hlinkClick r:id="rId3" action="ppaction://hlinksldjump"/>
              </a:rPr>
              <a:t>Future Work</a:t>
            </a:r>
            <a:endParaRPr lang="en-US" sz="1500" dirty="0"/>
          </a:p>
          <a:p>
            <a:pPr marL="514350" indent="-514350">
              <a:spcBef>
                <a:spcPts val="600"/>
              </a:spcBef>
              <a:buFont typeface="+mj-lt"/>
              <a:buAutoNum type="arabicPeriod"/>
            </a:pPr>
            <a:r>
              <a:rPr lang="en-US" sz="1500" dirty="0">
                <a:hlinkClick r:id="rId4" action="ppaction://hlinksldjump"/>
              </a:rPr>
              <a:t>Full Carbon Breakdown</a:t>
            </a:r>
            <a:endParaRPr lang="en-US" sz="1500" dirty="0"/>
          </a:p>
          <a:p>
            <a:pPr marL="514350" indent="-514350">
              <a:spcBef>
                <a:spcPts val="600"/>
              </a:spcBef>
              <a:buFont typeface="+mj-lt"/>
              <a:buAutoNum type="arabicPeriod"/>
            </a:pPr>
            <a:r>
              <a:rPr lang="en-US" sz="1500" dirty="0">
                <a:hlinkClick r:id="rId5" action="ppaction://hlinksldjump"/>
              </a:rPr>
              <a:t>Carbon Accounting</a:t>
            </a:r>
            <a:endParaRPr lang="en-US" sz="1500" dirty="0"/>
          </a:p>
          <a:p>
            <a:pPr marL="514350" indent="-514350">
              <a:spcBef>
                <a:spcPts val="600"/>
              </a:spcBef>
              <a:buFont typeface="+mj-lt"/>
              <a:buAutoNum type="arabicPeriod"/>
            </a:pPr>
            <a:r>
              <a:rPr lang="en-US" sz="1500" dirty="0">
                <a:hlinkClick r:id="rId6" action="ppaction://hlinksldjump"/>
              </a:rPr>
              <a:t>All Applications</a:t>
            </a:r>
            <a:endParaRPr lang="en-US" sz="1500" dirty="0"/>
          </a:p>
          <a:p>
            <a:pPr marL="514350" indent="-514350">
              <a:spcBef>
                <a:spcPts val="600"/>
              </a:spcBef>
              <a:buFont typeface="+mj-lt"/>
              <a:buAutoNum type="arabicPeriod"/>
            </a:pPr>
            <a:r>
              <a:rPr lang="en-US" sz="1500" dirty="0">
                <a:hlinkClick r:id="rId7" action="ppaction://hlinksldjump"/>
              </a:rPr>
              <a:t>All Applications to Gen3 Baseline Performance</a:t>
            </a:r>
            <a:endParaRPr lang="en-US" sz="1500" dirty="0"/>
          </a:p>
          <a:p>
            <a:pPr marL="514350" indent="-514350">
              <a:spcBef>
                <a:spcPts val="600"/>
              </a:spcBef>
              <a:buFont typeface="+mj-lt"/>
              <a:buAutoNum type="arabicPeriod"/>
            </a:pPr>
            <a:r>
              <a:rPr lang="en-US" sz="1500" dirty="0">
                <a:hlinkClick r:id="rId8" action="ppaction://hlinksldjump"/>
              </a:rPr>
              <a:t>All Applications to Gen2 Baseline  Performance</a:t>
            </a:r>
            <a:endParaRPr lang="en-US" sz="1500" dirty="0"/>
          </a:p>
          <a:p>
            <a:pPr marL="514350" indent="-514350">
              <a:spcBef>
                <a:spcPts val="600"/>
              </a:spcBef>
              <a:buFont typeface="+mj-lt"/>
              <a:buAutoNum type="arabicPeriod"/>
            </a:pPr>
            <a:r>
              <a:rPr lang="en-US" sz="1500" dirty="0">
                <a:hlinkClick r:id="rId9" action="ppaction://hlinksldjump"/>
              </a:rPr>
              <a:t>All Applications to Gen1 Baseline Performance</a:t>
            </a:r>
            <a:endParaRPr lang="en-US" sz="1500" dirty="0"/>
          </a:p>
          <a:p>
            <a:pPr marL="514350" indent="-514350">
              <a:spcBef>
                <a:spcPts val="600"/>
              </a:spcBef>
              <a:buFont typeface="+mj-lt"/>
              <a:buAutoNum type="arabicPeriod"/>
            </a:pPr>
            <a:r>
              <a:rPr lang="en-US" sz="1500" dirty="0">
                <a:hlinkClick r:id="rId10" action="ppaction://hlinksldjump"/>
              </a:rPr>
              <a:t>All Scaling Factors</a:t>
            </a:r>
            <a:endParaRPr lang="en-US" sz="1500" dirty="0"/>
          </a:p>
          <a:p>
            <a:pPr marL="514350" indent="-514350">
              <a:spcBef>
                <a:spcPts val="600"/>
              </a:spcBef>
              <a:buFont typeface="+mj-lt"/>
              <a:buAutoNum type="arabicPeriod"/>
            </a:pPr>
            <a:r>
              <a:rPr lang="en-US" sz="1500" dirty="0">
                <a:hlinkClick r:id="rId11" action="ppaction://hlinksldjump"/>
              </a:rPr>
              <a:t>Allocation Simulator Details</a:t>
            </a:r>
            <a:endParaRPr lang="en-US" sz="1500" dirty="0"/>
          </a:p>
          <a:p>
            <a:pPr marL="514350" indent="-514350">
              <a:spcBef>
                <a:spcPts val="600"/>
              </a:spcBef>
              <a:buFont typeface="+mj-lt"/>
              <a:buAutoNum type="arabicPeriod"/>
            </a:pPr>
            <a:r>
              <a:rPr lang="en-US" sz="1500" dirty="0">
                <a:hlinkClick r:id="rId12" action="ppaction://hlinksldjump"/>
              </a:rPr>
              <a:t>Reused SSD Performance</a:t>
            </a:r>
            <a:endParaRPr lang="en-US" sz="1500" dirty="0"/>
          </a:p>
          <a:p>
            <a:pPr marL="514350" indent="-514350">
              <a:spcBef>
                <a:spcPts val="600"/>
              </a:spcBef>
              <a:buFont typeface="+mj-lt"/>
              <a:buAutoNum type="arabicPeriod"/>
            </a:pPr>
            <a:r>
              <a:rPr lang="en-US" sz="1500" dirty="0">
                <a:hlinkClick r:id="rId13" action="ppaction://hlinksldjump"/>
              </a:rPr>
              <a:t>Opportunity for Unused Memory on CXL</a:t>
            </a:r>
            <a:endParaRPr lang="en-US" sz="1500" dirty="0"/>
          </a:p>
          <a:p>
            <a:pPr marL="514350" indent="-514350">
              <a:spcBef>
                <a:spcPts val="600"/>
              </a:spcBef>
              <a:buFont typeface="+mj-lt"/>
              <a:buAutoNum type="arabicPeriod"/>
            </a:pPr>
            <a:r>
              <a:rPr lang="en-US" sz="1500" dirty="0">
                <a:hlinkClick r:id="rId14" action="ppaction://hlinksldjump"/>
              </a:rPr>
              <a:t>CXL Performance</a:t>
            </a:r>
            <a:endParaRPr lang="en-US" sz="1500" dirty="0"/>
          </a:p>
          <a:p>
            <a:pPr marL="514350" indent="-514350">
              <a:spcBef>
                <a:spcPts val="600"/>
              </a:spcBef>
              <a:buFont typeface="+mj-lt"/>
              <a:buAutoNum type="arabicPeriod"/>
            </a:pPr>
            <a:r>
              <a:rPr lang="en-US" sz="1500" dirty="0">
                <a:hlinkClick r:id="rId15" action="ppaction://hlinksldjump"/>
              </a:rPr>
              <a:t>CXL Performance Mitigations</a:t>
            </a:r>
            <a:endParaRPr lang="en-US" sz="1500" dirty="0"/>
          </a:p>
          <a:p>
            <a:pPr marL="514350" indent="-514350">
              <a:spcBef>
                <a:spcPts val="600"/>
              </a:spcBef>
              <a:buFont typeface="+mj-lt"/>
              <a:buAutoNum type="arabicPeriod"/>
            </a:pPr>
            <a:r>
              <a:rPr lang="en-US" sz="1500" dirty="0">
                <a:hlinkClick r:id="rId16" action="ppaction://hlinksldjump"/>
              </a:rPr>
              <a:t>DevOps</a:t>
            </a:r>
            <a:endParaRPr lang="en-US" sz="1500" dirty="0"/>
          </a:p>
          <a:p>
            <a:pPr marL="514350" indent="-514350">
              <a:spcBef>
                <a:spcPts val="600"/>
              </a:spcBef>
              <a:buFont typeface="+mj-lt"/>
              <a:buAutoNum type="arabicPeriod"/>
            </a:pPr>
            <a:endParaRPr lang="en-US" sz="1500" dirty="0"/>
          </a:p>
        </p:txBody>
      </p:sp>
      <p:sp>
        <p:nvSpPr>
          <p:cNvPr id="4" name="Slide Number Placeholder 3">
            <a:extLst>
              <a:ext uri="{FF2B5EF4-FFF2-40B4-BE49-F238E27FC236}">
                <a16:creationId xmlns:a16="http://schemas.microsoft.com/office/drawing/2014/main" id="{A5D94F87-7CF6-0949-B541-00CA57AA7EAF}"/>
              </a:ext>
            </a:extLst>
          </p:cNvPr>
          <p:cNvSpPr>
            <a:spLocks noGrp="1"/>
          </p:cNvSpPr>
          <p:nvPr>
            <p:ph type="sldNum" sz="quarter" idx="12"/>
          </p:nvPr>
        </p:nvSpPr>
        <p:spPr/>
        <p:txBody>
          <a:bodyPr/>
          <a:lstStyle/>
          <a:p>
            <a:fld id="{CA5C1F0B-256B-3243-BFD0-E9259D5AEDE3}" type="slidenum">
              <a:rPr lang="en-US" smtClean="0"/>
              <a:t>30</a:t>
            </a:fld>
            <a:endParaRPr lang="en-US"/>
          </a:p>
        </p:txBody>
      </p:sp>
      <p:sp>
        <p:nvSpPr>
          <p:cNvPr id="6" name="Content Placeholder 2">
            <a:extLst>
              <a:ext uri="{FF2B5EF4-FFF2-40B4-BE49-F238E27FC236}">
                <a16:creationId xmlns:a16="http://schemas.microsoft.com/office/drawing/2014/main" id="{33D3DFAF-06B8-0E5B-EB5F-7D4D8D701167}"/>
              </a:ext>
            </a:extLst>
          </p:cNvPr>
          <p:cNvSpPr txBox="1">
            <a:spLocks/>
          </p:cNvSpPr>
          <p:nvPr/>
        </p:nvSpPr>
        <p:spPr>
          <a:xfrm>
            <a:off x="6300376" y="1522776"/>
            <a:ext cx="547633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600"/>
              </a:spcBef>
              <a:buFont typeface="+mj-lt"/>
              <a:buAutoNum type="arabicPeriod" startAt="16"/>
            </a:pPr>
            <a:r>
              <a:rPr lang="en-US" sz="1500" dirty="0">
                <a:hlinkClick r:id="rId17" action="ppaction://hlinksldjump"/>
              </a:rPr>
              <a:t>Power Derating</a:t>
            </a:r>
            <a:endParaRPr lang="en-US" sz="1500" dirty="0"/>
          </a:p>
          <a:p>
            <a:pPr marL="514350" indent="-514350">
              <a:spcBef>
                <a:spcPts val="600"/>
              </a:spcBef>
              <a:buFont typeface="+mj-lt"/>
              <a:buAutoNum type="arabicPeriod" startAt="16"/>
            </a:pPr>
            <a:r>
              <a:rPr lang="en-US" sz="1500" dirty="0">
                <a:hlinkClick r:id="rId18" action="ppaction://hlinksldjump"/>
              </a:rPr>
              <a:t>E-Waste</a:t>
            </a:r>
            <a:endParaRPr lang="en-US" sz="1500" dirty="0"/>
          </a:p>
          <a:p>
            <a:pPr marL="514350" indent="-514350">
              <a:spcBef>
                <a:spcPts val="600"/>
              </a:spcBef>
              <a:buFont typeface="+mj-lt"/>
              <a:buAutoNum type="arabicPeriod" startAt="16"/>
            </a:pPr>
            <a:r>
              <a:rPr lang="en-US" sz="1500" dirty="0">
                <a:hlinkClick r:id="rId19" action="ppaction://hlinksldjump"/>
              </a:rPr>
              <a:t>Growth Buffer</a:t>
            </a:r>
            <a:endParaRPr lang="en-US" sz="1500" dirty="0"/>
          </a:p>
          <a:p>
            <a:pPr marL="514350" indent="-514350">
              <a:spcBef>
                <a:spcPts val="600"/>
              </a:spcBef>
              <a:buFont typeface="+mj-lt"/>
              <a:buAutoNum type="arabicPeriod" startAt="16"/>
            </a:pPr>
            <a:r>
              <a:rPr lang="en-US" sz="1500" dirty="0">
                <a:hlinkClick r:id="rId20" action="ppaction://hlinksldjump"/>
              </a:rPr>
              <a:t>Maintenance/reliability</a:t>
            </a:r>
            <a:endParaRPr lang="en-US" sz="1500" dirty="0"/>
          </a:p>
          <a:p>
            <a:pPr marL="514350" indent="-514350">
              <a:spcBef>
                <a:spcPts val="600"/>
              </a:spcBef>
              <a:buFont typeface="+mj-lt"/>
              <a:buAutoNum type="arabicPeriod" startAt="16"/>
            </a:pPr>
            <a:r>
              <a:rPr lang="en-US" sz="1500" dirty="0">
                <a:hlinkClick r:id="rId21" action="ppaction://hlinksldjump"/>
              </a:rPr>
              <a:t>CPU Configurations</a:t>
            </a:r>
            <a:endParaRPr lang="en-US" sz="1500" dirty="0"/>
          </a:p>
          <a:p>
            <a:pPr marL="514350" indent="-514350">
              <a:spcBef>
                <a:spcPts val="600"/>
              </a:spcBef>
              <a:buFont typeface="+mj-lt"/>
              <a:buAutoNum type="arabicPeriod" startAt="16"/>
            </a:pPr>
            <a:r>
              <a:rPr lang="en-US" sz="1500" dirty="0">
                <a:hlinkClick r:id="rId22" action="ppaction://hlinksldjump"/>
              </a:rPr>
              <a:t>Server Configurations</a:t>
            </a:r>
            <a:endParaRPr lang="en-US" sz="1500" dirty="0"/>
          </a:p>
          <a:p>
            <a:pPr marL="514350" indent="-514350">
              <a:spcBef>
                <a:spcPts val="600"/>
              </a:spcBef>
              <a:buFont typeface="+mj-lt"/>
              <a:buAutoNum type="arabicPeriod" startAt="16"/>
            </a:pPr>
            <a:r>
              <a:rPr lang="en-US" sz="1500" dirty="0">
                <a:hlinkClick r:id="rId23" action="ppaction://hlinksldjump"/>
              </a:rPr>
              <a:t>VM Packing Effects</a:t>
            </a:r>
            <a:endParaRPr lang="en-US" sz="1500" dirty="0"/>
          </a:p>
          <a:p>
            <a:pPr marL="514350" indent="-514350">
              <a:spcBef>
                <a:spcPts val="600"/>
              </a:spcBef>
              <a:buFont typeface="+mj-lt"/>
              <a:buAutoNum type="arabicPeriod" startAt="16"/>
            </a:pPr>
            <a:r>
              <a:rPr lang="en-US" sz="1500" dirty="0">
                <a:hlinkClick r:id="rId24" action="ppaction://hlinksldjump"/>
              </a:rPr>
              <a:t>Dealing with Evolving Applications</a:t>
            </a:r>
            <a:endParaRPr lang="en-US" sz="1500" dirty="0"/>
          </a:p>
          <a:p>
            <a:pPr marL="514350" indent="-514350">
              <a:spcBef>
                <a:spcPts val="600"/>
              </a:spcBef>
              <a:buFont typeface="+mj-lt"/>
              <a:buAutoNum type="arabicPeriod" startAt="16"/>
            </a:pPr>
            <a:r>
              <a:rPr lang="en-US" sz="1500" dirty="0">
                <a:hlinkClick r:id="rId25" action="ppaction://hlinksldjump"/>
              </a:rPr>
              <a:t>Dealing with Black-Box VMs/Unseen Apps.</a:t>
            </a:r>
            <a:endParaRPr lang="en-US" sz="1500" dirty="0"/>
          </a:p>
        </p:txBody>
      </p:sp>
      <p:sp>
        <p:nvSpPr>
          <p:cNvPr id="7" name="TextBox 6">
            <a:extLst>
              <a:ext uri="{FF2B5EF4-FFF2-40B4-BE49-F238E27FC236}">
                <a16:creationId xmlns:a16="http://schemas.microsoft.com/office/drawing/2014/main" id="{B3A444C4-BD28-6876-34CC-71750536175B}"/>
              </a:ext>
            </a:extLst>
          </p:cNvPr>
          <p:cNvSpPr txBox="1"/>
          <p:nvPr/>
        </p:nvSpPr>
        <p:spPr>
          <a:xfrm>
            <a:off x="7533564" y="1951630"/>
            <a:ext cx="0" cy="0"/>
          </a:xfrm>
          <a:prstGeom prst="rect">
            <a:avLst/>
          </a:prstGeom>
        </p:spPr>
        <p:txBody>
          <a:bodyPr vert="horz" wrap="none" lIns="91440" tIns="45720" rIns="91440" bIns="45720" rtlCol="0">
            <a:normAutofit fontScale="25000" lnSpcReduction="20000"/>
          </a:bodyPr>
          <a:lstStyle/>
          <a:p>
            <a:pPr marL="0" indent="0" algn="l">
              <a:buFont typeface="Arial" panose="020B0604020202020204" pitchFamily="34" charset="0"/>
              <a:buNone/>
            </a:pPr>
            <a:endParaRPr lang="en-US" dirty="0">
              <a:latin typeface="Poppins" pitchFamily="2" charset="77"/>
              <a:cs typeface="Poppins" pitchFamily="2" charset="77"/>
            </a:endParaRPr>
          </a:p>
        </p:txBody>
      </p:sp>
    </p:spTree>
    <p:extLst>
      <p:ext uri="{BB962C8B-B14F-4D97-AF65-F5344CB8AC3E}">
        <p14:creationId xmlns:p14="http://schemas.microsoft.com/office/powerpoint/2010/main" val="239572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119C-8870-2368-25E5-310E6D27CC44}"/>
              </a:ext>
            </a:extLst>
          </p:cNvPr>
          <p:cNvSpPr>
            <a:spLocks noGrp="1"/>
          </p:cNvSpPr>
          <p:nvPr>
            <p:ph type="title"/>
          </p:nvPr>
        </p:nvSpPr>
        <p:spPr>
          <a:xfrm>
            <a:off x="838200" y="-43571"/>
            <a:ext cx="10515600" cy="1325563"/>
          </a:xfrm>
        </p:spPr>
        <p:txBody>
          <a:bodyPr>
            <a:normAutofit/>
          </a:bodyPr>
          <a:lstStyle/>
          <a:p>
            <a:r>
              <a:rPr lang="en-US" sz="2800" dirty="0"/>
              <a:t>How do we evaluate our </a:t>
            </a:r>
            <a:r>
              <a:rPr lang="en-US" sz="2800" b="1" dirty="0">
                <a:solidFill>
                  <a:schemeClr val="accent6"/>
                </a:solidFill>
              </a:rPr>
              <a:t>GreenSKU </a:t>
            </a:r>
            <a:r>
              <a:rPr lang="en-US" sz="2800" dirty="0"/>
              <a:t>using our framework?</a:t>
            </a:r>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353059" y="6456934"/>
            <a:ext cx="2743200" cy="365125"/>
          </a:xfrm>
        </p:spPr>
        <p:txBody>
          <a:bodyPr/>
          <a:lstStyle/>
          <a:p>
            <a:fld id="{CA5C1F0B-256B-3243-BFD0-E9259D5AEDE3}" type="slidenum">
              <a:rPr lang="en-US" smtClean="0"/>
              <a:t>31</a:t>
            </a:fld>
            <a:endParaRPr lang="en-US" dirty="0"/>
          </a:p>
        </p:txBody>
      </p:sp>
      <p:pic>
        <p:nvPicPr>
          <p:cNvPr id="54" name="Graphic 53">
            <a:extLst>
              <a:ext uri="{FF2B5EF4-FFF2-40B4-BE49-F238E27FC236}">
                <a16:creationId xmlns:a16="http://schemas.microsoft.com/office/drawing/2014/main" id="{5EF9A0FE-702F-8CA5-2C6B-904DC54B094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5450" t="42997" b="37614"/>
          <a:stretch/>
        </p:blipFill>
        <p:spPr>
          <a:xfrm>
            <a:off x="1273511" y="2524065"/>
            <a:ext cx="5116880" cy="1818752"/>
          </a:xfrm>
          <a:prstGeom prst="rect">
            <a:avLst/>
          </a:prstGeom>
        </p:spPr>
      </p:pic>
      <p:grpSp>
        <p:nvGrpSpPr>
          <p:cNvPr id="63" name="Group 62">
            <a:extLst>
              <a:ext uri="{FF2B5EF4-FFF2-40B4-BE49-F238E27FC236}">
                <a16:creationId xmlns:a16="http://schemas.microsoft.com/office/drawing/2014/main" id="{81997529-DD51-4A80-FF58-F9DF54E81AE3}"/>
              </a:ext>
            </a:extLst>
          </p:cNvPr>
          <p:cNvGrpSpPr/>
          <p:nvPr/>
        </p:nvGrpSpPr>
        <p:grpSpPr>
          <a:xfrm>
            <a:off x="1005259" y="1266212"/>
            <a:ext cx="6252591" cy="3202452"/>
            <a:chOff x="-268252" y="2319361"/>
            <a:chExt cx="6252591" cy="3202452"/>
          </a:xfrm>
        </p:grpSpPr>
        <p:pic>
          <p:nvPicPr>
            <p:cNvPr id="42" name="Graphic 41">
              <a:extLst>
                <a:ext uri="{FF2B5EF4-FFF2-40B4-BE49-F238E27FC236}">
                  <a16:creationId xmlns:a16="http://schemas.microsoft.com/office/drawing/2014/main" id="{51218B95-3A0B-9F9A-0B82-E454146E0CD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5605" t="33839" b="39685"/>
            <a:stretch/>
          </p:blipFill>
          <p:spPr>
            <a:xfrm>
              <a:off x="-268252" y="3077600"/>
              <a:ext cx="5944723" cy="2444213"/>
            </a:xfrm>
            <a:prstGeom prst="rect">
              <a:avLst/>
            </a:prstGeom>
          </p:spPr>
        </p:pic>
        <p:pic>
          <p:nvPicPr>
            <p:cNvPr id="44" name="Graphic 43">
              <a:extLst>
                <a:ext uri="{FF2B5EF4-FFF2-40B4-BE49-F238E27FC236}">
                  <a16:creationId xmlns:a16="http://schemas.microsoft.com/office/drawing/2014/main" id="{8681D838-696B-DE18-D12F-AB4C40A8CF1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6126" t="34460" b="35843"/>
            <a:stretch/>
          </p:blipFill>
          <p:spPr>
            <a:xfrm>
              <a:off x="76954" y="2319361"/>
              <a:ext cx="5907385" cy="2746501"/>
            </a:xfrm>
            <a:prstGeom prst="rect">
              <a:avLst/>
            </a:prstGeom>
          </p:spPr>
        </p:pic>
      </p:grpSp>
      <p:grpSp>
        <p:nvGrpSpPr>
          <p:cNvPr id="2057" name="Group 2056">
            <a:extLst>
              <a:ext uri="{FF2B5EF4-FFF2-40B4-BE49-F238E27FC236}">
                <a16:creationId xmlns:a16="http://schemas.microsoft.com/office/drawing/2014/main" id="{21BA5117-6304-3BB2-6CDE-E1ACB76FDCC6}"/>
              </a:ext>
            </a:extLst>
          </p:cNvPr>
          <p:cNvGrpSpPr/>
          <p:nvPr/>
        </p:nvGrpSpPr>
        <p:grpSpPr>
          <a:xfrm>
            <a:off x="828328" y="1381644"/>
            <a:ext cx="6061123" cy="3710569"/>
            <a:chOff x="171497" y="2418515"/>
            <a:chExt cx="6061123" cy="3710569"/>
          </a:xfrm>
        </p:grpSpPr>
        <p:grpSp>
          <p:nvGrpSpPr>
            <p:cNvPr id="2048" name="Group 2047">
              <a:extLst>
                <a:ext uri="{FF2B5EF4-FFF2-40B4-BE49-F238E27FC236}">
                  <a16:creationId xmlns:a16="http://schemas.microsoft.com/office/drawing/2014/main" id="{1A8091D9-4810-DD04-22FD-D8CADA81F032}"/>
                </a:ext>
              </a:extLst>
            </p:cNvPr>
            <p:cNvGrpSpPr/>
            <p:nvPr/>
          </p:nvGrpSpPr>
          <p:grpSpPr>
            <a:xfrm>
              <a:off x="689828" y="2418515"/>
              <a:ext cx="5542792" cy="3087019"/>
              <a:chOff x="73148" y="2434793"/>
              <a:chExt cx="5542792" cy="3087019"/>
            </a:xfrm>
          </p:grpSpPr>
          <p:pic>
            <p:nvPicPr>
              <p:cNvPr id="59" name="Graphic 58">
                <a:extLst>
                  <a:ext uri="{FF2B5EF4-FFF2-40B4-BE49-F238E27FC236}">
                    <a16:creationId xmlns:a16="http://schemas.microsoft.com/office/drawing/2014/main" id="{54139E49-3988-84C0-57FE-2D31C0D5C17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8028" t="21533" r="18255" b="46883"/>
              <a:stretch/>
            </p:blipFill>
            <p:spPr>
              <a:xfrm>
                <a:off x="243840" y="2434793"/>
                <a:ext cx="4986132" cy="2931706"/>
              </a:xfrm>
              <a:prstGeom prst="rect">
                <a:avLst/>
              </a:prstGeom>
            </p:spPr>
          </p:pic>
          <p:pic>
            <p:nvPicPr>
              <p:cNvPr id="52" name="Graphic 51">
                <a:extLst>
                  <a:ext uri="{FF2B5EF4-FFF2-40B4-BE49-F238E27FC236}">
                    <a16:creationId xmlns:a16="http://schemas.microsoft.com/office/drawing/2014/main" id="{236873DE-8786-5F8F-A023-8EE98A8555E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2303" t="24485" r="8238" b="44066"/>
              <a:stretch/>
            </p:blipFill>
            <p:spPr>
              <a:xfrm>
                <a:off x="73148" y="2590106"/>
                <a:ext cx="5542792" cy="2931706"/>
              </a:xfrm>
              <a:prstGeom prst="rect">
                <a:avLst/>
              </a:prstGeom>
            </p:spPr>
          </p:pic>
        </p:grpSp>
        <p:pic>
          <p:nvPicPr>
            <p:cNvPr id="2051" name="Picture 2050">
              <a:extLst>
                <a:ext uri="{FF2B5EF4-FFF2-40B4-BE49-F238E27FC236}">
                  <a16:creationId xmlns:a16="http://schemas.microsoft.com/office/drawing/2014/main" id="{FDFE2E4F-A7C8-8D04-654B-0E291AE51BCD}"/>
                </a:ext>
              </a:extLst>
            </p:cNvPr>
            <p:cNvPicPr>
              <a:picLocks noChangeAspect="1"/>
            </p:cNvPicPr>
            <p:nvPr/>
          </p:nvPicPr>
          <p:blipFill rotWithShape="1">
            <a:blip r:embed="rId13"/>
            <a:srcRect t="81047"/>
            <a:stretch/>
          </p:blipFill>
          <p:spPr>
            <a:xfrm>
              <a:off x="171497" y="5363251"/>
              <a:ext cx="6061123" cy="765833"/>
            </a:xfrm>
            <a:prstGeom prst="rect">
              <a:avLst/>
            </a:prstGeom>
          </p:spPr>
        </p:pic>
      </p:grpSp>
      <p:grpSp>
        <p:nvGrpSpPr>
          <p:cNvPr id="61" name="Group 60">
            <a:extLst>
              <a:ext uri="{FF2B5EF4-FFF2-40B4-BE49-F238E27FC236}">
                <a16:creationId xmlns:a16="http://schemas.microsoft.com/office/drawing/2014/main" id="{74148D3D-E275-914F-9F51-81D5C2C3DFF2}"/>
              </a:ext>
            </a:extLst>
          </p:cNvPr>
          <p:cNvGrpSpPr/>
          <p:nvPr/>
        </p:nvGrpSpPr>
        <p:grpSpPr>
          <a:xfrm>
            <a:off x="1309966" y="1456265"/>
            <a:ext cx="4747086" cy="2828174"/>
            <a:chOff x="36455" y="2509414"/>
            <a:chExt cx="4747086" cy="2828174"/>
          </a:xfrm>
        </p:grpSpPr>
        <p:pic>
          <p:nvPicPr>
            <p:cNvPr id="48" name="Graphic 47">
              <a:extLst>
                <a:ext uri="{FF2B5EF4-FFF2-40B4-BE49-F238E27FC236}">
                  <a16:creationId xmlns:a16="http://schemas.microsoft.com/office/drawing/2014/main" id="{C4F83698-A6FD-EB4B-A634-5DB74D84D850}"/>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33728" t="33023" r="15121" b="40787"/>
            <a:stretch/>
          </p:blipFill>
          <p:spPr>
            <a:xfrm>
              <a:off x="36455" y="2509414"/>
              <a:ext cx="4747086" cy="2430458"/>
            </a:xfrm>
            <a:prstGeom prst="rect">
              <a:avLst/>
            </a:prstGeom>
          </p:spPr>
        </p:pic>
        <p:pic>
          <p:nvPicPr>
            <p:cNvPr id="29" name="Graphic 28">
              <a:extLst>
                <a:ext uri="{FF2B5EF4-FFF2-40B4-BE49-F238E27FC236}">
                  <a16:creationId xmlns:a16="http://schemas.microsoft.com/office/drawing/2014/main" id="{E793C410-D9DE-101B-8A71-3E669235495A}"/>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15815" t="32249" r="35520" b="46888"/>
            <a:stretch/>
          </p:blipFill>
          <p:spPr>
            <a:xfrm>
              <a:off x="74341" y="3406698"/>
              <a:ext cx="4504113" cy="1930890"/>
            </a:xfrm>
            <a:prstGeom prst="rect">
              <a:avLst/>
            </a:prstGeom>
          </p:spPr>
        </p:pic>
      </p:grpSp>
      <p:grpSp>
        <p:nvGrpSpPr>
          <p:cNvPr id="62" name="Group 61">
            <a:extLst>
              <a:ext uri="{FF2B5EF4-FFF2-40B4-BE49-F238E27FC236}">
                <a16:creationId xmlns:a16="http://schemas.microsoft.com/office/drawing/2014/main" id="{C247659C-952A-71B3-17E6-319FB80DF6FC}"/>
              </a:ext>
            </a:extLst>
          </p:cNvPr>
          <p:cNvGrpSpPr/>
          <p:nvPr/>
        </p:nvGrpSpPr>
        <p:grpSpPr>
          <a:xfrm>
            <a:off x="1197338" y="1264577"/>
            <a:ext cx="5596129" cy="2883394"/>
            <a:chOff x="-76173" y="2317726"/>
            <a:chExt cx="5596129" cy="2883394"/>
          </a:xfrm>
        </p:grpSpPr>
        <p:pic>
          <p:nvPicPr>
            <p:cNvPr id="31" name="Graphic 30">
              <a:extLst>
                <a:ext uri="{FF2B5EF4-FFF2-40B4-BE49-F238E27FC236}">
                  <a16:creationId xmlns:a16="http://schemas.microsoft.com/office/drawing/2014/main" id="{194C9474-62FB-E80F-56E5-8178CB66F0FD}"/>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30356" t="38242" r="13762" b="47013"/>
            <a:stretch/>
          </p:blipFill>
          <p:spPr>
            <a:xfrm>
              <a:off x="73148" y="3716894"/>
              <a:ext cx="5172235" cy="1364704"/>
            </a:xfrm>
            <a:prstGeom prst="rect">
              <a:avLst/>
            </a:prstGeom>
          </p:spPr>
        </p:pic>
        <p:pic>
          <p:nvPicPr>
            <p:cNvPr id="50" name="Graphic 49">
              <a:extLst>
                <a:ext uri="{FF2B5EF4-FFF2-40B4-BE49-F238E27FC236}">
                  <a16:creationId xmlns:a16="http://schemas.microsoft.com/office/drawing/2014/main" id="{6B351342-87B4-2184-23B0-8F5B5EB6766B}"/>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l="32601" t="38706" r="6999" b="30172"/>
            <a:stretch/>
          </p:blipFill>
          <p:spPr>
            <a:xfrm>
              <a:off x="-76173" y="2317726"/>
              <a:ext cx="5596129" cy="2883394"/>
            </a:xfrm>
            <a:prstGeom prst="rect">
              <a:avLst/>
            </a:prstGeom>
          </p:spPr>
        </p:pic>
      </p:grpSp>
      <p:sp>
        <p:nvSpPr>
          <p:cNvPr id="2069" name="TextBox 2068">
            <a:extLst>
              <a:ext uri="{FF2B5EF4-FFF2-40B4-BE49-F238E27FC236}">
                <a16:creationId xmlns:a16="http://schemas.microsoft.com/office/drawing/2014/main" id="{357D17DE-A3F5-9F9C-6F65-92043A7BB423}"/>
              </a:ext>
            </a:extLst>
          </p:cNvPr>
          <p:cNvSpPr txBox="1"/>
          <p:nvPr/>
        </p:nvSpPr>
        <p:spPr>
          <a:xfrm>
            <a:off x="2570481" y="4957465"/>
            <a:ext cx="3086101" cy="923330"/>
          </a:xfrm>
          <a:prstGeom prst="rect">
            <a:avLst/>
          </a:prstGeom>
          <a:noFill/>
        </p:spPr>
        <p:txBody>
          <a:bodyPr wrap="none" rtlCol="0">
            <a:spAutoFit/>
          </a:bodyPr>
          <a:lstStyle/>
          <a:p>
            <a:pPr algn="ctr"/>
            <a:r>
              <a:rPr lang="en-US" i="1" dirty="0">
                <a:latin typeface="Poppins" pitchFamily="2" charset="77"/>
                <a:cs typeface="Poppins" pitchFamily="2" charset="77"/>
              </a:rPr>
              <a:t>Nginx</a:t>
            </a:r>
            <a:r>
              <a:rPr lang="en-US" dirty="0">
                <a:latin typeface="Poppins" pitchFamily="2" charset="77"/>
                <a:cs typeface="Poppins" pitchFamily="2" charset="77"/>
              </a:rPr>
              <a:t> (Web Proxy)</a:t>
            </a:r>
          </a:p>
          <a:p>
            <a:pPr algn="ctr"/>
            <a:r>
              <a:rPr lang="en-US" dirty="0">
                <a:latin typeface="Poppins" pitchFamily="2" charset="77"/>
                <a:cs typeface="Poppins" pitchFamily="2" charset="77"/>
              </a:rPr>
              <a:t>Scaling factor = </a:t>
            </a:r>
            <a:r>
              <a:rPr lang="en-US" dirty="0">
                <a:solidFill>
                  <a:schemeClr val="accent6"/>
                </a:solidFill>
                <a:latin typeface="Poppins" pitchFamily="2" charset="77"/>
                <a:cs typeface="Poppins" pitchFamily="2" charset="77"/>
              </a:rPr>
              <a:t>10</a:t>
            </a:r>
            <a:r>
              <a:rPr lang="en-US" dirty="0">
                <a:latin typeface="Poppins" pitchFamily="2" charset="77"/>
                <a:cs typeface="Poppins" pitchFamily="2" charset="77"/>
              </a:rPr>
              <a:t>/</a:t>
            </a:r>
            <a:r>
              <a:rPr lang="en-US" dirty="0">
                <a:solidFill>
                  <a:schemeClr val="accent2"/>
                </a:solidFill>
                <a:latin typeface="Poppins" pitchFamily="2" charset="77"/>
                <a:cs typeface="Poppins" pitchFamily="2" charset="77"/>
              </a:rPr>
              <a:t>8</a:t>
            </a:r>
            <a:r>
              <a:rPr lang="en-US" dirty="0">
                <a:latin typeface="Poppins" pitchFamily="2" charset="77"/>
                <a:cs typeface="Poppins" pitchFamily="2" charset="77"/>
              </a:rPr>
              <a:t> = 1.2</a:t>
            </a:r>
          </a:p>
          <a:p>
            <a:pPr algn="ctr"/>
            <a:endParaRPr lang="en-US" dirty="0">
              <a:latin typeface="Poppins" pitchFamily="2" charset="77"/>
              <a:cs typeface="Poppins" pitchFamily="2" charset="77"/>
            </a:endParaRPr>
          </a:p>
        </p:txBody>
      </p:sp>
      <p:sp>
        <p:nvSpPr>
          <p:cNvPr id="2070" name="TextBox 2069">
            <a:extLst>
              <a:ext uri="{FF2B5EF4-FFF2-40B4-BE49-F238E27FC236}">
                <a16:creationId xmlns:a16="http://schemas.microsoft.com/office/drawing/2014/main" id="{E905A56E-A1B4-C4D7-219A-68E021544200}"/>
              </a:ext>
            </a:extLst>
          </p:cNvPr>
          <p:cNvSpPr txBox="1"/>
          <p:nvPr/>
        </p:nvSpPr>
        <p:spPr>
          <a:xfrm>
            <a:off x="7971578" y="4957465"/>
            <a:ext cx="3086101" cy="923330"/>
          </a:xfrm>
          <a:prstGeom prst="rect">
            <a:avLst/>
          </a:prstGeom>
          <a:noFill/>
        </p:spPr>
        <p:txBody>
          <a:bodyPr wrap="none" rtlCol="0">
            <a:spAutoFit/>
          </a:bodyPr>
          <a:lstStyle/>
          <a:p>
            <a:pPr algn="ctr"/>
            <a:r>
              <a:rPr lang="en-US" i="1" dirty="0" err="1">
                <a:latin typeface="Poppins" pitchFamily="2" charset="77"/>
                <a:cs typeface="Poppins" pitchFamily="2" charset="77"/>
              </a:rPr>
              <a:t>Xapian</a:t>
            </a:r>
            <a:r>
              <a:rPr lang="en-US" dirty="0">
                <a:latin typeface="Poppins" pitchFamily="2" charset="77"/>
                <a:cs typeface="Poppins" pitchFamily="2" charset="77"/>
              </a:rPr>
              <a:t> (Web App.)</a:t>
            </a:r>
          </a:p>
          <a:p>
            <a:pPr algn="ctr"/>
            <a:r>
              <a:rPr lang="en-US" dirty="0">
                <a:latin typeface="Poppins" pitchFamily="2" charset="77"/>
                <a:cs typeface="Poppins" pitchFamily="2" charset="77"/>
              </a:rPr>
              <a:t>Scaling factor = </a:t>
            </a:r>
            <a:r>
              <a:rPr lang="en-US" dirty="0">
                <a:solidFill>
                  <a:schemeClr val="accent6"/>
                </a:solidFill>
                <a:latin typeface="Poppins" pitchFamily="2" charset="77"/>
                <a:cs typeface="Poppins" pitchFamily="2" charset="77"/>
              </a:rPr>
              <a:t>12</a:t>
            </a:r>
            <a:r>
              <a:rPr lang="en-US" dirty="0">
                <a:latin typeface="Poppins" pitchFamily="2" charset="77"/>
                <a:cs typeface="Poppins" pitchFamily="2" charset="77"/>
              </a:rPr>
              <a:t>/</a:t>
            </a:r>
            <a:r>
              <a:rPr lang="en-US" dirty="0">
                <a:solidFill>
                  <a:schemeClr val="accent2"/>
                </a:solidFill>
                <a:latin typeface="Poppins" pitchFamily="2" charset="77"/>
                <a:cs typeface="Poppins" pitchFamily="2" charset="77"/>
              </a:rPr>
              <a:t>8</a:t>
            </a:r>
            <a:r>
              <a:rPr lang="en-US" dirty="0">
                <a:latin typeface="Poppins" pitchFamily="2" charset="77"/>
                <a:cs typeface="Poppins" pitchFamily="2" charset="77"/>
              </a:rPr>
              <a:t> = 1.5</a:t>
            </a:r>
          </a:p>
          <a:p>
            <a:pPr algn="ctr"/>
            <a:endParaRPr lang="en-US" dirty="0">
              <a:latin typeface="Poppins" pitchFamily="2" charset="77"/>
              <a:cs typeface="Poppins" pitchFamily="2" charset="77"/>
            </a:endParaRPr>
          </a:p>
        </p:txBody>
      </p:sp>
      <p:pic>
        <p:nvPicPr>
          <p:cNvPr id="2064" name="Picture 2063">
            <a:extLst>
              <a:ext uri="{FF2B5EF4-FFF2-40B4-BE49-F238E27FC236}">
                <a16:creationId xmlns:a16="http://schemas.microsoft.com/office/drawing/2014/main" id="{A326CAC0-DFA4-CB60-0714-87E8F09D76C6}"/>
              </a:ext>
            </a:extLst>
          </p:cNvPr>
          <p:cNvPicPr>
            <a:picLocks noChangeAspect="1"/>
          </p:cNvPicPr>
          <p:nvPr/>
        </p:nvPicPr>
        <p:blipFill rotWithShape="1">
          <a:blip r:embed="rId22"/>
          <a:srcRect l="-906" t="83596" r="906" b="1887"/>
          <a:stretch/>
        </p:blipFill>
        <p:spPr>
          <a:xfrm>
            <a:off x="4309078" y="935497"/>
            <a:ext cx="4986132" cy="596493"/>
          </a:xfrm>
          <a:prstGeom prst="rect">
            <a:avLst/>
          </a:prstGeom>
        </p:spPr>
      </p:pic>
      <p:sp>
        <p:nvSpPr>
          <p:cNvPr id="2074" name="Rectangle 2073">
            <a:extLst>
              <a:ext uri="{FF2B5EF4-FFF2-40B4-BE49-F238E27FC236}">
                <a16:creationId xmlns:a16="http://schemas.microsoft.com/office/drawing/2014/main" id="{17C2E58E-5EE2-0EB9-749D-9956C77D6CC4}"/>
              </a:ext>
            </a:extLst>
          </p:cNvPr>
          <p:cNvSpPr/>
          <p:nvPr/>
        </p:nvSpPr>
        <p:spPr>
          <a:xfrm>
            <a:off x="5048739" y="1025258"/>
            <a:ext cx="3559170" cy="421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2" name="Picture 2071">
            <a:extLst>
              <a:ext uri="{FF2B5EF4-FFF2-40B4-BE49-F238E27FC236}">
                <a16:creationId xmlns:a16="http://schemas.microsoft.com/office/drawing/2014/main" id="{5A4D0CB3-0E7B-F4EA-5849-240306F2641C}"/>
              </a:ext>
            </a:extLst>
          </p:cNvPr>
          <p:cNvPicPr>
            <a:picLocks noChangeAspect="1"/>
          </p:cNvPicPr>
          <p:nvPr/>
        </p:nvPicPr>
        <p:blipFill rotWithShape="1">
          <a:blip r:embed="rId22"/>
          <a:srcRect l="13851" t="85505" r="61233" b="9505"/>
          <a:stretch/>
        </p:blipFill>
        <p:spPr>
          <a:xfrm>
            <a:off x="5186943" y="1029979"/>
            <a:ext cx="1242330" cy="205042"/>
          </a:xfrm>
          <a:prstGeom prst="rect">
            <a:avLst/>
          </a:prstGeom>
        </p:spPr>
      </p:pic>
      <p:pic>
        <p:nvPicPr>
          <p:cNvPr id="2076" name="Picture 2075">
            <a:extLst>
              <a:ext uri="{FF2B5EF4-FFF2-40B4-BE49-F238E27FC236}">
                <a16:creationId xmlns:a16="http://schemas.microsoft.com/office/drawing/2014/main" id="{F40EA96E-14E4-28A3-D9BE-40D5BCFF2A2E}"/>
              </a:ext>
            </a:extLst>
          </p:cNvPr>
          <p:cNvPicPr>
            <a:picLocks noChangeAspect="1"/>
          </p:cNvPicPr>
          <p:nvPr/>
        </p:nvPicPr>
        <p:blipFill rotWithShape="1">
          <a:blip r:embed="rId22"/>
          <a:srcRect l="52205" t="91067" r="16658" b="3943"/>
          <a:stretch/>
        </p:blipFill>
        <p:spPr>
          <a:xfrm>
            <a:off x="5186943" y="1236096"/>
            <a:ext cx="1552577" cy="205042"/>
          </a:xfrm>
          <a:prstGeom prst="rect">
            <a:avLst/>
          </a:prstGeom>
        </p:spPr>
      </p:pic>
      <p:pic>
        <p:nvPicPr>
          <p:cNvPr id="2077" name="Picture 2076">
            <a:extLst>
              <a:ext uri="{FF2B5EF4-FFF2-40B4-BE49-F238E27FC236}">
                <a16:creationId xmlns:a16="http://schemas.microsoft.com/office/drawing/2014/main" id="{F56000E7-3370-5B68-5A67-A980A94326B0}"/>
              </a:ext>
            </a:extLst>
          </p:cNvPr>
          <p:cNvPicPr>
            <a:picLocks noChangeAspect="1"/>
          </p:cNvPicPr>
          <p:nvPr/>
        </p:nvPicPr>
        <p:blipFill rotWithShape="1">
          <a:blip r:embed="rId22"/>
          <a:srcRect l="52500" t="85703" r="14296" b="9307"/>
          <a:stretch/>
        </p:blipFill>
        <p:spPr>
          <a:xfrm>
            <a:off x="6842005" y="1030624"/>
            <a:ext cx="1655672" cy="205042"/>
          </a:xfrm>
          <a:prstGeom prst="rect">
            <a:avLst/>
          </a:prstGeom>
        </p:spPr>
      </p:pic>
      <p:pic>
        <p:nvPicPr>
          <p:cNvPr id="2078" name="Picture 2077">
            <a:extLst>
              <a:ext uri="{FF2B5EF4-FFF2-40B4-BE49-F238E27FC236}">
                <a16:creationId xmlns:a16="http://schemas.microsoft.com/office/drawing/2014/main" id="{E5C1FA41-B79C-6173-2557-F9DB6A29ABD4}"/>
              </a:ext>
            </a:extLst>
          </p:cNvPr>
          <p:cNvPicPr>
            <a:picLocks noChangeAspect="1"/>
          </p:cNvPicPr>
          <p:nvPr/>
        </p:nvPicPr>
        <p:blipFill rotWithShape="1">
          <a:blip r:embed="rId22"/>
          <a:srcRect l="13840" t="91219" r="52956" b="3791"/>
          <a:stretch/>
        </p:blipFill>
        <p:spPr>
          <a:xfrm>
            <a:off x="6831678" y="1241893"/>
            <a:ext cx="1655672" cy="205042"/>
          </a:xfrm>
          <a:prstGeom prst="rect">
            <a:avLst/>
          </a:prstGeom>
        </p:spPr>
      </p:pic>
      <p:sp>
        <p:nvSpPr>
          <p:cNvPr id="2079" name="TextBox 2078">
            <a:extLst>
              <a:ext uri="{FF2B5EF4-FFF2-40B4-BE49-F238E27FC236}">
                <a16:creationId xmlns:a16="http://schemas.microsoft.com/office/drawing/2014/main" id="{5D32D310-446E-1015-78B9-7CC7A48B19EE}"/>
              </a:ext>
            </a:extLst>
          </p:cNvPr>
          <p:cNvSpPr txBox="1"/>
          <p:nvPr/>
        </p:nvSpPr>
        <p:spPr>
          <a:xfrm>
            <a:off x="1736229" y="2437138"/>
            <a:ext cx="535468" cy="369332"/>
          </a:xfrm>
          <a:prstGeom prst="rect">
            <a:avLst/>
          </a:prstGeom>
          <a:noFill/>
        </p:spPr>
        <p:txBody>
          <a:bodyPr wrap="none" rtlCol="0">
            <a:spAutoFit/>
          </a:bodyPr>
          <a:lstStyle/>
          <a:p>
            <a:r>
              <a:rPr lang="en-US" dirty="0">
                <a:solidFill>
                  <a:schemeClr val="accent4"/>
                </a:solidFill>
              </a:rPr>
              <a:t>SLO</a:t>
            </a:r>
          </a:p>
        </p:txBody>
      </p:sp>
      <p:pic>
        <p:nvPicPr>
          <p:cNvPr id="14" name="Picture 13">
            <a:extLst>
              <a:ext uri="{FF2B5EF4-FFF2-40B4-BE49-F238E27FC236}">
                <a16:creationId xmlns:a16="http://schemas.microsoft.com/office/drawing/2014/main" id="{6FD55858-02F9-EDEF-5D52-AF4CBA0E7FBE}"/>
              </a:ext>
            </a:extLst>
          </p:cNvPr>
          <p:cNvPicPr>
            <a:picLocks noChangeAspect="1"/>
          </p:cNvPicPr>
          <p:nvPr/>
        </p:nvPicPr>
        <p:blipFill rotWithShape="1">
          <a:blip r:embed="rId23"/>
          <a:srcRect l="5691" t="8085" r="1457" b="21405"/>
          <a:stretch/>
        </p:blipFill>
        <p:spPr>
          <a:xfrm>
            <a:off x="6814162" y="1588839"/>
            <a:ext cx="5317500" cy="3327751"/>
          </a:xfrm>
          <a:prstGeom prst="rect">
            <a:avLst/>
          </a:prstGeom>
        </p:spPr>
      </p:pic>
      <p:sp>
        <p:nvSpPr>
          <p:cNvPr id="15" name="Left Brace 14">
            <a:extLst>
              <a:ext uri="{FF2B5EF4-FFF2-40B4-BE49-F238E27FC236}">
                <a16:creationId xmlns:a16="http://schemas.microsoft.com/office/drawing/2014/main" id="{3CE7B044-CBB5-48D2-802A-C5C7F190894D}"/>
              </a:ext>
            </a:extLst>
          </p:cNvPr>
          <p:cNvSpPr/>
          <p:nvPr/>
        </p:nvSpPr>
        <p:spPr>
          <a:xfrm rot="16200000">
            <a:off x="5856471" y="343209"/>
            <a:ext cx="479060" cy="11397424"/>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2674B60C-DD19-1FE4-8CC5-4CBF0053656E}"/>
              </a:ext>
            </a:extLst>
          </p:cNvPr>
          <p:cNvSpPr txBox="1"/>
          <p:nvPr/>
        </p:nvSpPr>
        <p:spPr>
          <a:xfrm>
            <a:off x="2193855" y="5659049"/>
            <a:ext cx="7804290" cy="369332"/>
          </a:xfrm>
          <a:prstGeom prst="rect">
            <a:avLst/>
          </a:prstGeom>
          <a:noFill/>
        </p:spPr>
        <p:txBody>
          <a:bodyPr wrap="square" rtlCol="0">
            <a:spAutoFit/>
          </a:bodyPr>
          <a:lstStyle/>
          <a:p>
            <a:r>
              <a:rPr lang="en-US" i="1" dirty="0">
                <a:solidFill>
                  <a:schemeClr val="tx1">
                    <a:lumMod val="50000"/>
                    <a:lumOff val="50000"/>
                  </a:schemeClr>
                </a:solidFill>
                <a:latin typeface="Poppins" pitchFamily="2" charset="77"/>
                <a:cs typeface="Poppins" pitchFamily="2" charset="77"/>
              </a:rPr>
              <a:t>Use scaling factors to annotate traces and simulate VM allocation</a:t>
            </a:r>
          </a:p>
        </p:txBody>
      </p:sp>
      <p:sp>
        <p:nvSpPr>
          <p:cNvPr id="17" name="Rectangle 16">
            <a:extLst>
              <a:ext uri="{FF2B5EF4-FFF2-40B4-BE49-F238E27FC236}">
                <a16:creationId xmlns:a16="http://schemas.microsoft.com/office/drawing/2014/main" id="{B96BF588-B453-E862-926E-AEDCF5A0C2E0}"/>
              </a:ext>
            </a:extLst>
          </p:cNvPr>
          <p:cNvSpPr/>
          <p:nvPr/>
        </p:nvSpPr>
        <p:spPr>
          <a:xfrm>
            <a:off x="1315578" y="6350600"/>
            <a:ext cx="9560844" cy="411480"/>
          </a:xfrm>
          <a:prstGeom prst="rect">
            <a:avLst/>
          </a:prstGeom>
          <a:solidFill>
            <a:schemeClr val="accent6">
              <a:lumMod val="40000"/>
              <a:lumOff val="60000"/>
            </a:schemeClr>
          </a:solidFill>
          <a:ln w="190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Poppins" pitchFamily="2" charset="77"/>
                <a:cs typeface="Poppins" pitchFamily="2" charset="77"/>
              </a:rPr>
              <a:t>66% </a:t>
            </a:r>
            <a:r>
              <a:rPr lang="en-US" sz="2000" dirty="0">
                <a:solidFill>
                  <a:schemeClr val="tx1"/>
                </a:solidFill>
                <a:latin typeface="Poppins" pitchFamily="2" charset="77"/>
                <a:cs typeface="Poppins" pitchFamily="2" charset="77"/>
              </a:rPr>
              <a:t>of core-hours run on </a:t>
            </a:r>
            <a:r>
              <a:rPr lang="en-US" sz="2000" b="1" dirty="0">
                <a:solidFill>
                  <a:schemeClr val="accent6"/>
                </a:solidFill>
                <a:latin typeface="Poppins" pitchFamily="2" charset="77"/>
                <a:cs typeface="Poppins" pitchFamily="2" charset="77"/>
              </a:rPr>
              <a:t>GreenSKUs </a:t>
            </a:r>
            <a:r>
              <a:rPr lang="en-US" sz="2000" dirty="0">
                <a:solidFill>
                  <a:schemeClr val="tx1"/>
                </a:solidFill>
                <a:latin typeface="Poppins" pitchFamily="2" charset="77"/>
                <a:cs typeface="Poppins" pitchFamily="2" charset="77"/>
              </a:rPr>
              <a:t>while achieving performance goals</a:t>
            </a:r>
          </a:p>
        </p:txBody>
      </p:sp>
      <p:sp>
        <p:nvSpPr>
          <p:cNvPr id="3" name="TextBox 2">
            <a:extLst>
              <a:ext uri="{FF2B5EF4-FFF2-40B4-BE49-F238E27FC236}">
                <a16:creationId xmlns:a16="http://schemas.microsoft.com/office/drawing/2014/main" id="{C2464F3F-FD49-88CB-6D20-92ED0A6768B9}"/>
              </a:ext>
            </a:extLst>
          </p:cNvPr>
          <p:cNvSpPr txBox="1"/>
          <p:nvPr/>
        </p:nvSpPr>
        <p:spPr>
          <a:xfrm>
            <a:off x="5285264" y="2627790"/>
            <a:ext cx="415498" cy="369332"/>
          </a:xfrm>
          <a:prstGeom prst="rect">
            <a:avLst/>
          </a:prstGeom>
          <a:noFill/>
        </p:spPr>
        <p:txBody>
          <a:bodyPr wrap="none" rtlCol="0">
            <a:spAutoFit/>
          </a:bodyPr>
          <a:lstStyle/>
          <a:p>
            <a:r>
              <a:rPr lang="en-US" dirty="0"/>
              <a:t>❌</a:t>
            </a:r>
          </a:p>
        </p:txBody>
      </p:sp>
      <p:pic>
        <p:nvPicPr>
          <p:cNvPr id="10" name="Graphic 9" descr="Checkmark with solid fill">
            <a:extLst>
              <a:ext uri="{FF2B5EF4-FFF2-40B4-BE49-F238E27FC236}">
                <a16:creationId xmlns:a16="http://schemas.microsoft.com/office/drawing/2014/main" id="{2339026B-085F-5DD7-C693-80A149A7809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844650" y="2997695"/>
            <a:ext cx="348402" cy="348402"/>
          </a:xfrm>
          <a:prstGeom prst="rect">
            <a:avLst/>
          </a:prstGeom>
        </p:spPr>
      </p:pic>
      <p:pic>
        <p:nvPicPr>
          <p:cNvPr id="13" name="Graphic 12" descr="Checkmark with solid fill">
            <a:extLst>
              <a:ext uri="{FF2B5EF4-FFF2-40B4-BE49-F238E27FC236}">
                <a16:creationId xmlns:a16="http://schemas.microsoft.com/office/drawing/2014/main" id="{B7ED4949-8500-4DC9-AE08-B4F6C5CC5B7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59938" y="3072356"/>
            <a:ext cx="348402" cy="348402"/>
          </a:xfrm>
          <a:prstGeom prst="rect">
            <a:avLst/>
          </a:prstGeom>
        </p:spPr>
      </p:pic>
      <p:sp>
        <p:nvSpPr>
          <p:cNvPr id="19" name="TextBox 18">
            <a:extLst>
              <a:ext uri="{FF2B5EF4-FFF2-40B4-BE49-F238E27FC236}">
                <a16:creationId xmlns:a16="http://schemas.microsoft.com/office/drawing/2014/main" id="{7E02015D-CC2D-15C2-CECD-712ED721BECB}"/>
              </a:ext>
            </a:extLst>
          </p:cNvPr>
          <p:cNvSpPr txBox="1"/>
          <p:nvPr/>
        </p:nvSpPr>
        <p:spPr>
          <a:xfrm>
            <a:off x="8385900" y="2912679"/>
            <a:ext cx="415498" cy="369332"/>
          </a:xfrm>
          <a:prstGeom prst="rect">
            <a:avLst/>
          </a:prstGeom>
          <a:noFill/>
        </p:spPr>
        <p:txBody>
          <a:bodyPr wrap="none" rtlCol="0">
            <a:spAutoFit/>
          </a:bodyPr>
          <a:lstStyle/>
          <a:p>
            <a:r>
              <a:rPr lang="en-US" dirty="0"/>
              <a:t>❌</a:t>
            </a:r>
          </a:p>
        </p:txBody>
      </p:sp>
      <p:grpSp>
        <p:nvGrpSpPr>
          <p:cNvPr id="21" name="Group 20">
            <a:extLst>
              <a:ext uri="{FF2B5EF4-FFF2-40B4-BE49-F238E27FC236}">
                <a16:creationId xmlns:a16="http://schemas.microsoft.com/office/drawing/2014/main" id="{454C8619-269F-29F8-DBCA-887C61FB02BC}"/>
              </a:ext>
            </a:extLst>
          </p:cNvPr>
          <p:cNvGrpSpPr/>
          <p:nvPr/>
        </p:nvGrpSpPr>
        <p:grpSpPr>
          <a:xfrm>
            <a:off x="145782" y="2224756"/>
            <a:ext cx="1095140" cy="420158"/>
            <a:chOff x="145782" y="2224756"/>
            <a:chExt cx="1095140" cy="420158"/>
          </a:xfrm>
        </p:grpSpPr>
        <p:sp>
          <p:nvSpPr>
            <p:cNvPr id="20" name="Rectangle 19">
              <a:extLst>
                <a:ext uri="{FF2B5EF4-FFF2-40B4-BE49-F238E27FC236}">
                  <a16:creationId xmlns:a16="http://schemas.microsoft.com/office/drawing/2014/main" id="{83F342FA-2C47-02E0-140A-BB13086F43AB}"/>
                </a:ext>
              </a:extLst>
            </p:cNvPr>
            <p:cNvSpPr/>
            <p:nvPr/>
          </p:nvSpPr>
          <p:spPr>
            <a:xfrm>
              <a:off x="145782" y="2224756"/>
              <a:ext cx="1042778" cy="4201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CC2AE84-B308-8B4F-466D-1F7C5CD0FCF9}"/>
                </a:ext>
              </a:extLst>
            </p:cNvPr>
            <p:cNvSpPr/>
            <p:nvPr/>
          </p:nvSpPr>
          <p:spPr>
            <a:xfrm rot="5400000">
              <a:off x="118387" y="2342561"/>
              <a:ext cx="325820" cy="168166"/>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448B5A-39A5-CF19-84DB-72F0C6709C3D}"/>
                </a:ext>
              </a:extLst>
            </p:cNvPr>
            <p:cNvSpPr txBox="1"/>
            <p:nvPr/>
          </p:nvSpPr>
          <p:spPr>
            <a:xfrm>
              <a:off x="328493" y="2272756"/>
              <a:ext cx="912429" cy="307777"/>
            </a:xfrm>
            <a:prstGeom prst="rect">
              <a:avLst/>
            </a:prstGeom>
            <a:noFill/>
          </p:spPr>
          <p:txBody>
            <a:bodyPr wrap="none" rtlCol="0">
              <a:spAutoFit/>
            </a:bodyPr>
            <a:lstStyle/>
            <a:p>
              <a:r>
                <a:rPr lang="en-US" sz="1400" dirty="0">
                  <a:latin typeface="Poppins" pitchFamily="2" charset="77"/>
                  <a:cs typeface="Poppins" pitchFamily="2" charset="77"/>
                </a:rPr>
                <a:t>is better</a:t>
              </a:r>
            </a:p>
          </p:txBody>
        </p:sp>
      </p:grpSp>
      <p:pic>
        <p:nvPicPr>
          <p:cNvPr id="23" name="Picture 22">
            <a:extLst>
              <a:ext uri="{FF2B5EF4-FFF2-40B4-BE49-F238E27FC236}">
                <a16:creationId xmlns:a16="http://schemas.microsoft.com/office/drawing/2014/main" id="{5068936C-EF42-CE39-1137-073D85BC7FD2}"/>
              </a:ext>
            </a:extLst>
          </p:cNvPr>
          <p:cNvPicPr>
            <a:picLocks noChangeAspect="1"/>
          </p:cNvPicPr>
          <p:nvPr/>
        </p:nvPicPr>
        <p:blipFill rotWithShape="1">
          <a:blip r:embed="rId26"/>
          <a:srcRect r="66642" b="82747"/>
          <a:stretch/>
        </p:blipFill>
        <p:spPr>
          <a:xfrm>
            <a:off x="11289" y="2752669"/>
            <a:ext cx="1370285" cy="524508"/>
          </a:xfrm>
          <a:prstGeom prst="rect">
            <a:avLst/>
          </a:prstGeom>
        </p:spPr>
      </p:pic>
    </p:spTree>
    <p:extLst>
      <p:ext uri="{BB962C8B-B14F-4D97-AF65-F5344CB8AC3E}">
        <p14:creationId xmlns:p14="http://schemas.microsoft.com/office/powerpoint/2010/main" val="207086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9">
                                            <p:txEl>
                                              <p:pRg st="0" end="0"/>
                                            </p:txEl>
                                          </p:spTgt>
                                        </p:tgtEl>
                                        <p:attrNameLst>
                                          <p:attrName>style.visibility</p:attrName>
                                        </p:attrNameLst>
                                      </p:cBhvr>
                                      <p:to>
                                        <p:strVal val="visible"/>
                                      </p:to>
                                    </p:set>
                                    <p:animEffect transition="in" filter="fade">
                                      <p:cBhvr>
                                        <p:cTn id="7" dur="500"/>
                                        <p:tgtEl>
                                          <p:spTgt spid="2069">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74"/>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2064"/>
                                        </p:tgtEl>
                                        <p:attrNameLst>
                                          <p:attrName>style.visibility</p:attrName>
                                        </p:attrNameLst>
                                      </p:cBhvr>
                                      <p:to>
                                        <p:strVal val="visible"/>
                                      </p:to>
                                    </p:set>
                                    <p:animEffect transition="in" filter="fade">
                                      <p:cBhvr>
                                        <p:cTn id="12" dur="500"/>
                                        <p:tgtEl>
                                          <p:spTgt spid="2064"/>
                                        </p:tgtEl>
                                      </p:cBhvr>
                                    </p:animEffect>
                                  </p:childTnLst>
                                </p:cTn>
                              </p:par>
                              <p:par>
                                <p:cTn id="13" presetID="10" presetClass="entr" presetSubtype="0" fill="hold" nodeType="with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fade">
                                      <p:cBhvr>
                                        <p:cTn id="15" dur="500"/>
                                        <p:tgtEl>
                                          <p:spTgt spid="205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2072"/>
                                        </p:tgtEl>
                                        <p:attrNameLst>
                                          <p:attrName>style.visibility</p:attrName>
                                        </p:attrNameLst>
                                      </p:cBhvr>
                                      <p:to>
                                        <p:strVal val="visible"/>
                                      </p:to>
                                    </p:set>
                                    <p:animEffect transition="in" filter="fade">
                                      <p:cBhvr>
                                        <p:cTn id="31" dur="500"/>
                                        <p:tgtEl>
                                          <p:spTgt spid="207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79"/>
                                        </p:tgtEl>
                                        <p:attrNameLst>
                                          <p:attrName>style.visibility</p:attrName>
                                        </p:attrNameLst>
                                      </p:cBhvr>
                                      <p:to>
                                        <p:strVal val="visible"/>
                                      </p:to>
                                    </p:set>
                                    <p:animEffect transition="in" filter="fade">
                                      <p:cBhvr>
                                        <p:cTn id="34" dur="500"/>
                                        <p:tgtEl>
                                          <p:spTgt spid="207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nodeType="withEffect">
                                  <p:stCondLst>
                                    <p:cond delay="0"/>
                                  </p:stCondLst>
                                  <p:childTnLst>
                                    <p:set>
                                      <p:cBhvr>
                                        <p:cTn id="44" dur="1" fill="hold">
                                          <p:stCondLst>
                                            <p:cond delay="0"/>
                                          </p:stCondLst>
                                        </p:cTn>
                                        <p:tgtEl>
                                          <p:spTgt spid="2076"/>
                                        </p:tgtEl>
                                        <p:attrNameLst>
                                          <p:attrName>style.visibility</p:attrName>
                                        </p:attrNameLst>
                                      </p:cBhvr>
                                      <p:to>
                                        <p:strVal val="visible"/>
                                      </p:to>
                                    </p:set>
                                    <p:animEffect transition="in" filter="fade">
                                      <p:cBhvr>
                                        <p:cTn id="45" dur="500"/>
                                        <p:tgtEl>
                                          <p:spTgt spid="207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nodeType="withEffect">
                                  <p:stCondLst>
                                    <p:cond delay="0"/>
                                  </p:stCondLst>
                                  <p:childTnLst>
                                    <p:set>
                                      <p:cBhvr>
                                        <p:cTn id="57" dur="1" fill="hold">
                                          <p:stCondLst>
                                            <p:cond delay="0"/>
                                          </p:stCondLst>
                                        </p:cTn>
                                        <p:tgtEl>
                                          <p:spTgt spid="2077"/>
                                        </p:tgtEl>
                                        <p:attrNameLst>
                                          <p:attrName>style.visibility</p:attrName>
                                        </p:attrNameLst>
                                      </p:cBhvr>
                                      <p:to>
                                        <p:strVal val="visible"/>
                                      </p:to>
                                    </p:set>
                                    <p:animEffect transition="in" filter="fade">
                                      <p:cBhvr>
                                        <p:cTn id="58" dur="500"/>
                                        <p:tgtEl>
                                          <p:spTgt spid="20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69">
                                            <p:txEl>
                                              <p:pRg st="1" end="1"/>
                                            </p:txEl>
                                          </p:spTgt>
                                        </p:tgtEl>
                                        <p:attrNameLst>
                                          <p:attrName>style.visibility</p:attrName>
                                        </p:attrNameLst>
                                      </p:cBhvr>
                                      <p:to>
                                        <p:strVal val="visible"/>
                                      </p:to>
                                    </p:set>
                                    <p:animEffect transition="in" filter="fade">
                                      <p:cBhvr>
                                        <p:cTn id="68" dur="500"/>
                                        <p:tgtEl>
                                          <p:spTgt spid="206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2078"/>
                                        </p:tgtEl>
                                        <p:attrNameLst>
                                          <p:attrName>style.visibility</p:attrName>
                                        </p:attrNameLst>
                                      </p:cBhvr>
                                      <p:to>
                                        <p:strVal val="visible"/>
                                      </p:to>
                                    </p:set>
                                    <p:animEffect transition="in" filter="fade">
                                      <p:cBhvr>
                                        <p:cTn id="76" dur="500"/>
                                        <p:tgtEl>
                                          <p:spTgt spid="2078"/>
                                        </p:tgtEl>
                                      </p:cBhvr>
                                    </p:animEffect>
                                  </p:childTnLst>
                                </p:cTn>
                              </p:par>
                              <p:par>
                                <p:cTn id="77" presetID="10" presetClass="entr" presetSubtype="0" fill="hold" nodeType="withEffect">
                                  <p:stCondLst>
                                    <p:cond delay="0"/>
                                  </p:stCondLst>
                                  <p:childTnLst>
                                    <p:set>
                                      <p:cBhvr>
                                        <p:cTn id="78" dur="1" fill="hold">
                                          <p:stCondLst>
                                            <p:cond delay="0"/>
                                          </p:stCondLst>
                                        </p:cTn>
                                        <p:tgtEl>
                                          <p:spTgt spid="2070">
                                            <p:txEl>
                                              <p:pRg st="0" end="0"/>
                                            </p:txEl>
                                          </p:spTgt>
                                        </p:tgtEl>
                                        <p:attrNameLst>
                                          <p:attrName>style.visibility</p:attrName>
                                        </p:attrNameLst>
                                      </p:cBhvr>
                                      <p:to>
                                        <p:strVal val="visible"/>
                                      </p:to>
                                    </p:set>
                                    <p:animEffect transition="in" filter="fade">
                                      <p:cBhvr>
                                        <p:cTn id="79" dur="500"/>
                                        <p:tgtEl>
                                          <p:spTgt spid="2070">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070">
                                            <p:txEl>
                                              <p:pRg st="1" end="1"/>
                                            </p:txEl>
                                          </p:spTgt>
                                        </p:tgtEl>
                                        <p:attrNameLst>
                                          <p:attrName>style.visibility</p:attrName>
                                        </p:attrNameLst>
                                      </p:cBhvr>
                                      <p:to>
                                        <p:strVal val="visible"/>
                                      </p:to>
                                    </p:set>
                                    <p:animEffect transition="in" filter="fade">
                                      <p:cBhvr>
                                        <p:cTn id="94" dur="500"/>
                                        <p:tgtEl>
                                          <p:spTgt spid="2070">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500"/>
                                        <p:tgtEl>
                                          <p:spTgt spid="1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animBg="1"/>
      <p:bldP spid="2079" grpId="0"/>
      <p:bldP spid="15" grpId="0" animBg="1"/>
      <p:bldP spid="16" grpId="0"/>
      <p:bldP spid="17" grpId="0" animBg="1"/>
      <p:bldP spid="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ADA2-FF34-D906-3627-213268EC35B1}"/>
              </a:ext>
            </a:extLst>
          </p:cNvPr>
          <p:cNvSpPr>
            <a:spLocks noGrp="1"/>
          </p:cNvSpPr>
          <p:nvPr>
            <p:ph type="title"/>
          </p:nvPr>
        </p:nvSpPr>
        <p:spPr>
          <a:xfrm>
            <a:off x="838200" y="398578"/>
            <a:ext cx="10515600" cy="1325563"/>
          </a:xfrm>
        </p:spPr>
        <p:txBody>
          <a:bodyPr>
            <a:normAutofit/>
          </a:bodyPr>
          <a:lstStyle/>
          <a:p>
            <a:r>
              <a:rPr lang="en-US" sz="2800" dirty="0"/>
              <a:t>So, why server design?</a:t>
            </a:r>
          </a:p>
        </p:txBody>
      </p:sp>
      <p:sp>
        <p:nvSpPr>
          <p:cNvPr id="4" name="Slide Number Placeholder 3">
            <a:extLst>
              <a:ext uri="{FF2B5EF4-FFF2-40B4-BE49-F238E27FC236}">
                <a16:creationId xmlns:a16="http://schemas.microsoft.com/office/drawing/2014/main" id="{7FDD9154-F87C-48FF-C79E-3A8679F3A321}"/>
              </a:ext>
            </a:extLst>
          </p:cNvPr>
          <p:cNvSpPr>
            <a:spLocks noGrp="1"/>
          </p:cNvSpPr>
          <p:nvPr>
            <p:ph type="sldNum" sz="quarter" idx="12"/>
          </p:nvPr>
        </p:nvSpPr>
        <p:spPr>
          <a:xfrm>
            <a:off x="8610598" y="6310312"/>
            <a:ext cx="2743200" cy="365125"/>
          </a:xfrm>
        </p:spPr>
        <p:txBody>
          <a:bodyPr/>
          <a:lstStyle/>
          <a:p>
            <a:fld id="{CA5C1F0B-256B-3243-BFD0-E9259D5AEDE3}" type="slidenum">
              <a:rPr lang="en-US" smtClean="0"/>
              <a:t>32</a:t>
            </a:fld>
            <a:endParaRPr lang="en-US"/>
          </a:p>
        </p:txBody>
      </p:sp>
      <p:sp>
        <p:nvSpPr>
          <p:cNvPr id="6" name="Rectangle 5">
            <a:extLst>
              <a:ext uri="{FF2B5EF4-FFF2-40B4-BE49-F238E27FC236}">
                <a16:creationId xmlns:a16="http://schemas.microsoft.com/office/drawing/2014/main" id="{7586C26C-491E-7350-B0F3-423746A63ADB}"/>
              </a:ext>
            </a:extLst>
          </p:cNvPr>
          <p:cNvSpPr/>
          <p:nvPr/>
        </p:nvSpPr>
        <p:spPr>
          <a:xfrm>
            <a:off x="1807788" y="2861607"/>
            <a:ext cx="3410078" cy="69877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Increase </a:t>
            </a:r>
            <a:r>
              <a:rPr lang="en-US" i="1" u="sng" dirty="0">
                <a:latin typeface="Poppins" pitchFamily="2" charset="77"/>
                <a:cs typeface="Poppins" pitchFamily="2" charset="77"/>
              </a:rPr>
              <a:t>renewable %</a:t>
            </a:r>
            <a:r>
              <a:rPr lang="en-US" i="1" dirty="0">
                <a:latin typeface="Poppins" pitchFamily="2" charset="77"/>
                <a:cs typeface="Poppins" pitchFamily="2" charset="77"/>
              </a:rPr>
              <a:t> by 5.2% in Azure’s data centers</a:t>
            </a:r>
          </a:p>
        </p:txBody>
      </p:sp>
      <p:graphicFrame>
        <p:nvGraphicFramePr>
          <p:cNvPr id="7" name="Chart 6">
            <a:extLst>
              <a:ext uri="{FF2B5EF4-FFF2-40B4-BE49-F238E27FC236}">
                <a16:creationId xmlns:a16="http://schemas.microsoft.com/office/drawing/2014/main" id="{5F1C70E0-A5B7-ABE6-60B8-FF3C11E131EF}"/>
              </a:ext>
            </a:extLst>
          </p:cNvPr>
          <p:cNvGraphicFramePr>
            <a:graphicFrameLocks/>
          </p:cNvGraphicFramePr>
          <p:nvPr>
            <p:extLst>
              <p:ext uri="{D42A27DB-BD31-4B8C-83A1-F6EECF244321}">
                <p14:modId xmlns:p14="http://schemas.microsoft.com/office/powerpoint/2010/main" val="3155275572"/>
              </p:ext>
            </p:extLst>
          </p:nvPr>
        </p:nvGraphicFramePr>
        <p:xfrm>
          <a:off x="5217866" y="2528211"/>
          <a:ext cx="6952037" cy="3323949"/>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6236EBAC-F2E1-F97C-89CC-D77B0136B492}"/>
              </a:ext>
            </a:extLst>
          </p:cNvPr>
          <p:cNvCxnSpPr>
            <a:cxnSpLocks/>
          </p:cNvCxnSpPr>
          <p:nvPr/>
        </p:nvCxnSpPr>
        <p:spPr>
          <a:xfrm>
            <a:off x="7015397" y="4574482"/>
            <a:ext cx="479685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8ED8EAA1-D84D-9C26-DD6B-232C9F1AA2C7}"/>
              </a:ext>
            </a:extLst>
          </p:cNvPr>
          <p:cNvSpPr/>
          <p:nvPr/>
        </p:nvSpPr>
        <p:spPr>
          <a:xfrm rot="16200000">
            <a:off x="10197925" y="3473410"/>
            <a:ext cx="296617" cy="2662213"/>
          </a:xfrm>
          <a:prstGeom prst="leftBrace">
            <a:avLst>
              <a:gd name="adj1" fmla="val 24971"/>
              <a:gd name="adj2" fmla="val 50000"/>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Poppins" pitchFamily="2" charset="77"/>
              <a:cs typeface="Poppins" pitchFamily="2" charset="77"/>
            </a:endParaRPr>
          </a:p>
        </p:txBody>
      </p:sp>
      <p:sp>
        <p:nvSpPr>
          <p:cNvPr id="14" name="TextBox 13">
            <a:extLst>
              <a:ext uri="{FF2B5EF4-FFF2-40B4-BE49-F238E27FC236}">
                <a16:creationId xmlns:a16="http://schemas.microsoft.com/office/drawing/2014/main" id="{133EAE01-8A3B-A37B-5FCF-20BB52A7A785}"/>
              </a:ext>
            </a:extLst>
          </p:cNvPr>
          <p:cNvSpPr txBox="1"/>
          <p:nvPr/>
        </p:nvSpPr>
        <p:spPr>
          <a:xfrm>
            <a:off x="9648069" y="4936761"/>
            <a:ext cx="1410777" cy="369332"/>
          </a:xfrm>
          <a:prstGeom prst="rect">
            <a:avLst/>
          </a:prstGeom>
          <a:noFill/>
        </p:spPr>
        <p:txBody>
          <a:bodyPr wrap="square">
            <a:spAutoFit/>
          </a:bodyPr>
          <a:lstStyle/>
          <a:p>
            <a:r>
              <a:rPr lang="en-US" dirty="0">
                <a:solidFill>
                  <a:srgbClr val="FF0000"/>
                </a:solidFill>
                <a:latin typeface="Poppins" pitchFamily="2" charset="77"/>
                <a:cs typeface="Poppins" pitchFamily="2" charset="77"/>
              </a:rPr>
              <a:t>~3.5 years</a:t>
            </a:r>
          </a:p>
        </p:txBody>
      </p:sp>
      <p:sp>
        <p:nvSpPr>
          <p:cNvPr id="15" name="TextBox 14">
            <a:extLst>
              <a:ext uri="{FF2B5EF4-FFF2-40B4-BE49-F238E27FC236}">
                <a16:creationId xmlns:a16="http://schemas.microsoft.com/office/drawing/2014/main" id="{141A1853-3D05-91BB-2990-A91B9F3C22D5}"/>
              </a:ext>
            </a:extLst>
          </p:cNvPr>
          <p:cNvSpPr txBox="1"/>
          <p:nvPr/>
        </p:nvSpPr>
        <p:spPr>
          <a:xfrm>
            <a:off x="10980468" y="6023035"/>
            <a:ext cx="1127664" cy="276999"/>
          </a:xfrm>
          <a:prstGeom prst="rect">
            <a:avLst/>
          </a:prstGeom>
          <a:noFill/>
        </p:spPr>
        <p:txBody>
          <a:bodyPr wrap="square" rtlCol="0">
            <a:spAutoFit/>
          </a:bodyPr>
          <a:lstStyle/>
          <a:p>
            <a:r>
              <a:rPr lang="en-US" sz="1200" dirty="0">
                <a:solidFill>
                  <a:schemeClr val="tx1">
                    <a:lumMod val="50000"/>
                    <a:lumOff val="50000"/>
                  </a:schemeClr>
                </a:solidFill>
                <a:latin typeface="Poppins" pitchFamily="2" charset="77"/>
                <a:cs typeface="Poppins" pitchFamily="2" charset="77"/>
              </a:rPr>
              <a:t>[U.S. EIA ’22]</a:t>
            </a:r>
          </a:p>
        </p:txBody>
      </p:sp>
      <p:sp>
        <p:nvSpPr>
          <p:cNvPr id="10" name="Content Placeholder 2">
            <a:extLst>
              <a:ext uri="{FF2B5EF4-FFF2-40B4-BE49-F238E27FC236}">
                <a16:creationId xmlns:a16="http://schemas.microsoft.com/office/drawing/2014/main" id="{EAA7FEB7-A7BA-BA32-1AF6-F8A7CF8C9C79}"/>
              </a:ext>
            </a:extLst>
          </p:cNvPr>
          <p:cNvSpPr txBox="1">
            <a:spLocks/>
          </p:cNvSpPr>
          <p:nvPr/>
        </p:nvSpPr>
        <p:spPr>
          <a:xfrm>
            <a:off x="838198" y="1776263"/>
            <a:ext cx="10515600" cy="543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a:t>To get equal data center-wide savings, you would need to…</a:t>
            </a:r>
          </a:p>
        </p:txBody>
      </p:sp>
    </p:spTree>
    <p:extLst>
      <p:ext uri="{BB962C8B-B14F-4D97-AF65-F5344CB8AC3E}">
        <p14:creationId xmlns:p14="http://schemas.microsoft.com/office/powerpoint/2010/main" val="369760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7" grpId="0">
        <p:bldAsOne/>
      </p:bldGraphic>
      <p:bldP spid="12" grpId="0" animBg="1"/>
      <p:bldP spid="14" grpId="0"/>
      <p:bldP spid="15"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77B0F7E-6BA3-2F8A-EE98-1CDA9FAE6300}"/>
              </a:ext>
            </a:extLst>
          </p:cNvPr>
          <p:cNvGraphicFramePr>
            <a:graphicFrameLocks/>
          </p:cNvGraphicFramePr>
          <p:nvPr>
            <p:extLst>
              <p:ext uri="{D42A27DB-BD31-4B8C-83A1-F6EECF244321}">
                <p14:modId xmlns:p14="http://schemas.microsoft.com/office/powerpoint/2010/main" val="277090589"/>
              </p:ext>
            </p:extLst>
          </p:nvPr>
        </p:nvGraphicFramePr>
        <p:xfrm>
          <a:off x="5217867" y="2488561"/>
          <a:ext cx="6804244" cy="385159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7FDD9154-F87C-48FF-C79E-3A8679F3A321}"/>
              </a:ext>
            </a:extLst>
          </p:cNvPr>
          <p:cNvSpPr>
            <a:spLocks noGrp="1"/>
          </p:cNvSpPr>
          <p:nvPr>
            <p:ph type="sldNum" sz="quarter" idx="12"/>
          </p:nvPr>
        </p:nvSpPr>
        <p:spPr>
          <a:xfrm>
            <a:off x="9408069" y="6509265"/>
            <a:ext cx="2743200" cy="365125"/>
          </a:xfrm>
        </p:spPr>
        <p:txBody>
          <a:bodyPr/>
          <a:lstStyle/>
          <a:p>
            <a:fld id="{CA5C1F0B-256B-3243-BFD0-E9259D5AEDE3}" type="slidenum">
              <a:rPr lang="en-US" smtClean="0"/>
              <a:t>33</a:t>
            </a:fld>
            <a:endParaRPr lang="en-US" dirty="0"/>
          </a:p>
        </p:txBody>
      </p:sp>
      <p:sp>
        <p:nvSpPr>
          <p:cNvPr id="6" name="Rectangle 5">
            <a:extLst>
              <a:ext uri="{FF2B5EF4-FFF2-40B4-BE49-F238E27FC236}">
                <a16:creationId xmlns:a16="http://schemas.microsoft.com/office/drawing/2014/main" id="{7586C26C-491E-7350-B0F3-423746A63ADB}"/>
              </a:ext>
            </a:extLst>
          </p:cNvPr>
          <p:cNvSpPr/>
          <p:nvPr/>
        </p:nvSpPr>
        <p:spPr>
          <a:xfrm>
            <a:off x="1807788" y="2861607"/>
            <a:ext cx="3410078" cy="69877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Increase </a:t>
            </a:r>
            <a:r>
              <a:rPr lang="en-US" i="1" u="sng" dirty="0">
                <a:latin typeface="Poppins" pitchFamily="2" charset="77"/>
                <a:cs typeface="Poppins" pitchFamily="2" charset="77"/>
              </a:rPr>
              <a:t>renewable %</a:t>
            </a:r>
            <a:r>
              <a:rPr lang="en-US" i="1" dirty="0">
                <a:latin typeface="Poppins" pitchFamily="2" charset="77"/>
                <a:cs typeface="Poppins" pitchFamily="2" charset="77"/>
              </a:rPr>
              <a:t> by 5.2% in Azure’s data centers</a:t>
            </a:r>
          </a:p>
        </p:txBody>
      </p:sp>
      <p:sp>
        <p:nvSpPr>
          <p:cNvPr id="23" name="Left Brace 22">
            <a:extLst>
              <a:ext uri="{FF2B5EF4-FFF2-40B4-BE49-F238E27FC236}">
                <a16:creationId xmlns:a16="http://schemas.microsoft.com/office/drawing/2014/main" id="{3C27979C-470B-FFCE-05C4-C8F77D36EDAD}"/>
              </a:ext>
            </a:extLst>
          </p:cNvPr>
          <p:cNvSpPr/>
          <p:nvPr/>
        </p:nvSpPr>
        <p:spPr>
          <a:xfrm rot="2499240">
            <a:off x="10709241" y="3408983"/>
            <a:ext cx="170833" cy="357564"/>
          </a:xfrm>
          <a:prstGeom prst="leftBrace">
            <a:avLst/>
          </a:prstGeom>
          <a:ln w="38100">
            <a:solidFill>
              <a:srgbClr val="D20303"/>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Poppins" pitchFamily="2" charset="77"/>
              <a:cs typeface="Poppins" pitchFamily="2" charset="77"/>
            </a:endParaRPr>
          </a:p>
        </p:txBody>
      </p:sp>
      <p:sp>
        <p:nvSpPr>
          <p:cNvPr id="7" name="TextBox 6">
            <a:extLst>
              <a:ext uri="{FF2B5EF4-FFF2-40B4-BE49-F238E27FC236}">
                <a16:creationId xmlns:a16="http://schemas.microsoft.com/office/drawing/2014/main" id="{A109B15D-D055-52C9-8EB7-5ED8AAB9CFCE}"/>
              </a:ext>
            </a:extLst>
          </p:cNvPr>
          <p:cNvSpPr txBox="1"/>
          <p:nvPr/>
        </p:nvSpPr>
        <p:spPr>
          <a:xfrm>
            <a:off x="10321567" y="6279180"/>
            <a:ext cx="1661032" cy="276999"/>
          </a:xfrm>
          <a:prstGeom prst="rect">
            <a:avLst/>
          </a:prstGeom>
          <a:noFill/>
        </p:spPr>
        <p:txBody>
          <a:bodyPr wrap="none" rtlCol="0">
            <a:spAutoFit/>
          </a:bodyPr>
          <a:lstStyle/>
          <a:p>
            <a:r>
              <a:rPr lang="en-US" sz="1200" dirty="0">
                <a:solidFill>
                  <a:schemeClr val="tx1">
                    <a:lumMod val="50000"/>
                    <a:lumOff val="50000"/>
                  </a:schemeClr>
                </a:solidFill>
                <a:latin typeface="Poppins" pitchFamily="2" charset="77"/>
                <a:cs typeface="Poppins" pitchFamily="2" charset="77"/>
              </a:rPr>
              <a:t>[</a:t>
            </a:r>
            <a:r>
              <a:rPr lang="en-US" sz="1200" dirty="0" err="1">
                <a:solidFill>
                  <a:schemeClr val="tx1">
                    <a:lumMod val="50000"/>
                    <a:lumOff val="50000"/>
                  </a:schemeClr>
                </a:solidFill>
                <a:latin typeface="Poppins" pitchFamily="2" charset="77"/>
                <a:cs typeface="Poppins" pitchFamily="2" charset="77"/>
              </a:rPr>
              <a:t>Lyu</a:t>
            </a:r>
            <a:r>
              <a:rPr lang="en-US" sz="1200" dirty="0">
                <a:solidFill>
                  <a:schemeClr val="tx1">
                    <a:lumMod val="50000"/>
                    <a:lumOff val="50000"/>
                  </a:schemeClr>
                </a:solidFill>
                <a:latin typeface="Poppins" pitchFamily="2" charset="77"/>
                <a:cs typeface="Poppins" pitchFamily="2" charset="77"/>
              </a:rPr>
              <a:t> HotCarbon’23]</a:t>
            </a:r>
          </a:p>
        </p:txBody>
      </p:sp>
      <p:sp>
        <p:nvSpPr>
          <p:cNvPr id="17" name="TextBox 16">
            <a:extLst>
              <a:ext uri="{FF2B5EF4-FFF2-40B4-BE49-F238E27FC236}">
                <a16:creationId xmlns:a16="http://schemas.microsoft.com/office/drawing/2014/main" id="{9C6D6464-9CFC-8FC4-5EC4-10206227F46C}"/>
              </a:ext>
            </a:extLst>
          </p:cNvPr>
          <p:cNvSpPr txBox="1"/>
          <p:nvPr/>
        </p:nvSpPr>
        <p:spPr>
          <a:xfrm>
            <a:off x="8454452" y="3193980"/>
            <a:ext cx="2530961" cy="369332"/>
          </a:xfrm>
          <a:prstGeom prst="rect">
            <a:avLst/>
          </a:prstGeom>
          <a:noFill/>
        </p:spPr>
        <p:txBody>
          <a:bodyPr wrap="square" rtlCol="0">
            <a:spAutoFit/>
          </a:bodyPr>
          <a:lstStyle/>
          <a:p>
            <a:r>
              <a:rPr lang="en-US" dirty="0">
                <a:solidFill>
                  <a:srgbClr val="FF0000"/>
                </a:solidFill>
                <a:latin typeface="Poppins" pitchFamily="2" charset="77"/>
                <a:cs typeface="Poppins" pitchFamily="2" charset="77"/>
              </a:rPr>
              <a:t>~25% cost increase</a:t>
            </a:r>
          </a:p>
        </p:txBody>
      </p:sp>
      <p:sp>
        <p:nvSpPr>
          <p:cNvPr id="8" name="Title 1">
            <a:extLst>
              <a:ext uri="{FF2B5EF4-FFF2-40B4-BE49-F238E27FC236}">
                <a16:creationId xmlns:a16="http://schemas.microsoft.com/office/drawing/2014/main" id="{0B71AFA9-4192-C1B9-2098-59CA275C1E63}"/>
              </a:ext>
            </a:extLst>
          </p:cNvPr>
          <p:cNvSpPr>
            <a:spLocks noGrp="1"/>
          </p:cNvSpPr>
          <p:nvPr>
            <p:ph type="title"/>
          </p:nvPr>
        </p:nvSpPr>
        <p:spPr>
          <a:xfrm>
            <a:off x="838200" y="398578"/>
            <a:ext cx="10515600" cy="1325563"/>
          </a:xfrm>
        </p:spPr>
        <p:txBody>
          <a:bodyPr>
            <a:normAutofit/>
          </a:bodyPr>
          <a:lstStyle/>
          <a:p>
            <a:r>
              <a:rPr lang="en-US" sz="2800" dirty="0"/>
              <a:t>So, why server design?</a:t>
            </a:r>
          </a:p>
        </p:txBody>
      </p:sp>
      <p:sp>
        <p:nvSpPr>
          <p:cNvPr id="9" name="Content Placeholder 2">
            <a:extLst>
              <a:ext uri="{FF2B5EF4-FFF2-40B4-BE49-F238E27FC236}">
                <a16:creationId xmlns:a16="http://schemas.microsoft.com/office/drawing/2014/main" id="{19337A55-6C2A-6C8A-A9B9-9A1F78C93C96}"/>
              </a:ext>
            </a:extLst>
          </p:cNvPr>
          <p:cNvSpPr txBox="1">
            <a:spLocks/>
          </p:cNvSpPr>
          <p:nvPr/>
        </p:nvSpPr>
        <p:spPr>
          <a:xfrm>
            <a:off x="838198" y="1776263"/>
            <a:ext cx="10515600" cy="543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a:t>To get equal data center-wide savings, you would need to…</a:t>
            </a:r>
          </a:p>
        </p:txBody>
      </p:sp>
    </p:spTree>
    <p:extLst>
      <p:ext uri="{BB962C8B-B14F-4D97-AF65-F5344CB8AC3E}">
        <p14:creationId xmlns:p14="http://schemas.microsoft.com/office/powerpoint/2010/main" val="230437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Processor outline">
            <a:extLst>
              <a:ext uri="{FF2B5EF4-FFF2-40B4-BE49-F238E27FC236}">
                <a16:creationId xmlns:a16="http://schemas.microsoft.com/office/drawing/2014/main" id="{5DECB0D2-081F-4BBE-DC4A-F6D050CB5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7200" y="3061058"/>
            <a:ext cx="914400" cy="914400"/>
          </a:xfrm>
          <a:prstGeom prst="rect">
            <a:avLst/>
          </a:prstGeom>
        </p:spPr>
      </p:pic>
      <p:sp>
        <p:nvSpPr>
          <p:cNvPr id="4" name="Slide Number Placeholder 3">
            <a:extLst>
              <a:ext uri="{FF2B5EF4-FFF2-40B4-BE49-F238E27FC236}">
                <a16:creationId xmlns:a16="http://schemas.microsoft.com/office/drawing/2014/main" id="{7FDD9154-F87C-48FF-C79E-3A8679F3A321}"/>
              </a:ext>
            </a:extLst>
          </p:cNvPr>
          <p:cNvSpPr>
            <a:spLocks noGrp="1"/>
          </p:cNvSpPr>
          <p:nvPr>
            <p:ph type="sldNum" sz="quarter" idx="12"/>
          </p:nvPr>
        </p:nvSpPr>
        <p:spPr/>
        <p:txBody>
          <a:bodyPr/>
          <a:lstStyle/>
          <a:p>
            <a:fld id="{CA5C1F0B-256B-3243-BFD0-E9259D5AEDE3}" type="slidenum">
              <a:rPr lang="en-US" smtClean="0"/>
              <a:t>34</a:t>
            </a:fld>
            <a:endParaRPr lang="en-US"/>
          </a:p>
        </p:txBody>
      </p:sp>
      <p:sp>
        <p:nvSpPr>
          <p:cNvPr id="6" name="Rectangle 5">
            <a:extLst>
              <a:ext uri="{FF2B5EF4-FFF2-40B4-BE49-F238E27FC236}">
                <a16:creationId xmlns:a16="http://schemas.microsoft.com/office/drawing/2014/main" id="{7586C26C-491E-7350-B0F3-423746A63ADB}"/>
              </a:ext>
            </a:extLst>
          </p:cNvPr>
          <p:cNvSpPr/>
          <p:nvPr/>
        </p:nvSpPr>
        <p:spPr>
          <a:xfrm>
            <a:off x="1807788" y="2861607"/>
            <a:ext cx="3410078" cy="69877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Increase </a:t>
            </a:r>
            <a:r>
              <a:rPr lang="en-US" i="1" u="sng" dirty="0">
                <a:latin typeface="Poppins" pitchFamily="2" charset="77"/>
                <a:cs typeface="Poppins" pitchFamily="2" charset="77"/>
              </a:rPr>
              <a:t>renewable %</a:t>
            </a:r>
            <a:r>
              <a:rPr lang="en-US" i="1" dirty="0">
                <a:latin typeface="Poppins" pitchFamily="2" charset="77"/>
                <a:cs typeface="Poppins" pitchFamily="2" charset="77"/>
              </a:rPr>
              <a:t> by 5.2% in Azure’s data centers</a:t>
            </a:r>
          </a:p>
        </p:txBody>
      </p:sp>
      <p:sp>
        <p:nvSpPr>
          <p:cNvPr id="8" name="Rectangle 7">
            <a:extLst>
              <a:ext uri="{FF2B5EF4-FFF2-40B4-BE49-F238E27FC236}">
                <a16:creationId xmlns:a16="http://schemas.microsoft.com/office/drawing/2014/main" id="{1AF661E8-0935-DCBB-FC33-AE783FBB34A8}"/>
              </a:ext>
            </a:extLst>
          </p:cNvPr>
          <p:cNvSpPr/>
          <p:nvPr/>
        </p:nvSpPr>
        <p:spPr>
          <a:xfrm>
            <a:off x="1807788" y="3723314"/>
            <a:ext cx="3410077" cy="69877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Improve server hardware’s </a:t>
            </a:r>
            <a:r>
              <a:rPr lang="en-US" i="1" u="sng" dirty="0">
                <a:latin typeface="Poppins" pitchFamily="2" charset="77"/>
                <a:cs typeface="Poppins" pitchFamily="2" charset="77"/>
              </a:rPr>
              <a:t>energy efficiency</a:t>
            </a:r>
            <a:r>
              <a:rPr lang="en-US" i="1" dirty="0">
                <a:latin typeface="Poppins" pitchFamily="2" charset="77"/>
                <a:cs typeface="Poppins" pitchFamily="2" charset="77"/>
              </a:rPr>
              <a:t> by 28%</a:t>
            </a:r>
          </a:p>
        </p:txBody>
      </p:sp>
      <p:sp>
        <p:nvSpPr>
          <p:cNvPr id="37" name="TextBox 36">
            <a:extLst>
              <a:ext uri="{FF2B5EF4-FFF2-40B4-BE49-F238E27FC236}">
                <a16:creationId xmlns:a16="http://schemas.microsoft.com/office/drawing/2014/main" id="{846509E0-9BEC-11D7-2CFE-9E7E7F7206EE}"/>
              </a:ext>
            </a:extLst>
          </p:cNvPr>
          <p:cNvSpPr txBox="1"/>
          <p:nvPr/>
        </p:nvSpPr>
        <p:spPr>
          <a:xfrm>
            <a:off x="4765623" y="4879714"/>
            <a:ext cx="7426377" cy="707886"/>
          </a:xfrm>
          <a:prstGeom prst="rect">
            <a:avLst/>
          </a:prstGeom>
          <a:noFill/>
        </p:spPr>
        <p:txBody>
          <a:bodyPr wrap="square">
            <a:spAutoFit/>
          </a:bodyPr>
          <a:lstStyle/>
          <a:p>
            <a:pPr marL="342900" indent="-342900">
              <a:buFont typeface="Arial" panose="020B0604020202020204" pitchFamily="34" charset="0"/>
              <a:buChar char="•"/>
            </a:pPr>
            <a:r>
              <a:rPr lang="en-US" sz="2000" i="1" dirty="0">
                <a:solidFill>
                  <a:srgbClr val="FF0000"/>
                </a:solidFill>
                <a:latin typeface="Poppins" pitchFamily="2" charset="77"/>
                <a:cs typeface="Poppins" pitchFamily="2" charset="77"/>
              </a:rPr>
              <a:t>Introduces embodied emissions w/ server refreshes…</a:t>
            </a:r>
          </a:p>
          <a:p>
            <a:pPr marL="342900" indent="-342900">
              <a:buFont typeface="Arial" panose="020B0604020202020204" pitchFamily="34" charset="0"/>
              <a:buChar char="•"/>
            </a:pPr>
            <a:r>
              <a:rPr lang="en-US" sz="2000" i="1" dirty="0">
                <a:solidFill>
                  <a:srgbClr val="FF0000"/>
                </a:solidFill>
                <a:latin typeface="Poppins" pitchFamily="2" charset="77"/>
                <a:cs typeface="Poppins" pitchFamily="2" charset="77"/>
              </a:rPr>
              <a:t>Requires all hardware to improve by this much…</a:t>
            </a:r>
          </a:p>
        </p:txBody>
      </p:sp>
      <p:sp>
        <p:nvSpPr>
          <p:cNvPr id="9" name="TextBox 8">
            <a:extLst>
              <a:ext uri="{FF2B5EF4-FFF2-40B4-BE49-F238E27FC236}">
                <a16:creationId xmlns:a16="http://schemas.microsoft.com/office/drawing/2014/main" id="{21366837-BA72-0BB1-964C-F7B3F56F3B6F}"/>
              </a:ext>
            </a:extLst>
          </p:cNvPr>
          <p:cNvSpPr txBox="1"/>
          <p:nvPr/>
        </p:nvSpPr>
        <p:spPr>
          <a:xfrm>
            <a:off x="7255452" y="3898051"/>
            <a:ext cx="2508143" cy="369332"/>
          </a:xfrm>
          <a:prstGeom prst="rect">
            <a:avLst/>
          </a:prstGeom>
          <a:noFill/>
        </p:spPr>
        <p:txBody>
          <a:bodyPr wrap="square">
            <a:spAutoFit/>
          </a:bodyPr>
          <a:lstStyle/>
          <a:p>
            <a:r>
              <a:rPr lang="en-US" dirty="0">
                <a:solidFill>
                  <a:srgbClr val="231F20"/>
                </a:solidFill>
                <a:latin typeface="Poppins" pitchFamily="2" charset="77"/>
                <a:cs typeface="Poppins" pitchFamily="2" charset="77"/>
              </a:rPr>
              <a:t>+</a:t>
            </a:r>
            <a:r>
              <a:rPr lang="en-US" b="0" i="0" dirty="0">
                <a:solidFill>
                  <a:srgbClr val="231F20"/>
                </a:solidFill>
                <a:effectLst/>
                <a:latin typeface="Poppins" pitchFamily="2" charset="77"/>
                <a:cs typeface="Poppins" pitchFamily="2" charset="77"/>
              </a:rPr>
              <a:t>25% perf.-per-watt</a:t>
            </a:r>
            <a:endParaRPr lang="en-US" dirty="0">
              <a:latin typeface="Poppins" pitchFamily="2" charset="77"/>
              <a:cs typeface="Poppins" pitchFamily="2" charset="77"/>
            </a:endParaRPr>
          </a:p>
        </p:txBody>
      </p:sp>
      <p:sp>
        <p:nvSpPr>
          <p:cNvPr id="11" name="TextBox 10">
            <a:extLst>
              <a:ext uri="{FF2B5EF4-FFF2-40B4-BE49-F238E27FC236}">
                <a16:creationId xmlns:a16="http://schemas.microsoft.com/office/drawing/2014/main" id="{3C7DE4B3-83DC-3B68-40F4-8047F947544B}"/>
              </a:ext>
            </a:extLst>
          </p:cNvPr>
          <p:cNvSpPr txBox="1"/>
          <p:nvPr/>
        </p:nvSpPr>
        <p:spPr>
          <a:xfrm>
            <a:off x="6878320" y="3337554"/>
            <a:ext cx="883920" cy="369332"/>
          </a:xfrm>
          <a:prstGeom prst="rect">
            <a:avLst/>
          </a:prstGeom>
          <a:noFill/>
        </p:spPr>
        <p:txBody>
          <a:bodyPr wrap="square">
            <a:spAutoFit/>
          </a:bodyPr>
          <a:lstStyle/>
          <a:p>
            <a:r>
              <a:rPr lang="en-US" b="1" i="0" dirty="0">
                <a:solidFill>
                  <a:srgbClr val="231F20"/>
                </a:solidFill>
                <a:effectLst/>
                <a:latin typeface="Poppins" pitchFamily="2" charset="77"/>
                <a:cs typeface="Poppins" pitchFamily="2" charset="77"/>
              </a:rPr>
              <a:t>Zen 3</a:t>
            </a:r>
            <a:endParaRPr lang="en-US" b="1" dirty="0">
              <a:latin typeface="Poppins" pitchFamily="2" charset="77"/>
              <a:cs typeface="Poppins" pitchFamily="2" charset="77"/>
            </a:endParaRPr>
          </a:p>
        </p:txBody>
      </p:sp>
      <p:sp>
        <p:nvSpPr>
          <p:cNvPr id="15" name="TextBox 14">
            <a:extLst>
              <a:ext uri="{FF2B5EF4-FFF2-40B4-BE49-F238E27FC236}">
                <a16:creationId xmlns:a16="http://schemas.microsoft.com/office/drawing/2014/main" id="{6BEB5B73-337E-F77F-B856-DC4260280E5F}"/>
              </a:ext>
            </a:extLst>
          </p:cNvPr>
          <p:cNvSpPr txBox="1"/>
          <p:nvPr/>
        </p:nvSpPr>
        <p:spPr>
          <a:xfrm>
            <a:off x="9357360" y="4366279"/>
            <a:ext cx="914033" cy="276999"/>
          </a:xfrm>
          <a:prstGeom prst="rect">
            <a:avLst/>
          </a:prstGeom>
          <a:noFill/>
        </p:spPr>
        <p:txBody>
          <a:bodyPr wrap="none" rtlCol="0">
            <a:spAutoFit/>
          </a:bodyPr>
          <a:lstStyle/>
          <a:p>
            <a:r>
              <a:rPr lang="en-US" sz="1200" dirty="0">
                <a:solidFill>
                  <a:schemeClr val="tx1">
                    <a:lumMod val="50000"/>
                    <a:lumOff val="50000"/>
                  </a:schemeClr>
                </a:solidFill>
                <a:latin typeface="Poppins" pitchFamily="2" charset="77"/>
                <a:cs typeface="Poppins" pitchFamily="2" charset="77"/>
              </a:rPr>
              <a:t>[AMD ’22]</a:t>
            </a:r>
          </a:p>
        </p:txBody>
      </p:sp>
      <p:pic>
        <p:nvPicPr>
          <p:cNvPr id="20" name="Graphic 19" descr="Processor outline">
            <a:extLst>
              <a:ext uri="{FF2B5EF4-FFF2-40B4-BE49-F238E27FC236}">
                <a16:creationId xmlns:a16="http://schemas.microsoft.com/office/drawing/2014/main" id="{270D79A1-BEE0-C207-794F-631FADCA6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240" y="3061058"/>
            <a:ext cx="914400" cy="914400"/>
          </a:xfrm>
          <a:prstGeom prst="rect">
            <a:avLst/>
          </a:prstGeom>
        </p:spPr>
      </p:pic>
      <p:sp>
        <p:nvSpPr>
          <p:cNvPr id="22" name="TextBox 21">
            <a:extLst>
              <a:ext uri="{FF2B5EF4-FFF2-40B4-BE49-F238E27FC236}">
                <a16:creationId xmlns:a16="http://schemas.microsoft.com/office/drawing/2014/main" id="{5E773CB2-915D-F85C-02BB-7B22C0DF814F}"/>
              </a:ext>
            </a:extLst>
          </p:cNvPr>
          <p:cNvSpPr txBox="1"/>
          <p:nvPr/>
        </p:nvSpPr>
        <p:spPr>
          <a:xfrm>
            <a:off x="9357360" y="3337554"/>
            <a:ext cx="883920" cy="369332"/>
          </a:xfrm>
          <a:prstGeom prst="rect">
            <a:avLst/>
          </a:prstGeom>
          <a:noFill/>
        </p:spPr>
        <p:txBody>
          <a:bodyPr wrap="square">
            <a:spAutoFit/>
          </a:bodyPr>
          <a:lstStyle/>
          <a:p>
            <a:r>
              <a:rPr lang="en-US" b="1" i="0" dirty="0">
                <a:solidFill>
                  <a:srgbClr val="231F20"/>
                </a:solidFill>
                <a:effectLst/>
                <a:latin typeface="Poppins" pitchFamily="2" charset="77"/>
                <a:cs typeface="Poppins" pitchFamily="2" charset="77"/>
              </a:rPr>
              <a:t>Zen 4</a:t>
            </a:r>
            <a:endParaRPr lang="en-US" b="1" dirty="0">
              <a:latin typeface="Poppins" pitchFamily="2" charset="77"/>
              <a:cs typeface="Poppins" pitchFamily="2" charset="77"/>
            </a:endParaRPr>
          </a:p>
        </p:txBody>
      </p:sp>
      <p:cxnSp>
        <p:nvCxnSpPr>
          <p:cNvPr id="28" name="Straight Arrow Connector 27">
            <a:extLst>
              <a:ext uri="{FF2B5EF4-FFF2-40B4-BE49-F238E27FC236}">
                <a16:creationId xmlns:a16="http://schemas.microsoft.com/office/drawing/2014/main" id="{043665B0-6514-234F-A717-882040F35BAF}"/>
              </a:ext>
            </a:extLst>
          </p:cNvPr>
          <p:cNvCxnSpPr>
            <a:cxnSpLocks/>
          </p:cNvCxnSpPr>
          <p:nvPr/>
        </p:nvCxnSpPr>
        <p:spPr>
          <a:xfrm>
            <a:off x="7717270" y="3522220"/>
            <a:ext cx="15951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2BA9A8E-F926-AE15-E72E-16425E3A1717}"/>
              </a:ext>
            </a:extLst>
          </p:cNvPr>
          <p:cNvSpPr txBox="1"/>
          <p:nvPr/>
        </p:nvSpPr>
        <p:spPr>
          <a:xfrm>
            <a:off x="7853005" y="3148504"/>
            <a:ext cx="1323650" cy="400110"/>
          </a:xfrm>
          <a:prstGeom prst="rect">
            <a:avLst/>
          </a:prstGeom>
          <a:noFill/>
        </p:spPr>
        <p:txBody>
          <a:bodyPr wrap="square">
            <a:spAutoFit/>
          </a:bodyPr>
          <a:lstStyle/>
          <a:p>
            <a:r>
              <a:rPr lang="en-US" sz="2000" dirty="0">
                <a:solidFill>
                  <a:srgbClr val="FF0000"/>
                </a:solidFill>
                <a:latin typeface="Poppins" pitchFamily="2" charset="77"/>
                <a:cs typeface="Poppins" pitchFamily="2" charset="77"/>
              </a:rPr>
              <a:t>~2 years</a:t>
            </a:r>
          </a:p>
        </p:txBody>
      </p:sp>
      <p:sp>
        <p:nvSpPr>
          <p:cNvPr id="5" name="Title 1">
            <a:extLst>
              <a:ext uri="{FF2B5EF4-FFF2-40B4-BE49-F238E27FC236}">
                <a16:creationId xmlns:a16="http://schemas.microsoft.com/office/drawing/2014/main" id="{AB2038DB-E40F-691A-E5DC-2862088C3FC3}"/>
              </a:ext>
            </a:extLst>
          </p:cNvPr>
          <p:cNvSpPr>
            <a:spLocks noGrp="1"/>
          </p:cNvSpPr>
          <p:nvPr>
            <p:ph type="title"/>
          </p:nvPr>
        </p:nvSpPr>
        <p:spPr>
          <a:xfrm>
            <a:off x="838200" y="398578"/>
            <a:ext cx="10515600" cy="1325563"/>
          </a:xfrm>
        </p:spPr>
        <p:txBody>
          <a:bodyPr>
            <a:normAutofit/>
          </a:bodyPr>
          <a:lstStyle/>
          <a:p>
            <a:r>
              <a:rPr lang="en-US" sz="2800" dirty="0"/>
              <a:t>So, why server design?</a:t>
            </a:r>
          </a:p>
        </p:txBody>
      </p:sp>
      <p:sp>
        <p:nvSpPr>
          <p:cNvPr id="2" name="Content Placeholder 2">
            <a:extLst>
              <a:ext uri="{FF2B5EF4-FFF2-40B4-BE49-F238E27FC236}">
                <a16:creationId xmlns:a16="http://schemas.microsoft.com/office/drawing/2014/main" id="{EBA02BAF-1040-86C5-AB96-7F626511A74C}"/>
              </a:ext>
            </a:extLst>
          </p:cNvPr>
          <p:cNvSpPr txBox="1">
            <a:spLocks/>
          </p:cNvSpPr>
          <p:nvPr/>
        </p:nvSpPr>
        <p:spPr>
          <a:xfrm>
            <a:off x="838198" y="1776263"/>
            <a:ext cx="10515600" cy="543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a:t>To get equal data center-wide savings, you would need to…</a:t>
            </a:r>
          </a:p>
        </p:txBody>
      </p:sp>
    </p:spTree>
    <p:extLst>
      <p:ext uri="{BB962C8B-B14F-4D97-AF65-F5344CB8AC3E}">
        <p14:creationId xmlns:p14="http://schemas.microsoft.com/office/powerpoint/2010/main" val="232645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P spid="11" grpId="0"/>
      <p:bldP spid="15" grpId="0"/>
      <p:bldP spid="22"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DD9154-F87C-48FF-C79E-3A8679F3A321}"/>
              </a:ext>
            </a:extLst>
          </p:cNvPr>
          <p:cNvSpPr>
            <a:spLocks noGrp="1"/>
          </p:cNvSpPr>
          <p:nvPr>
            <p:ph type="sldNum" sz="quarter" idx="12"/>
          </p:nvPr>
        </p:nvSpPr>
        <p:spPr/>
        <p:txBody>
          <a:bodyPr/>
          <a:lstStyle/>
          <a:p>
            <a:fld id="{CA5C1F0B-256B-3243-BFD0-E9259D5AEDE3}" type="slidenum">
              <a:rPr lang="en-US" smtClean="0"/>
              <a:t>35</a:t>
            </a:fld>
            <a:endParaRPr lang="en-US"/>
          </a:p>
        </p:txBody>
      </p:sp>
      <p:sp>
        <p:nvSpPr>
          <p:cNvPr id="6" name="Rectangle 5">
            <a:extLst>
              <a:ext uri="{FF2B5EF4-FFF2-40B4-BE49-F238E27FC236}">
                <a16:creationId xmlns:a16="http://schemas.microsoft.com/office/drawing/2014/main" id="{7586C26C-491E-7350-B0F3-423746A63ADB}"/>
              </a:ext>
            </a:extLst>
          </p:cNvPr>
          <p:cNvSpPr/>
          <p:nvPr/>
        </p:nvSpPr>
        <p:spPr>
          <a:xfrm>
            <a:off x="1807788" y="2861607"/>
            <a:ext cx="3410078" cy="69877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Increase </a:t>
            </a:r>
            <a:r>
              <a:rPr lang="en-US" i="1" u="sng" dirty="0">
                <a:latin typeface="Poppins" pitchFamily="2" charset="77"/>
                <a:cs typeface="Poppins" pitchFamily="2" charset="77"/>
              </a:rPr>
              <a:t>renewable %</a:t>
            </a:r>
            <a:r>
              <a:rPr lang="en-US" i="1" dirty="0">
                <a:latin typeface="Poppins" pitchFamily="2" charset="77"/>
                <a:cs typeface="Poppins" pitchFamily="2" charset="77"/>
              </a:rPr>
              <a:t> by 5.2% in Azure’s data centers</a:t>
            </a:r>
          </a:p>
        </p:txBody>
      </p:sp>
      <p:sp>
        <p:nvSpPr>
          <p:cNvPr id="7" name="Rectangle 6">
            <a:extLst>
              <a:ext uri="{FF2B5EF4-FFF2-40B4-BE49-F238E27FC236}">
                <a16:creationId xmlns:a16="http://schemas.microsoft.com/office/drawing/2014/main" id="{A2B7D334-FE43-7994-3AAF-44FD06EE3308}"/>
              </a:ext>
            </a:extLst>
          </p:cNvPr>
          <p:cNvSpPr/>
          <p:nvPr/>
        </p:nvSpPr>
        <p:spPr>
          <a:xfrm>
            <a:off x="1807787" y="4542635"/>
            <a:ext cx="3410077" cy="70636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Extend </a:t>
            </a:r>
            <a:r>
              <a:rPr lang="en-US" i="1" u="sng" dirty="0">
                <a:latin typeface="Poppins" pitchFamily="2" charset="77"/>
                <a:cs typeface="Poppins" pitchFamily="2" charset="77"/>
              </a:rPr>
              <a:t>server lifetimes</a:t>
            </a:r>
            <a:r>
              <a:rPr lang="en-US" i="1" dirty="0">
                <a:latin typeface="Poppins" pitchFamily="2" charset="77"/>
                <a:cs typeface="Poppins" pitchFamily="2" charset="77"/>
              </a:rPr>
              <a:t> from 6 to 13 years</a:t>
            </a:r>
          </a:p>
        </p:txBody>
      </p:sp>
      <p:sp>
        <p:nvSpPr>
          <p:cNvPr id="8" name="Rectangle 7">
            <a:extLst>
              <a:ext uri="{FF2B5EF4-FFF2-40B4-BE49-F238E27FC236}">
                <a16:creationId xmlns:a16="http://schemas.microsoft.com/office/drawing/2014/main" id="{1AF661E8-0935-DCBB-FC33-AE783FBB34A8}"/>
              </a:ext>
            </a:extLst>
          </p:cNvPr>
          <p:cNvSpPr/>
          <p:nvPr/>
        </p:nvSpPr>
        <p:spPr>
          <a:xfrm>
            <a:off x="1807788" y="3723314"/>
            <a:ext cx="3410077" cy="69877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Improve server hardware’s </a:t>
            </a:r>
            <a:r>
              <a:rPr lang="en-US" i="1" u="sng" dirty="0">
                <a:latin typeface="Poppins" pitchFamily="2" charset="77"/>
                <a:cs typeface="Poppins" pitchFamily="2" charset="77"/>
              </a:rPr>
              <a:t>energy efficiency</a:t>
            </a:r>
            <a:r>
              <a:rPr lang="en-US" i="1" dirty="0">
                <a:latin typeface="Poppins" pitchFamily="2" charset="77"/>
                <a:cs typeface="Poppins" pitchFamily="2" charset="77"/>
              </a:rPr>
              <a:t> by 28%</a:t>
            </a:r>
          </a:p>
        </p:txBody>
      </p:sp>
      <p:sp>
        <p:nvSpPr>
          <p:cNvPr id="24" name="TextBox 23">
            <a:extLst>
              <a:ext uri="{FF2B5EF4-FFF2-40B4-BE49-F238E27FC236}">
                <a16:creationId xmlns:a16="http://schemas.microsoft.com/office/drawing/2014/main" id="{F03C5FD7-F027-5741-ED58-D3DEF91C6BE8}"/>
              </a:ext>
            </a:extLst>
          </p:cNvPr>
          <p:cNvSpPr txBox="1"/>
          <p:nvPr/>
        </p:nvSpPr>
        <p:spPr>
          <a:xfrm>
            <a:off x="6167268" y="3686645"/>
            <a:ext cx="5142663" cy="1661993"/>
          </a:xfrm>
          <a:prstGeom prst="rect">
            <a:avLst/>
          </a:prstGeom>
          <a:noFill/>
        </p:spPr>
        <p:txBody>
          <a:bodyPr wrap="square" rtlCol="0">
            <a:spAutoFit/>
          </a:bodyPr>
          <a:lstStyle/>
          <a:p>
            <a:pPr>
              <a:spcBef>
                <a:spcPts val="1800"/>
              </a:spcBef>
            </a:pPr>
            <a:r>
              <a:rPr lang="en-US" sz="2400" dirty="0">
                <a:solidFill>
                  <a:srgbClr val="FF0000"/>
                </a:solidFill>
                <a:latin typeface="Poppins" pitchFamily="2" charset="77"/>
                <a:cs typeface="Poppins" pitchFamily="2" charset="77"/>
              </a:rPr>
              <a:t>Relative perf. + energy losses</a:t>
            </a:r>
          </a:p>
          <a:p>
            <a:pPr>
              <a:spcBef>
                <a:spcPts val="1800"/>
              </a:spcBef>
            </a:pPr>
            <a:r>
              <a:rPr lang="en-US" sz="2400" dirty="0">
                <a:solidFill>
                  <a:srgbClr val="FF0000"/>
                </a:solidFill>
                <a:latin typeface="Poppins" pitchFamily="2" charset="77"/>
                <a:cs typeface="Poppins" pitchFamily="2" charset="77"/>
              </a:rPr>
              <a:t>Maintenance costs</a:t>
            </a:r>
          </a:p>
          <a:p>
            <a:pPr>
              <a:spcBef>
                <a:spcPts val="1800"/>
              </a:spcBef>
              <a:spcAft>
                <a:spcPts val="1800"/>
              </a:spcAft>
            </a:pPr>
            <a:r>
              <a:rPr lang="en-US" sz="2400" dirty="0">
                <a:solidFill>
                  <a:srgbClr val="FF0000"/>
                </a:solidFill>
                <a:latin typeface="Poppins" pitchFamily="2" charset="77"/>
                <a:cs typeface="Poppins" pitchFamily="2" charset="77"/>
              </a:rPr>
              <a:t>Compatibility/security concerns</a:t>
            </a:r>
          </a:p>
        </p:txBody>
      </p:sp>
      <p:pic>
        <p:nvPicPr>
          <p:cNvPr id="9" name="Graphic 8" descr="Tools with solid fill">
            <a:extLst>
              <a:ext uri="{FF2B5EF4-FFF2-40B4-BE49-F238E27FC236}">
                <a16:creationId xmlns:a16="http://schemas.microsoft.com/office/drawing/2014/main" id="{BB83A82F-88BE-774C-4556-2F5CEEE12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264" y="4179988"/>
            <a:ext cx="557565" cy="557565"/>
          </a:xfrm>
          <a:prstGeom prst="rect">
            <a:avLst/>
          </a:prstGeom>
        </p:spPr>
      </p:pic>
      <p:pic>
        <p:nvPicPr>
          <p:cNvPr id="11" name="Graphic 10" descr="Gauge with solid fill">
            <a:extLst>
              <a:ext uri="{FF2B5EF4-FFF2-40B4-BE49-F238E27FC236}">
                <a16:creationId xmlns:a16="http://schemas.microsoft.com/office/drawing/2014/main" id="{795478B6-6258-3C3A-706E-65CD01719D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0719" y="3587554"/>
            <a:ext cx="557565" cy="557565"/>
          </a:xfrm>
          <a:prstGeom prst="rect">
            <a:avLst/>
          </a:prstGeom>
        </p:spPr>
      </p:pic>
      <p:pic>
        <p:nvPicPr>
          <p:cNvPr id="13" name="Graphic 12" descr="Key with solid fill">
            <a:extLst>
              <a:ext uri="{FF2B5EF4-FFF2-40B4-BE49-F238E27FC236}">
                <a16:creationId xmlns:a16="http://schemas.microsoft.com/office/drawing/2014/main" id="{AF9B57E5-96B1-DE27-6C05-FF59FAC67D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1352" y="4793333"/>
            <a:ext cx="557565" cy="557565"/>
          </a:xfrm>
          <a:prstGeom prst="rect">
            <a:avLst/>
          </a:prstGeom>
        </p:spPr>
      </p:pic>
      <p:sp>
        <p:nvSpPr>
          <p:cNvPr id="15" name="TextBox 14">
            <a:extLst>
              <a:ext uri="{FF2B5EF4-FFF2-40B4-BE49-F238E27FC236}">
                <a16:creationId xmlns:a16="http://schemas.microsoft.com/office/drawing/2014/main" id="{B54161BB-0824-03F7-7427-720C4605F8B5}"/>
              </a:ext>
            </a:extLst>
          </p:cNvPr>
          <p:cNvSpPr txBox="1"/>
          <p:nvPr/>
        </p:nvSpPr>
        <p:spPr>
          <a:xfrm>
            <a:off x="5468759" y="3217023"/>
            <a:ext cx="6621645" cy="461665"/>
          </a:xfrm>
          <a:prstGeom prst="rect">
            <a:avLst/>
          </a:prstGeom>
          <a:noFill/>
        </p:spPr>
        <p:txBody>
          <a:bodyPr wrap="square">
            <a:spAutoFit/>
          </a:bodyPr>
          <a:lstStyle/>
          <a:p>
            <a:r>
              <a:rPr lang="en-US" sz="2400" dirty="0">
                <a:solidFill>
                  <a:srgbClr val="FF0000"/>
                </a:solidFill>
                <a:latin typeface="Poppins" pitchFamily="2" charset="77"/>
                <a:cs typeface="Poppins" pitchFamily="2" charset="77"/>
              </a:rPr>
              <a:t>Major challenges with lifetime extension: </a:t>
            </a:r>
          </a:p>
        </p:txBody>
      </p:sp>
      <p:sp>
        <p:nvSpPr>
          <p:cNvPr id="5" name="Title 1">
            <a:extLst>
              <a:ext uri="{FF2B5EF4-FFF2-40B4-BE49-F238E27FC236}">
                <a16:creationId xmlns:a16="http://schemas.microsoft.com/office/drawing/2014/main" id="{C21D37DF-3850-BFCE-1C6A-2ECCA5B1ED8C}"/>
              </a:ext>
            </a:extLst>
          </p:cNvPr>
          <p:cNvSpPr>
            <a:spLocks noGrp="1"/>
          </p:cNvSpPr>
          <p:nvPr>
            <p:ph type="title"/>
          </p:nvPr>
        </p:nvSpPr>
        <p:spPr>
          <a:xfrm>
            <a:off x="838200" y="398578"/>
            <a:ext cx="10515600" cy="1325563"/>
          </a:xfrm>
        </p:spPr>
        <p:txBody>
          <a:bodyPr>
            <a:normAutofit/>
          </a:bodyPr>
          <a:lstStyle/>
          <a:p>
            <a:r>
              <a:rPr lang="en-US" sz="2800" dirty="0"/>
              <a:t>So, why server design?</a:t>
            </a:r>
          </a:p>
        </p:txBody>
      </p:sp>
      <p:sp>
        <p:nvSpPr>
          <p:cNvPr id="2" name="Content Placeholder 2">
            <a:extLst>
              <a:ext uri="{FF2B5EF4-FFF2-40B4-BE49-F238E27FC236}">
                <a16:creationId xmlns:a16="http://schemas.microsoft.com/office/drawing/2014/main" id="{4E7F5E79-3E1B-7AA9-F346-A812F7D674E1}"/>
              </a:ext>
            </a:extLst>
          </p:cNvPr>
          <p:cNvSpPr txBox="1">
            <a:spLocks/>
          </p:cNvSpPr>
          <p:nvPr/>
        </p:nvSpPr>
        <p:spPr>
          <a:xfrm>
            <a:off x="838198" y="1776263"/>
            <a:ext cx="10515600" cy="543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a:t>To get equal data center-wide savings, you would need to…</a:t>
            </a:r>
          </a:p>
        </p:txBody>
      </p:sp>
    </p:spTree>
    <p:extLst>
      <p:ext uri="{BB962C8B-B14F-4D97-AF65-F5344CB8AC3E}">
        <p14:creationId xmlns:p14="http://schemas.microsoft.com/office/powerpoint/2010/main" val="158239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fade">
                                      <p:cBhvr>
                                        <p:cTn id="20" dur="500"/>
                                        <p:tgtEl>
                                          <p:spTgt spid="2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F6EDA6-5F94-DE88-5882-8FEE3D6075F0}"/>
              </a:ext>
            </a:extLst>
          </p:cNvPr>
          <p:cNvSpPr/>
          <p:nvPr/>
        </p:nvSpPr>
        <p:spPr>
          <a:xfrm>
            <a:off x="5217864" y="2405457"/>
            <a:ext cx="2811710" cy="2843545"/>
          </a:xfrm>
          <a:prstGeom prst="rect">
            <a:avLst/>
          </a:prstGeom>
          <a:solidFill>
            <a:srgbClr val="FF0000">
              <a:alpha val="19000"/>
            </a:srgbClr>
          </a:solidFill>
          <a:ln>
            <a:solidFill>
              <a:srgbClr val="FF0000">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4" name="Slide Number Placeholder 3">
            <a:extLst>
              <a:ext uri="{FF2B5EF4-FFF2-40B4-BE49-F238E27FC236}">
                <a16:creationId xmlns:a16="http://schemas.microsoft.com/office/drawing/2014/main" id="{7FDD9154-F87C-48FF-C79E-3A8679F3A321}"/>
              </a:ext>
            </a:extLst>
          </p:cNvPr>
          <p:cNvSpPr>
            <a:spLocks noGrp="1"/>
          </p:cNvSpPr>
          <p:nvPr>
            <p:ph type="sldNum" sz="quarter" idx="12"/>
          </p:nvPr>
        </p:nvSpPr>
        <p:spPr/>
        <p:txBody>
          <a:bodyPr/>
          <a:lstStyle/>
          <a:p>
            <a:fld id="{CA5C1F0B-256B-3243-BFD0-E9259D5AEDE3}" type="slidenum">
              <a:rPr lang="en-US" smtClean="0"/>
              <a:t>36</a:t>
            </a:fld>
            <a:endParaRPr lang="en-US"/>
          </a:p>
        </p:txBody>
      </p:sp>
      <p:sp>
        <p:nvSpPr>
          <p:cNvPr id="5" name="TextBox 4">
            <a:extLst>
              <a:ext uri="{FF2B5EF4-FFF2-40B4-BE49-F238E27FC236}">
                <a16:creationId xmlns:a16="http://schemas.microsoft.com/office/drawing/2014/main" id="{9B7B09B6-3D78-FF2B-004B-5BB84234496F}"/>
              </a:ext>
            </a:extLst>
          </p:cNvPr>
          <p:cNvSpPr txBox="1"/>
          <p:nvPr/>
        </p:nvSpPr>
        <p:spPr>
          <a:xfrm>
            <a:off x="1448641" y="5817033"/>
            <a:ext cx="9294718"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Server design is comparatively (1) practical, (2) flexible, and (3) additive</a:t>
            </a:r>
          </a:p>
        </p:txBody>
      </p:sp>
      <p:sp>
        <p:nvSpPr>
          <p:cNvPr id="6" name="Rectangle 5">
            <a:extLst>
              <a:ext uri="{FF2B5EF4-FFF2-40B4-BE49-F238E27FC236}">
                <a16:creationId xmlns:a16="http://schemas.microsoft.com/office/drawing/2014/main" id="{7586C26C-491E-7350-B0F3-423746A63ADB}"/>
              </a:ext>
            </a:extLst>
          </p:cNvPr>
          <p:cNvSpPr/>
          <p:nvPr/>
        </p:nvSpPr>
        <p:spPr>
          <a:xfrm>
            <a:off x="1807788" y="2861607"/>
            <a:ext cx="3410078" cy="69877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Increase </a:t>
            </a:r>
            <a:r>
              <a:rPr lang="en-US" i="1" u="sng" dirty="0">
                <a:latin typeface="Poppins" pitchFamily="2" charset="77"/>
                <a:cs typeface="Poppins" pitchFamily="2" charset="77"/>
              </a:rPr>
              <a:t>renewable %</a:t>
            </a:r>
            <a:r>
              <a:rPr lang="en-US" i="1" dirty="0">
                <a:latin typeface="Poppins" pitchFamily="2" charset="77"/>
                <a:cs typeface="Poppins" pitchFamily="2" charset="77"/>
              </a:rPr>
              <a:t> by 5.2% in Azure’s data centers</a:t>
            </a:r>
          </a:p>
        </p:txBody>
      </p:sp>
      <p:sp>
        <p:nvSpPr>
          <p:cNvPr id="7" name="Rectangle 6">
            <a:extLst>
              <a:ext uri="{FF2B5EF4-FFF2-40B4-BE49-F238E27FC236}">
                <a16:creationId xmlns:a16="http://schemas.microsoft.com/office/drawing/2014/main" id="{A2B7D334-FE43-7994-3AAF-44FD06EE3308}"/>
              </a:ext>
            </a:extLst>
          </p:cNvPr>
          <p:cNvSpPr/>
          <p:nvPr/>
        </p:nvSpPr>
        <p:spPr>
          <a:xfrm>
            <a:off x="1807787" y="4542635"/>
            <a:ext cx="3410077" cy="70636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Extend </a:t>
            </a:r>
            <a:r>
              <a:rPr lang="en-US" i="1" u="sng" dirty="0">
                <a:latin typeface="Poppins" pitchFamily="2" charset="77"/>
                <a:cs typeface="Poppins" pitchFamily="2" charset="77"/>
              </a:rPr>
              <a:t>server lifetimes</a:t>
            </a:r>
            <a:r>
              <a:rPr lang="en-US" i="1" dirty="0">
                <a:latin typeface="Poppins" pitchFamily="2" charset="77"/>
                <a:cs typeface="Poppins" pitchFamily="2" charset="77"/>
              </a:rPr>
              <a:t> from 6 to 13 years</a:t>
            </a:r>
          </a:p>
        </p:txBody>
      </p:sp>
      <p:sp>
        <p:nvSpPr>
          <p:cNvPr id="8" name="Rectangle 7">
            <a:extLst>
              <a:ext uri="{FF2B5EF4-FFF2-40B4-BE49-F238E27FC236}">
                <a16:creationId xmlns:a16="http://schemas.microsoft.com/office/drawing/2014/main" id="{1AF661E8-0935-DCBB-FC33-AE783FBB34A8}"/>
              </a:ext>
            </a:extLst>
          </p:cNvPr>
          <p:cNvSpPr/>
          <p:nvPr/>
        </p:nvSpPr>
        <p:spPr>
          <a:xfrm>
            <a:off x="1807788" y="3723314"/>
            <a:ext cx="3410077" cy="69877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atin typeface="Poppins" pitchFamily="2" charset="77"/>
                <a:cs typeface="Poppins" pitchFamily="2" charset="77"/>
              </a:rPr>
              <a:t>Improve server hardware’s </a:t>
            </a:r>
            <a:r>
              <a:rPr lang="en-US" i="1" u="sng" dirty="0">
                <a:latin typeface="Poppins" pitchFamily="2" charset="77"/>
                <a:cs typeface="Poppins" pitchFamily="2" charset="77"/>
              </a:rPr>
              <a:t>energy efficiency</a:t>
            </a:r>
            <a:r>
              <a:rPr lang="en-US" i="1" dirty="0">
                <a:latin typeface="Poppins" pitchFamily="2" charset="77"/>
                <a:cs typeface="Poppins" pitchFamily="2" charset="77"/>
              </a:rPr>
              <a:t> by 28%</a:t>
            </a:r>
          </a:p>
        </p:txBody>
      </p:sp>
      <p:sp>
        <p:nvSpPr>
          <p:cNvPr id="9" name="Left Brace 8">
            <a:extLst>
              <a:ext uri="{FF2B5EF4-FFF2-40B4-BE49-F238E27FC236}">
                <a16:creationId xmlns:a16="http://schemas.microsoft.com/office/drawing/2014/main" id="{F26F5485-2671-4473-65C8-98D3DD7B0723}"/>
              </a:ext>
            </a:extLst>
          </p:cNvPr>
          <p:cNvSpPr/>
          <p:nvPr/>
        </p:nvSpPr>
        <p:spPr>
          <a:xfrm rot="10800000">
            <a:off x="5307768" y="2858862"/>
            <a:ext cx="227075" cy="1563230"/>
          </a:xfrm>
          <a:prstGeom prst="leftBrace">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Poppins" pitchFamily="2" charset="77"/>
              <a:cs typeface="Poppins" pitchFamily="2" charset="77"/>
            </a:endParaRPr>
          </a:p>
        </p:txBody>
      </p:sp>
      <p:sp>
        <p:nvSpPr>
          <p:cNvPr id="10" name="TextBox 9">
            <a:extLst>
              <a:ext uri="{FF2B5EF4-FFF2-40B4-BE49-F238E27FC236}">
                <a16:creationId xmlns:a16="http://schemas.microsoft.com/office/drawing/2014/main" id="{889A52F8-34E6-5698-3650-AD4FB9B27625}"/>
              </a:ext>
            </a:extLst>
          </p:cNvPr>
          <p:cNvSpPr txBox="1"/>
          <p:nvPr/>
        </p:nvSpPr>
        <p:spPr>
          <a:xfrm>
            <a:off x="5534843" y="3330036"/>
            <a:ext cx="1438214" cy="646331"/>
          </a:xfrm>
          <a:prstGeom prst="rect">
            <a:avLst/>
          </a:prstGeom>
          <a:noFill/>
        </p:spPr>
        <p:txBody>
          <a:bodyPr wrap="none" rtlCol="0">
            <a:spAutoFit/>
          </a:bodyPr>
          <a:lstStyle/>
          <a:p>
            <a:r>
              <a:rPr lang="en-US" dirty="0">
                <a:solidFill>
                  <a:srgbClr val="FF0000"/>
                </a:solidFill>
                <a:latin typeface="Poppins" pitchFamily="2" charset="77"/>
                <a:cs typeface="Poppins" pitchFamily="2" charset="77"/>
              </a:rPr>
              <a:t>embodied </a:t>
            </a:r>
          </a:p>
          <a:p>
            <a:r>
              <a:rPr lang="en-US" dirty="0">
                <a:solidFill>
                  <a:srgbClr val="FF0000"/>
                </a:solidFill>
                <a:latin typeface="Poppins" pitchFamily="2" charset="77"/>
                <a:cs typeface="Poppins" pitchFamily="2" charset="77"/>
              </a:rPr>
              <a:t>dominates</a:t>
            </a:r>
          </a:p>
        </p:txBody>
      </p:sp>
      <p:sp>
        <p:nvSpPr>
          <p:cNvPr id="11" name="Left Brace 10">
            <a:extLst>
              <a:ext uri="{FF2B5EF4-FFF2-40B4-BE49-F238E27FC236}">
                <a16:creationId xmlns:a16="http://schemas.microsoft.com/office/drawing/2014/main" id="{013F2600-09FD-2346-6F21-9FFED7471789}"/>
              </a:ext>
            </a:extLst>
          </p:cNvPr>
          <p:cNvSpPr/>
          <p:nvPr/>
        </p:nvSpPr>
        <p:spPr>
          <a:xfrm rot="10800000">
            <a:off x="5307353" y="4537312"/>
            <a:ext cx="227906" cy="706367"/>
          </a:xfrm>
          <a:prstGeom prst="leftBrace">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Poppins" pitchFamily="2" charset="77"/>
              <a:cs typeface="Poppins" pitchFamily="2" charset="77"/>
            </a:endParaRPr>
          </a:p>
        </p:txBody>
      </p:sp>
      <p:sp>
        <p:nvSpPr>
          <p:cNvPr id="12" name="TextBox 11">
            <a:extLst>
              <a:ext uri="{FF2B5EF4-FFF2-40B4-BE49-F238E27FC236}">
                <a16:creationId xmlns:a16="http://schemas.microsoft.com/office/drawing/2014/main" id="{DEAE03D9-D461-ACB2-C2C3-2E62240ECDE9}"/>
              </a:ext>
            </a:extLst>
          </p:cNvPr>
          <p:cNvSpPr txBox="1"/>
          <p:nvPr/>
        </p:nvSpPr>
        <p:spPr>
          <a:xfrm>
            <a:off x="5534843" y="4566199"/>
            <a:ext cx="1584356" cy="646331"/>
          </a:xfrm>
          <a:prstGeom prst="rect">
            <a:avLst/>
          </a:prstGeom>
          <a:noFill/>
        </p:spPr>
        <p:txBody>
          <a:bodyPr wrap="square" rtlCol="0">
            <a:spAutoFit/>
          </a:bodyPr>
          <a:lstStyle/>
          <a:p>
            <a:r>
              <a:rPr lang="en-US" dirty="0">
                <a:solidFill>
                  <a:srgbClr val="FF0000"/>
                </a:solidFill>
                <a:latin typeface="Poppins" pitchFamily="2" charset="77"/>
                <a:cs typeface="Poppins" pitchFamily="2" charset="77"/>
              </a:rPr>
              <a:t>operational </a:t>
            </a:r>
          </a:p>
          <a:p>
            <a:r>
              <a:rPr lang="en-US" dirty="0">
                <a:solidFill>
                  <a:srgbClr val="FF0000"/>
                </a:solidFill>
                <a:latin typeface="Poppins" pitchFamily="2" charset="77"/>
                <a:cs typeface="Poppins" pitchFamily="2" charset="77"/>
              </a:rPr>
              <a:t>dominates</a:t>
            </a:r>
          </a:p>
        </p:txBody>
      </p:sp>
      <p:sp>
        <p:nvSpPr>
          <p:cNvPr id="14" name="TextBox 13">
            <a:extLst>
              <a:ext uri="{FF2B5EF4-FFF2-40B4-BE49-F238E27FC236}">
                <a16:creationId xmlns:a16="http://schemas.microsoft.com/office/drawing/2014/main" id="{90DB47C2-F607-EFC1-6247-51F90C5D48EA}"/>
              </a:ext>
            </a:extLst>
          </p:cNvPr>
          <p:cNvSpPr txBox="1"/>
          <p:nvPr/>
        </p:nvSpPr>
        <p:spPr>
          <a:xfrm>
            <a:off x="5534843" y="2456167"/>
            <a:ext cx="2494731" cy="369332"/>
          </a:xfrm>
          <a:prstGeom prst="rect">
            <a:avLst/>
          </a:prstGeom>
          <a:noFill/>
        </p:spPr>
        <p:txBody>
          <a:bodyPr wrap="square">
            <a:spAutoFit/>
          </a:bodyPr>
          <a:lstStyle/>
          <a:p>
            <a:r>
              <a:rPr lang="en-US" dirty="0">
                <a:solidFill>
                  <a:srgbClr val="FF0000"/>
                </a:solidFill>
                <a:latin typeface="Poppins" pitchFamily="2" charset="77"/>
                <a:cs typeface="Poppins" pitchFamily="2" charset="77"/>
              </a:rPr>
              <a:t>Low savings when…</a:t>
            </a:r>
            <a:endParaRPr lang="en-US" dirty="0">
              <a:solidFill>
                <a:srgbClr val="FF0000"/>
              </a:solidFill>
            </a:endParaRPr>
          </a:p>
        </p:txBody>
      </p:sp>
      <p:sp>
        <p:nvSpPr>
          <p:cNvPr id="13" name="Title 1">
            <a:extLst>
              <a:ext uri="{FF2B5EF4-FFF2-40B4-BE49-F238E27FC236}">
                <a16:creationId xmlns:a16="http://schemas.microsoft.com/office/drawing/2014/main" id="{9379EB94-54BB-4441-46D8-8F0DBFD3F886}"/>
              </a:ext>
            </a:extLst>
          </p:cNvPr>
          <p:cNvSpPr>
            <a:spLocks noGrp="1"/>
          </p:cNvSpPr>
          <p:nvPr>
            <p:ph type="title"/>
          </p:nvPr>
        </p:nvSpPr>
        <p:spPr>
          <a:xfrm>
            <a:off x="838200" y="398578"/>
            <a:ext cx="10515600" cy="1325563"/>
          </a:xfrm>
        </p:spPr>
        <p:txBody>
          <a:bodyPr>
            <a:normAutofit/>
          </a:bodyPr>
          <a:lstStyle/>
          <a:p>
            <a:r>
              <a:rPr lang="en-US" sz="2800" dirty="0"/>
              <a:t>So, why server design?</a:t>
            </a:r>
          </a:p>
        </p:txBody>
      </p:sp>
      <p:sp>
        <p:nvSpPr>
          <p:cNvPr id="2" name="Content Placeholder 2">
            <a:extLst>
              <a:ext uri="{FF2B5EF4-FFF2-40B4-BE49-F238E27FC236}">
                <a16:creationId xmlns:a16="http://schemas.microsoft.com/office/drawing/2014/main" id="{12FF301D-3A20-D5F9-420C-135E220F81CE}"/>
              </a:ext>
            </a:extLst>
          </p:cNvPr>
          <p:cNvSpPr txBox="1">
            <a:spLocks/>
          </p:cNvSpPr>
          <p:nvPr/>
        </p:nvSpPr>
        <p:spPr>
          <a:xfrm>
            <a:off x="838198" y="1776263"/>
            <a:ext cx="10515600" cy="543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a:t>To get equal data center-wide savings, you would need to…</a:t>
            </a:r>
          </a:p>
        </p:txBody>
      </p:sp>
    </p:spTree>
    <p:extLst>
      <p:ext uri="{BB962C8B-B14F-4D97-AF65-F5344CB8AC3E}">
        <p14:creationId xmlns:p14="http://schemas.microsoft.com/office/powerpoint/2010/main" val="331128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FE723-7E6B-CF85-7E47-3F9ACCE51E43}"/>
              </a:ext>
            </a:extLst>
          </p:cNvPr>
          <p:cNvSpPr>
            <a:spLocks noGrp="1"/>
          </p:cNvSpPr>
          <p:nvPr>
            <p:ph type="title"/>
          </p:nvPr>
        </p:nvSpPr>
        <p:spPr>
          <a:xfrm>
            <a:off x="649165" y="473567"/>
            <a:ext cx="10515600" cy="1325563"/>
          </a:xfrm>
        </p:spPr>
        <p:txBody>
          <a:bodyPr>
            <a:normAutofit/>
          </a:bodyPr>
          <a:lstStyle/>
          <a:p>
            <a:r>
              <a:rPr lang="en-US" sz="2800" dirty="0"/>
              <a:t>So, what’s next?</a:t>
            </a:r>
          </a:p>
        </p:txBody>
      </p:sp>
      <p:sp>
        <p:nvSpPr>
          <p:cNvPr id="3" name="Content Placeholder 2">
            <a:extLst>
              <a:ext uri="{FF2B5EF4-FFF2-40B4-BE49-F238E27FC236}">
                <a16:creationId xmlns:a16="http://schemas.microsoft.com/office/drawing/2014/main" id="{C183804C-436C-4703-3C48-080CA92168B5}"/>
              </a:ext>
            </a:extLst>
          </p:cNvPr>
          <p:cNvSpPr>
            <a:spLocks noGrp="1"/>
          </p:cNvSpPr>
          <p:nvPr>
            <p:ph idx="1"/>
          </p:nvPr>
        </p:nvSpPr>
        <p:spPr>
          <a:xfrm>
            <a:off x="1298331" y="2075294"/>
            <a:ext cx="10893669" cy="4351338"/>
          </a:xfrm>
        </p:spPr>
        <p:txBody>
          <a:bodyPr>
            <a:normAutofit/>
          </a:bodyPr>
          <a:lstStyle/>
          <a:p>
            <a:pPr>
              <a:spcAft>
                <a:spcPts val="2400"/>
              </a:spcAft>
            </a:pPr>
            <a:r>
              <a:rPr lang="en-US" sz="2400" dirty="0"/>
              <a:t>More optimizations = more opportunities for savings</a:t>
            </a:r>
          </a:p>
          <a:p>
            <a:pPr>
              <a:spcAft>
                <a:spcPts val="2400"/>
              </a:spcAft>
            </a:pPr>
            <a:r>
              <a:rPr lang="en-US" sz="2400" dirty="0"/>
              <a:t>Server design space exploration with GreenSKU framework</a:t>
            </a:r>
            <a:endParaRPr lang="en-US" sz="2400" b="1" dirty="0">
              <a:solidFill>
                <a:srgbClr val="70AD47"/>
              </a:solidFill>
            </a:endParaRPr>
          </a:p>
          <a:p>
            <a:pPr>
              <a:spcAft>
                <a:spcPts val="2400"/>
              </a:spcAft>
            </a:pPr>
            <a:r>
              <a:rPr lang="en-US" sz="2400" b="1" dirty="0">
                <a:solidFill>
                  <a:srgbClr val="70AD47"/>
                </a:solidFill>
              </a:rPr>
              <a:t>GreenSKU </a:t>
            </a:r>
            <a:r>
              <a:rPr lang="en-US" sz="2400" dirty="0"/>
              <a:t>for heterogeneous compute (ML accelerators)</a:t>
            </a:r>
          </a:p>
          <a:p>
            <a:pPr marL="0" indent="0">
              <a:spcAft>
                <a:spcPts val="2400"/>
              </a:spcAft>
              <a:buNone/>
            </a:pPr>
            <a:r>
              <a:rPr lang="en-US" sz="2400" dirty="0"/>
              <a:t>  … what else?</a:t>
            </a:r>
          </a:p>
          <a:p>
            <a:endParaRPr lang="en-US" sz="2400" dirty="0"/>
          </a:p>
        </p:txBody>
      </p:sp>
      <p:sp>
        <p:nvSpPr>
          <p:cNvPr id="4" name="Slide Number Placeholder 3">
            <a:extLst>
              <a:ext uri="{FF2B5EF4-FFF2-40B4-BE49-F238E27FC236}">
                <a16:creationId xmlns:a16="http://schemas.microsoft.com/office/drawing/2014/main" id="{80C19B91-7DB8-A8C7-4776-B47D1EF61628}"/>
              </a:ext>
            </a:extLst>
          </p:cNvPr>
          <p:cNvSpPr>
            <a:spLocks noGrp="1"/>
          </p:cNvSpPr>
          <p:nvPr>
            <p:ph type="sldNum" sz="quarter" idx="12"/>
          </p:nvPr>
        </p:nvSpPr>
        <p:spPr/>
        <p:txBody>
          <a:bodyPr/>
          <a:lstStyle/>
          <a:p>
            <a:fld id="{CA5C1F0B-256B-3243-BFD0-E9259D5AEDE3}" type="slidenum">
              <a:rPr lang="en-US" smtClean="0"/>
              <a:t>37</a:t>
            </a:fld>
            <a:endParaRPr lang="en-US"/>
          </a:p>
        </p:txBody>
      </p:sp>
      <p:sp>
        <p:nvSpPr>
          <p:cNvPr id="5" name="TextBox 4">
            <a:extLst>
              <a:ext uri="{FF2B5EF4-FFF2-40B4-BE49-F238E27FC236}">
                <a16:creationId xmlns:a16="http://schemas.microsoft.com/office/drawing/2014/main" id="{2E5AAF53-0138-02B6-54FB-8BF1E8318715}"/>
              </a:ext>
            </a:extLst>
          </p:cNvPr>
          <p:cNvSpPr txBox="1"/>
          <p:nvPr/>
        </p:nvSpPr>
        <p:spPr>
          <a:xfrm>
            <a:off x="1559471" y="5402503"/>
            <a:ext cx="9073059"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Let’s design (and evaluate) more optimizations and more </a:t>
            </a:r>
            <a:r>
              <a:rPr lang="en-US" sz="2000" b="1" dirty="0">
                <a:solidFill>
                  <a:schemeClr val="accent6"/>
                </a:solidFill>
                <a:latin typeface="Poppins" panose="00000500000000000000" pitchFamily="2" charset="0"/>
                <a:cs typeface="Poppins" panose="00000500000000000000" pitchFamily="2" charset="0"/>
              </a:rPr>
              <a:t>GreenSKUs</a:t>
            </a:r>
            <a:r>
              <a:rPr lang="en-US" sz="2000" dirty="0">
                <a:latin typeface="Poppins" panose="00000500000000000000" pitchFamily="2" charset="0"/>
                <a:cs typeface="Poppins" panose="00000500000000000000" pitchFamily="2" charset="0"/>
              </a:rPr>
              <a:t>!</a:t>
            </a:r>
          </a:p>
        </p:txBody>
      </p:sp>
      <p:pic>
        <p:nvPicPr>
          <p:cNvPr id="7" name="Graphic 6" descr="Building Brick Wall with solid fill">
            <a:extLst>
              <a:ext uri="{FF2B5EF4-FFF2-40B4-BE49-F238E27FC236}">
                <a16:creationId xmlns:a16="http://schemas.microsoft.com/office/drawing/2014/main" id="{57814074-94FE-9B89-614A-AA6081268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839" y="1855693"/>
            <a:ext cx="701491" cy="701491"/>
          </a:xfrm>
          <a:prstGeom prst="rect">
            <a:avLst/>
          </a:prstGeom>
        </p:spPr>
      </p:pic>
      <p:pic>
        <p:nvPicPr>
          <p:cNvPr id="13" name="Graphic 12" descr="Left Brain with solid fill">
            <a:extLst>
              <a:ext uri="{FF2B5EF4-FFF2-40B4-BE49-F238E27FC236}">
                <a16:creationId xmlns:a16="http://schemas.microsoft.com/office/drawing/2014/main" id="{13094940-9D24-7198-83DE-E659EFFD9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183" y="3453204"/>
            <a:ext cx="686147" cy="686147"/>
          </a:xfrm>
          <a:prstGeom prst="rect">
            <a:avLst/>
          </a:prstGeom>
        </p:spPr>
      </p:pic>
      <p:grpSp>
        <p:nvGrpSpPr>
          <p:cNvPr id="6" name="Group 5">
            <a:extLst>
              <a:ext uri="{FF2B5EF4-FFF2-40B4-BE49-F238E27FC236}">
                <a16:creationId xmlns:a16="http://schemas.microsoft.com/office/drawing/2014/main" id="{E13A3E22-FF18-8C99-AE08-C5A0959366B3}"/>
              </a:ext>
            </a:extLst>
          </p:cNvPr>
          <p:cNvGrpSpPr/>
          <p:nvPr/>
        </p:nvGrpSpPr>
        <p:grpSpPr>
          <a:xfrm>
            <a:off x="596840" y="2646163"/>
            <a:ext cx="701492" cy="720162"/>
            <a:chOff x="521287" y="2743410"/>
            <a:chExt cx="777045" cy="797726"/>
          </a:xfrm>
        </p:grpSpPr>
        <p:pic>
          <p:nvPicPr>
            <p:cNvPr id="11" name="Graphic 10" descr="Server with solid fill">
              <a:extLst>
                <a:ext uri="{FF2B5EF4-FFF2-40B4-BE49-F238E27FC236}">
                  <a16:creationId xmlns:a16="http://schemas.microsoft.com/office/drawing/2014/main" id="{5376F3CF-0F6A-DDDF-6C71-0C3F0D390B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287" y="2764091"/>
              <a:ext cx="777045" cy="777045"/>
            </a:xfrm>
            <a:prstGeom prst="rect">
              <a:avLst/>
            </a:prstGeom>
          </p:spPr>
        </p:pic>
        <p:pic>
          <p:nvPicPr>
            <p:cNvPr id="9" name="Graphic 8" descr="Compass with solid fill">
              <a:extLst>
                <a:ext uri="{FF2B5EF4-FFF2-40B4-BE49-F238E27FC236}">
                  <a16:creationId xmlns:a16="http://schemas.microsoft.com/office/drawing/2014/main" id="{46E0F2DE-9007-940B-7830-A5CF48F759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1287" y="2743410"/>
              <a:ext cx="777045" cy="777045"/>
            </a:xfrm>
            <a:prstGeom prst="rect">
              <a:avLst/>
            </a:prstGeom>
          </p:spPr>
        </p:pic>
      </p:grpSp>
    </p:spTree>
    <p:extLst>
      <p:ext uri="{BB962C8B-B14F-4D97-AF65-F5344CB8AC3E}">
        <p14:creationId xmlns:p14="http://schemas.microsoft.com/office/powerpoint/2010/main" val="212124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3824380-F17C-B11F-A886-D857BB70FF6C}"/>
              </a:ext>
            </a:extLst>
          </p:cNvPr>
          <p:cNvPicPr>
            <a:picLocks noChangeAspect="1"/>
          </p:cNvPicPr>
          <p:nvPr/>
        </p:nvPicPr>
        <p:blipFill rotWithShape="1">
          <a:blip r:embed="rId3"/>
          <a:srcRect l="2265"/>
          <a:stretch/>
        </p:blipFill>
        <p:spPr>
          <a:xfrm>
            <a:off x="1870095" y="1710672"/>
            <a:ext cx="8980323" cy="3789462"/>
          </a:xfrm>
          <a:prstGeom prst="rect">
            <a:avLst/>
          </a:prstGeom>
        </p:spPr>
      </p:pic>
      <p:sp>
        <p:nvSpPr>
          <p:cNvPr id="2" name="Title 1">
            <a:extLst>
              <a:ext uri="{FF2B5EF4-FFF2-40B4-BE49-F238E27FC236}">
                <a16:creationId xmlns:a16="http://schemas.microsoft.com/office/drawing/2014/main" id="{3F908FF7-B91A-7630-49A1-251A4258B64B}"/>
              </a:ext>
            </a:extLst>
          </p:cNvPr>
          <p:cNvSpPr>
            <a:spLocks noGrp="1"/>
          </p:cNvSpPr>
          <p:nvPr>
            <p:ph type="title"/>
          </p:nvPr>
        </p:nvSpPr>
        <p:spPr>
          <a:xfrm>
            <a:off x="628185" y="365125"/>
            <a:ext cx="10725615" cy="1325563"/>
          </a:xfrm>
        </p:spPr>
        <p:txBody>
          <a:bodyPr>
            <a:normAutofit/>
          </a:bodyPr>
          <a:lstStyle/>
          <a:p>
            <a:r>
              <a:rPr lang="en-US" sz="3200" dirty="0"/>
              <a:t>Azure data center carbon breakdown</a:t>
            </a:r>
          </a:p>
        </p:txBody>
      </p:sp>
      <p:sp>
        <p:nvSpPr>
          <p:cNvPr id="5" name="Slide Number Placeholder 4">
            <a:extLst>
              <a:ext uri="{FF2B5EF4-FFF2-40B4-BE49-F238E27FC236}">
                <a16:creationId xmlns:a16="http://schemas.microsoft.com/office/drawing/2014/main" id="{60BEF066-0D3D-46CD-B5F2-AAE790B5E631}"/>
              </a:ext>
            </a:extLst>
          </p:cNvPr>
          <p:cNvSpPr>
            <a:spLocks noGrp="1"/>
          </p:cNvSpPr>
          <p:nvPr>
            <p:ph type="sldNum" sz="quarter" idx="12"/>
          </p:nvPr>
        </p:nvSpPr>
        <p:spPr/>
        <p:txBody>
          <a:bodyPr/>
          <a:lstStyle/>
          <a:p>
            <a:fld id="{CA5C1F0B-256B-3243-BFD0-E9259D5AEDE3}" type="slidenum">
              <a:rPr lang="en-US" smtClean="0"/>
              <a:t>38</a:t>
            </a:fld>
            <a:endParaRPr lang="en-US"/>
          </a:p>
        </p:txBody>
      </p:sp>
      <p:sp>
        <p:nvSpPr>
          <p:cNvPr id="12" name="Rectangle 11">
            <a:extLst>
              <a:ext uri="{FF2B5EF4-FFF2-40B4-BE49-F238E27FC236}">
                <a16:creationId xmlns:a16="http://schemas.microsoft.com/office/drawing/2014/main" id="{9B436A53-39C9-76CC-64F2-2A01A50EDE4B}"/>
              </a:ext>
            </a:extLst>
          </p:cNvPr>
          <p:cNvSpPr/>
          <p:nvPr/>
        </p:nvSpPr>
        <p:spPr>
          <a:xfrm>
            <a:off x="10243277" y="1863148"/>
            <a:ext cx="732047" cy="523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1CE4CBE-08A4-2D1A-0DCC-CCDFEE8DB467}"/>
              </a:ext>
            </a:extLst>
          </p:cNvPr>
          <p:cNvPicPr>
            <a:picLocks noChangeAspect="1"/>
          </p:cNvPicPr>
          <p:nvPr/>
        </p:nvPicPr>
        <p:blipFill rotWithShape="1">
          <a:blip r:embed="rId4"/>
          <a:srcRect t="48649"/>
          <a:stretch/>
        </p:blipFill>
        <p:spPr>
          <a:xfrm rot="5400000">
            <a:off x="966608" y="2627569"/>
            <a:ext cx="276511" cy="1609228"/>
          </a:xfrm>
          <a:prstGeom prst="rect">
            <a:avLst/>
          </a:prstGeom>
        </p:spPr>
      </p:pic>
      <p:sp>
        <p:nvSpPr>
          <p:cNvPr id="10" name="L-Shape 9">
            <a:extLst>
              <a:ext uri="{FF2B5EF4-FFF2-40B4-BE49-F238E27FC236}">
                <a16:creationId xmlns:a16="http://schemas.microsoft.com/office/drawing/2014/main" id="{9E88F14C-E2AB-CF1C-5F7F-92AABE17AB20}"/>
              </a:ext>
            </a:extLst>
          </p:cNvPr>
          <p:cNvSpPr/>
          <p:nvPr/>
        </p:nvSpPr>
        <p:spPr>
          <a:xfrm rot="10800000">
            <a:off x="1310754" y="1615147"/>
            <a:ext cx="642054" cy="861867"/>
          </a:xfrm>
          <a:prstGeom prst="corner">
            <a:avLst>
              <a:gd name="adj1" fmla="val 195976"/>
              <a:gd name="adj2" fmla="val 593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FC12CB2-03F3-000B-270E-5D4AC4CE6ED1}"/>
              </a:ext>
            </a:extLst>
          </p:cNvPr>
          <p:cNvPicPr>
            <a:picLocks noChangeAspect="1"/>
          </p:cNvPicPr>
          <p:nvPr/>
        </p:nvPicPr>
        <p:blipFill rotWithShape="1">
          <a:blip r:embed="rId4"/>
          <a:srcRect b="51705"/>
          <a:stretch/>
        </p:blipFill>
        <p:spPr>
          <a:xfrm rot="5400000">
            <a:off x="977183" y="2890939"/>
            <a:ext cx="276510" cy="1513449"/>
          </a:xfrm>
          <a:prstGeom prst="rect">
            <a:avLst/>
          </a:prstGeom>
        </p:spPr>
      </p:pic>
      <p:sp>
        <p:nvSpPr>
          <p:cNvPr id="18" name="TextBox 17">
            <a:extLst>
              <a:ext uri="{FF2B5EF4-FFF2-40B4-BE49-F238E27FC236}">
                <a16:creationId xmlns:a16="http://schemas.microsoft.com/office/drawing/2014/main" id="{756453FD-EBE2-E707-78FD-AD2C8F4051E7}"/>
              </a:ext>
            </a:extLst>
          </p:cNvPr>
          <p:cNvSpPr txBox="1"/>
          <p:nvPr/>
        </p:nvSpPr>
        <p:spPr>
          <a:xfrm>
            <a:off x="1748485" y="5548030"/>
            <a:ext cx="1583799" cy="523220"/>
          </a:xfrm>
          <a:prstGeom prst="rect">
            <a:avLst/>
          </a:prstGeom>
          <a:noFill/>
        </p:spPr>
        <p:txBody>
          <a:bodyPr wrap="square" rtlCol="0">
            <a:spAutoFit/>
          </a:bodyPr>
          <a:lstStyle/>
          <a:p>
            <a:r>
              <a:rPr lang="en-US" sz="1400" dirty="0">
                <a:solidFill>
                  <a:schemeClr val="bg2">
                    <a:lumMod val="50000"/>
                  </a:schemeClr>
                </a:solidFill>
                <a:latin typeface="Poppins" pitchFamily="2" charset="77"/>
                <a:cs typeface="Poppins" pitchFamily="2" charset="77"/>
              </a:rPr>
              <a:t>* non-IT power (PUE overhead)</a:t>
            </a:r>
          </a:p>
        </p:txBody>
      </p:sp>
      <p:sp>
        <p:nvSpPr>
          <p:cNvPr id="19" name="TextBox 18">
            <a:extLst>
              <a:ext uri="{FF2B5EF4-FFF2-40B4-BE49-F238E27FC236}">
                <a16:creationId xmlns:a16="http://schemas.microsoft.com/office/drawing/2014/main" id="{8C5B5984-FC98-E941-5374-4BB21C8A5AA5}"/>
              </a:ext>
            </a:extLst>
          </p:cNvPr>
          <p:cNvSpPr txBox="1"/>
          <p:nvPr/>
        </p:nvSpPr>
        <p:spPr>
          <a:xfrm>
            <a:off x="5766555" y="5548030"/>
            <a:ext cx="2171224" cy="523220"/>
          </a:xfrm>
          <a:prstGeom prst="rect">
            <a:avLst/>
          </a:prstGeom>
          <a:noFill/>
        </p:spPr>
        <p:txBody>
          <a:bodyPr wrap="square" rtlCol="0">
            <a:spAutoFit/>
          </a:bodyPr>
          <a:lstStyle/>
          <a:p>
            <a:pPr algn="ctr"/>
            <a:r>
              <a:rPr lang="en-US" sz="1400" dirty="0">
                <a:solidFill>
                  <a:schemeClr val="bg2">
                    <a:lumMod val="50000"/>
                  </a:schemeClr>
                </a:solidFill>
                <a:latin typeface="Poppins" pitchFamily="2" charset="77"/>
                <a:cs typeface="Poppins" pitchFamily="2" charset="77"/>
              </a:rPr>
              <a:t>* Data center building (concrete etc.)</a:t>
            </a:r>
          </a:p>
        </p:txBody>
      </p:sp>
    </p:spTree>
    <p:extLst>
      <p:ext uri="{BB962C8B-B14F-4D97-AF65-F5344CB8AC3E}">
        <p14:creationId xmlns:p14="http://schemas.microsoft.com/office/powerpoint/2010/main" val="309735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628A11A-6686-0543-2D63-602CBE39F6B2}"/>
              </a:ext>
            </a:extLst>
          </p:cNvPr>
          <p:cNvSpPr/>
          <p:nvPr/>
        </p:nvSpPr>
        <p:spPr>
          <a:xfrm>
            <a:off x="8362840" y="1249402"/>
            <a:ext cx="3287480" cy="45205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E33FC71-BB43-2F44-271F-A9F837122929}"/>
              </a:ext>
            </a:extLst>
          </p:cNvPr>
          <p:cNvSpPr>
            <a:spLocks noGrp="1"/>
          </p:cNvSpPr>
          <p:nvPr>
            <p:ph type="sldNum" sz="quarter" idx="12"/>
          </p:nvPr>
        </p:nvSpPr>
        <p:spPr/>
        <p:txBody>
          <a:bodyPr/>
          <a:lstStyle/>
          <a:p>
            <a:fld id="{CA5C1F0B-256B-3243-BFD0-E9259D5AEDE3}" type="slidenum">
              <a:rPr lang="en-US" smtClean="0"/>
              <a:t>39</a:t>
            </a:fld>
            <a:endParaRPr lang="en-US"/>
          </a:p>
        </p:txBody>
      </p:sp>
      <p:sp>
        <p:nvSpPr>
          <p:cNvPr id="3" name="Rectangle 2">
            <a:extLst>
              <a:ext uri="{FF2B5EF4-FFF2-40B4-BE49-F238E27FC236}">
                <a16:creationId xmlns:a16="http://schemas.microsoft.com/office/drawing/2014/main" id="{FA556263-67C3-EB6C-1351-35BEC4AF888D}"/>
              </a:ext>
            </a:extLst>
          </p:cNvPr>
          <p:cNvSpPr/>
          <p:nvPr/>
        </p:nvSpPr>
        <p:spPr>
          <a:xfrm>
            <a:off x="3474666" y="2805893"/>
            <a:ext cx="3748685" cy="8031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Rack level (+ rack-level carbon)</a:t>
            </a:r>
          </a:p>
        </p:txBody>
      </p:sp>
      <p:sp>
        <p:nvSpPr>
          <p:cNvPr id="4" name="Rectangle 3">
            <a:extLst>
              <a:ext uri="{FF2B5EF4-FFF2-40B4-BE49-F238E27FC236}">
                <a16:creationId xmlns:a16="http://schemas.microsoft.com/office/drawing/2014/main" id="{4B8557F1-1E36-4210-1DCD-90917EB839C5}"/>
              </a:ext>
            </a:extLst>
          </p:cNvPr>
          <p:cNvSpPr/>
          <p:nvPr/>
        </p:nvSpPr>
        <p:spPr>
          <a:xfrm>
            <a:off x="3697554" y="4236259"/>
            <a:ext cx="3309317" cy="8031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Server level (+ server-level carbon)</a:t>
            </a:r>
          </a:p>
        </p:txBody>
      </p:sp>
      <p:sp>
        <p:nvSpPr>
          <p:cNvPr id="5" name="Rectangle 4">
            <a:extLst>
              <a:ext uri="{FF2B5EF4-FFF2-40B4-BE49-F238E27FC236}">
                <a16:creationId xmlns:a16="http://schemas.microsoft.com/office/drawing/2014/main" id="{800C3194-9458-A734-716C-6C208D079D8C}"/>
              </a:ext>
            </a:extLst>
          </p:cNvPr>
          <p:cNvSpPr/>
          <p:nvPr/>
        </p:nvSpPr>
        <p:spPr>
          <a:xfrm>
            <a:off x="4134160" y="5584539"/>
            <a:ext cx="2421923" cy="8031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Component level</a:t>
            </a:r>
          </a:p>
        </p:txBody>
      </p:sp>
      <p:sp>
        <p:nvSpPr>
          <p:cNvPr id="7" name="TextBox 6">
            <a:extLst>
              <a:ext uri="{FF2B5EF4-FFF2-40B4-BE49-F238E27FC236}">
                <a16:creationId xmlns:a16="http://schemas.microsoft.com/office/drawing/2014/main" id="{5176B461-3D5C-EADE-30BD-C45EE7258203}"/>
              </a:ext>
            </a:extLst>
          </p:cNvPr>
          <p:cNvSpPr txBox="1"/>
          <p:nvPr/>
        </p:nvSpPr>
        <p:spPr>
          <a:xfrm>
            <a:off x="368642" y="128438"/>
            <a:ext cx="5575565" cy="646331"/>
          </a:xfrm>
          <a:prstGeom prst="rect">
            <a:avLst/>
          </a:prstGeom>
          <a:noFill/>
        </p:spPr>
        <p:txBody>
          <a:bodyPr wrap="none" rtlCol="0">
            <a:spAutoFit/>
          </a:bodyPr>
          <a:lstStyle/>
          <a:p>
            <a:r>
              <a:rPr lang="en-US" sz="3600" dirty="0">
                <a:latin typeface="Poppins" pitchFamily="2" charset="77"/>
                <a:cs typeface="Poppins" pitchFamily="2" charset="77"/>
              </a:rPr>
              <a:t>Our carbon accounting</a:t>
            </a:r>
          </a:p>
        </p:txBody>
      </p:sp>
      <p:sp>
        <p:nvSpPr>
          <p:cNvPr id="10" name="TextBox 9">
            <a:extLst>
              <a:ext uri="{FF2B5EF4-FFF2-40B4-BE49-F238E27FC236}">
                <a16:creationId xmlns:a16="http://schemas.microsoft.com/office/drawing/2014/main" id="{36A7EC9E-D20C-5340-8243-4C7EC56B5D53}"/>
              </a:ext>
            </a:extLst>
          </p:cNvPr>
          <p:cNvSpPr txBox="1"/>
          <p:nvPr/>
        </p:nvSpPr>
        <p:spPr>
          <a:xfrm>
            <a:off x="8427308" y="1618734"/>
            <a:ext cx="2824812" cy="4801314"/>
          </a:xfrm>
          <a:prstGeom prst="rect">
            <a:avLst/>
          </a:prstGeom>
          <a:noFill/>
        </p:spPr>
        <p:txBody>
          <a:bodyPr wrap="none" rtlCol="0">
            <a:spAutoFit/>
          </a:bodyPr>
          <a:lstStyle/>
          <a:p>
            <a:pPr marL="285750" indent="-285750">
              <a:buFont typeface="Wingdings" pitchFamily="2" charset="2"/>
              <a:buChar char="§"/>
            </a:pPr>
            <a:r>
              <a:rPr lang="en-US" dirty="0">
                <a:latin typeface="Poppins" pitchFamily="2" charset="77"/>
                <a:cs typeface="Poppins" pitchFamily="2" charset="77"/>
              </a:rPr>
              <a:t>Data center building</a:t>
            </a:r>
          </a:p>
          <a:p>
            <a:pPr marL="285750" indent="-285750">
              <a:buFont typeface="Wingdings" pitchFamily="2" charset="2"/>
              <a:buChar char="§"/>
            </a:pPr>
            <a:r>
              <a:rPr lang="en-US" dirty="0">
                <a:latin typeface="Poppins" pitchFamily="2" charset="77"/>
                <a:cs typeface="Poppins" pitchFamily="2" charset="77"/>
              </a:rPr>
              <a:t>Generators</a:t>
            </a:r>
          </a:p>
          <a:p>
            <a:pPr marL="285750" indent="-285750">
              <a:buFont typeface="Wingdings" pitchFamily="2" charset="2"/>
              <a:buChar char="§"/>
            </a:pPr>
            <a:r>
              <a:rPr lang="en-US" dirty="0">
                <a:latin typeface="Poppins" pitchFamily="2" charset="77"/>
                <a:cs typeface="Poppins" pitchFamily="2" charset="77"/>
              </a:rPr>
              <a:t>Wiring</a:t>
            </a:r>
          </a:p>
          <a:p>
            <a:pPr marL="285750" indent="-285750">
              <a:buFont typeface="Wingdings" pitchFamily="2" charset="2"/>
              <a:buChar char="§"/>
            </a:pPr>
            <a:r>
              <a:rPr lang="en-US" dirty="0">
                <a:latin typeface="Poppins" pitchFamily="2" charset="77"/>
                <a:cs typeface="Poppins" pitchFamily="2" charset="77"/>
              </a:rPr>
              <a:t>Rack</a:t>
            </a:r>
          </a:p>
          <a:p>
            <a:pPr marL="285750" indent="-285750">
              <a:buFont typeface="Wingdings" pitchFamily="2" charset="2"/>
              <a:buChar char="§"/>
            </a:pPr>
            <a:r>
              <a:rPr lang="en-US" dirty="0" err="1">
                <a:latin typeface="Poppins" pitchFamily="2" charset="77"/>
                <a:cs typeface="Poppins" pitchFamily="2" charset="77"/>
              </a:rPr>
              <a:t>ToR</a:t>
            </a:r>
            <a:r>
              <a:rPr lang="en-US" dirty="0">
                <a:latin typeface="Poppins" pitchFamily="2" charset="77"/>
                <a:cs typeface="Poppins" pitchFamily="2" charset="77"/>
              </a:rPr>
              <a:t> Switch</a:t>
            </a:r>
          </a:p>
          <a:p>
            <a:pPr marL="285750" indent="-285750">
              <a:buFont typeface="Wingdings" pitchFamily="2" charset="2"/>
              <a:buChar char="§"/>
            </a:pPr>
            <a:r>
              <a:rPr lang="en-US" dirty="0">
                <a:latin typeface="Poppins" pitchFamily="2" charset="77"/>
                <a:cs typeface="Poppins" pitchFamily="2" charset="77"/>
              </a:rPr>
              <a:t>Power supply</a:t>
            </a:r>
          </a:p>
          <a:p>
            <a:pPr marL="285750" indent="-285750">
              <a:buFont typeface="Wingdings" pitchFamily="2" charset="2"/>
              <a:buChar char="§"/>
            </a:pPr>
            <a:r>
              <a:rPr lang="en-US" dirty="0">
                <a:latin typeface="Poppins" pitchFamily="2" charset="77"/>
                <a:cs typeface="Poppins" pitchFamily="2" charset="77"/>
              </a:rPr>
              <a:t>Fan</a:t>
            </a:r>
          </a:p>
          <a:p>
            <a:pPr marL="285750" indent="-285750">
              <a:buFont typeface="Wingdings" pitchFamily="2" charset="2"/>
              <a:buChar char="§"/>
            </a:pPr>
            <a:r>
              <a:rPr lang="en-US" dirty="0">
                <a:latin typeface="Poppins" pitchFamily="2" charset="77"/>
                <a:cs typeface="Poppins" pitchFamily="2" charset="77"/>
              </a:rPr>
              <a:t>Cabling</a:t>
            </a:r>
          </a:p>
          <a:p>
            <a:pPr marL="285750" indent="-285750">
              <a:buFont typeface="Wingdings" pitchFamily="2" charset="2"/>
              <a:buChar char="§"/>
            </a:pPr>
            <a:r>
              <a:rPr lang="en-US" dirty="0">
                <a:latin typeface="Poppins" pitchFamily="2" charset="77"/>
                <a:cs typeface="Poppins" pitchFamily="2" charset="77"/>
              </a:rPr>
              <a:t>Chassis</a:t>
            </a:r>
          </a:p>
          <a:p>
            <a:pPr marL="285750" indent="-285750">
              <a:buFont typeface="Wingdings" pitchFamily="2" charset="2"/>
              <a:buChar char="§"/>
            </a:pPr>
            <a:r>
              <a:rPr lang="en-US" dirty="0">
                <a:latin typeface="Poppins" pitchFamily="2" charset="77"/>
                <a:cs typeface="Poppins" pitchFamily="2" charset="77"/>
              </a:rPr>
              <a:t>CPU</a:t>
            </a:r>
          </a:p>
          <a:p>
            <a:pPr marL="285750" indent="-285750">
              <a:buFont typeface="Wingdings" pitchFamily="2" charset="2"/>
              <a:buChar char="§"/>
            </a:pPr>
            <a:r>
              <a:rPr lang="en-US" dirty="0">
                <a:latin typeface="Poppins" pitchFamily="2" charset="77"/>
                <a:cs typeface="Poppins" pitchFamily="2" charset="77"/>
              </a:rPr>
              <a:t>DDR5 DIMM</a:t>
            </a:r>
          </a:p>
          <a:p>
            <a:pPr marL="285750" indent="-285750">
              <a:buFont typeface="Wingdings" pitchFamily="2" charset="2"/>
              <a:buChar char="§"/>
            </a:pPr>
            <a:r>
              <a:rPr lang="en-US" dirty="0">
                <a:latin typeface="Poppins" pitchFamily="2" charset="77"/>
                <a:cs typeface="Poppins" pitchFamily="2" charset="77"/>
              </a:rPr>
              <a:t>DDR4 DIMM</a:t>
            </a:r>
          </a:p>
          <a:p>
            <a:pPr marL="285750" indent="-285750">
              <a:buFont typeface="Wingdings" pitchFamily="2" charset="2"/>
              <a:buChar char="§"/>
            </a:pPr>
            <a:r>
              <a:rPr lang="en-US" dirty="0">
                <a:latin typeface="Poppins" pitchFamily="2" charset="77"/>
                <a:cs typeface="Poppins" pitchFamily="2" charset="77"/>
              </a:rPr>
              <a:t>NIC</a:t>
            </a:r>
          </a:p>
          <a:p>
            <a:pPr marL="285750" indent="-285750">
              <a:buFont typeface="Wingdings" pitchFamily="2" charset="2"/>
              <a:buChar char="§"/>
            </a:pPr>
            <a:r>
              <a:rPr lang="en-US" dirty="0">
                <a:latin typeface="Poppins" pitchFamily="2" charset="77"/>
                <a:cs typeface="Poppins" pitchFamily="2" charset="77"/>
              </a:rPr>
              <a:t>SSD</a:t>
            </a:r>
          </a:p>
          <a:p>
            <a:pPr marL="285750" indent="-285750">
              <a:buFont typeface="Wingdings" pitchFamily="2" charset="2"/>
              <a:buChar char="§"/>
            </a:pPr>
            <a:r>
              <a:rPr lang="en-US" dirty="0">
                <a:latin typeface="Poppins" pitchFamily="2" charset="77"/>
                <a:cs typeface="Poppins" pitchFamily="2" charset="77"/>
              </a:rPr>
              <a:t>…</a:t>
            </a:r>
          </a:p>
          <a:p>
            <a:pPr marL="285750" indent="-285750">
              <a:buFont typeface="Wingdings" pitchFamily="2" charset="2"/>
              <a:buChar char="§"/>
            </a:pPr>
            <a:endParaRPr lang="en-US" dirty="0">
              <a:latin typeface="Poppins" pitchFamily="2" charset="77"/>
              <a:cs typeface="Poppins" pitchFamily="2" charset="77"/>
            </a:endParaRPr>
          </a:p>
          <a:p>
            <a:pPr marL="285750" indent="-285750">
              <a:buFont typeface="Wingdings" pitchFamily="2" charset="2"/>
              <a:buChar char="§"/>
            </a:pPr>
            <a:endParaRPr lang="en-US" dirty="0">
              <a:latin typeface="Poppins" pitchFamily="2" charset="77"/>
              <a:cs typeface="Poppins" pitchFamily="2" charset="77"/>
            </a:endParaRPr>
          </a:p>
        </p:txBody>
      </p:sp>
      <p:cxnSp>
        <p:nvCxnSpPr>
          <p:cNvPr id="12" name="Straight Arrow Connector 11">
            <a:extLst>
              <a:ext uri="{FF2B5EF4-FFF2-40B4-BE49-F238E27FC236}">
                <a16:creationId xmlns:a16="http://schemas.microsoft.com/office/drawing/2014/main" id="{6DEDF905-7922-5B93-28EB-E326CBD91A30}"/>
              </a:ext>
            </a:extLst>
          </p:cNvPr>
          <p:cNvCxnSpPr>
            <a:cxnSpLocks/>
            <a:endCxn id="22" idx="0"/>
          </p:cNvCxnSpPr>
          <p:nvPr/>
        </p:nvCxnSpPr>
        <p:spPr>
          <a:xfrm>
            <a:off x="9329057" y="5355771"/>
            <a:ext cx="240771" cy="5831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45D6CA-7ECF-2042-D78E-E6F6830ACE50}"/>
              </a:ext>
            </a:extLst>
          </p:cNvPr>
          <p:cNvCxnSpPr>
            <a:cxnSpLocks/>
            <a:endCxn id="23" idx="0"/>
          </p:cNvCxnSpPr>
          <p:nvPr/>
        </p:nvCxnSpPr>
        <p:spPr>
          <a:xfrm>
            <a:off x="9329057" y="5355771"/>
            <a:ext cx="1815562" cy="5831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3520A2B-6CB3-77FD-C4A3-0CDA514F0A17}"/>
              </a:ext>
            </a:extLst>
          </p:cNvPr>
          <p:cNvSpPr txBox="1"/>
          <p:nvPr/>
        </p:nvSpPr>
        <p:spPr>
          <a:xfrm>
            <a:off x="9128040" y="5938893"/>
            <a:ext cx="883575" cy="369332"/>
          </a:xfrm>
          <a:prstGeom prst="rect">
            <a:avLst/>
          </a:prstGeom>
          <a:noFill/>
        </p:spPr>
        <p:txBody>
          <a:bodyPr wrap="none" rtlCol="0">
            <a:spAutoFit/>
          </a:bodyPr>
          <a:lstStyle/>
          <a:p>
            <a:r>
              <a:rPr lang="en-US" dirty="0">
                <a:latin typeface="Poppins" pitchFamily="2" charset="77"/>
                <a:cs typeface="Poppins" pitchFamily="2" charset="77"/>
              </a:rPr>
              <a:t>Power</a:t>
            </a:r>
          </a:p>
        </p:txBody>
      </p:sp>
      <p:sp>
        <p:nvSpPr>
          <p:cNvPr id="23" name="TextBox 22">
            <a:extLst>
              <a:ext uri="{FF2B5EF4-FFF2-40B4-BE49-F238E27FC236}">
                <a16:creationId xmlns:a16="http://schemas.microsoft.com/office/drawing/2014/main" id="{31F2429D-9B03-C8D8-0C66-BE9AF19B7DA1}"/>
              </a:ext>
            </a:extLst>
          </p:cNvPr>
          <p:cNvSpPr txBox="1"/>
          <p:nvPr/>
        </p:nvSpPr>
        <p:spPr>
          <a:xfrm>
            <a:off x="10021555" y="5938893"/>
            <a:ext cx="2246128" cy="369332"/>
          </a:xfrm>
          <a:prstGeom prst="rect">
            <a:avLst/>
          </a:prstGeom>
          <a:noFill/>
        </p:spPr>
        <p:txBody>
          <a:bodyPr wrap="none" rtlCol="0">
            <a:spAutoFit/>
          </a:bodyPr>
          <a:lstStyle/>
          <a:p>
            <a:r>
              <a:rPr lang="en-US" dirty="0">
                <a:latin typeface="Poppins" pitchFamily="2" charset="77"/>
                <a:cs typeface="Poppins" pitchFamily="2" charset="77"/>
              </a:rPr>
              <a:t>Embodied carbon</a:t>
            </a:r>
          </a:p>
        </p:txBody>
      </p:sp>
      <p:sp>
        <p:nvSpPr>
          <p:cNvPr id="35" name="TextBox 34">
            <a:extLst>
              <a:ext uri="{FF2B5EF4-FFF2-40B4-BE49-F238E27FC236}">
                <a16:creationId xmlns:a16="http://schemas.microsoft.com/office/drawing/2014/main" id="{85EA5835-5499-2057-B647-DECDB86F69EA}"/>
              </a:ext>
            </a:extLst>
          </p:cNvPr>
          <p:cNvSpPr txBox="1"/>
          <p:nvPr/>
        </p:nvSpPr>
        <p:spPr>
          <a:xfrm>
            <a:off x="8465970" y="1249402"/>
            <a:ext cx="1726755" cy="369332"/>
          </a:xfrm>
          <a:prstGeom prst="rect">
            <a:avLst/>
          </a:prstGeom>
          <a:noFill/>
        </p:spPr>
        <p:txBody>
          <a:bodyPr wrap="none" rtlCol="0">
            <a:spAutoFit/>
          </a:bodyPr>
          <a:lstStyle/>
          <a:p>
            <a:r>
              <a:rPr lang="en-US" dirty="0">
                <a:latin typeface="Poppins" pitchFamily="2" charset="77"/>
                <a:cs typeface="Poppins" pitchFamily="2" charset="77"/>
              </a:rPr>
              <a:t>Carbon data:</a:t>
            </a:r>
          </a:p>
        </p:txBody>
      </p:sp>
      <p:sp>
        <p:nvSpPr>
          <p:cNvPr id="49" name="TextBox 48">
            <a:extLst>
              <a:ext uri="{FF2B5EF4-FFF2-40B4-BE49-F238E27FC236}">
                <a16:creationId xmlns:a16="http://schemas.microsoft.com/office/drawing/2014/main" id="{8C631B4B-2558-9151-6D03-78091D8D1E18}"/>
              </a:ext>
            </a:extLst>
          </p:cNvPr>
          <p:cNvSpPr txBox="1"/>
          <p:nvPr/>
        </p:nvSpPr>
        <p:spPr>
          <a:xfrm>
            <a:off x="4096243" y="3732921"/>
            <a:ext cx="2406428" cy="338554"/>
          </a:xfrm>
          <a:prstGeom prst="rect">
            <a:avLst/>
          </a:prstGeom>
          <a:solidFill>
            <a:schemeClr val="tx1">
              <a:lumMod val="50000"/>
              <a:lumOff val="50000"/>
              <a:alpha val="78000"/>
            </a:schemeClr>
          </a:solidFill>
        </p:spPr>
        <p:txBody>
          <a:bodyPr wrap="none" rtlCol="0">
            <a:spAutoFit/>
          </a:bodyPr>
          <a:lstStyle/>
          <a:p>
            <a:r>
              <a:rPr lang="en-US" sz="1600" dirty="0">
                <a:latin typeface="Courier New" panose="02070309020205020404" pitchFamily="49" charset="0"/>
                <a:cs typeface="Courier New" panose="02070309020205020404" pitchFamily="49" charset="0"/>
              </a:rPr>
              <a:t>x servers-per-rack</a:t>
            </a:r>
          </a:p>
        </p:txBody>
      </p:sp>
      <p:sp>
        <p:nvSpPr>
          <p:cNvPr id="50" name="TextBox 49">
            <a:extLst>
              <a:ext uri="{FF2B5EF4-FFF2-40B4-BE49-F238E27FC236}">
                <a16:creationId xmlns:a16="http://schemas.microsoft.com/office/drawing/2014/main" id="{73A1E4F3-1296-EA0C-4733-DBCC1F1293FF}"/>
              </a:ext>
            </a:extLst>
          </p:cNvPr>
          <p:cNvSpPr txBox="1"/>
          <p:nvPr/>
        </p:nvSpPr>
        <p:spPr>
          <a:xfrm>
            <a:off x="3833329" y="5146042"/>
            <a:ext cx="3023585" cy="338554"/>
          </a:xfrm>
          <a:prstGeom prst="rect">
            <a:avLst/>
          </a:prstGeom>
          <a:solidFill>
            <a:schemeClr val="tx1">
              <a:lumMod val="50000"/>
              <a:lumOff val="50000"/>
              <a:alpha val="78000"/>
            </a:schemeClr>
          </a:solidFill>
        </p:spPr>
        <p:txBody>
          <a:bodyPr wrap="none" rtlCol="0">
            <a:spAutoFit/>
          </a:bodyPr>
          <a:lstStyle/>
          <a:p>
            <a:r>
              <a:rPr lang="en-US" sz="1600" dirty="0">
                <a:latin typeface="Courier New" panose="02070309020205020404" pitchFamily="49" charset="0"/>
                <a:cs typeface="Courier New" panose="02070309020205020404" pitchFamily="49" charset="0"/>
              </a:rPr>
              <a:t>x components-per-server</a:t>
            </a:r>
          </a:p>
        </p:txBody>
      </p:sp>
      <p:sp>
        <p:nvSpPr>
          <p:cNvPr id="55" name="Left Brace 54">
            <a:extLst>
              <a:ext uri="{FF2B5EF4-FFF2-40B4-BE49-F238E27FC236}">
                <a16:creationId xmlns:a16="http://schemas.microsoft.com/office/drawing/2014/main" id="{5FF0D49E-3173-A9C6-2F3C-DC7F9DE1818D}"/>
              </a:ext>
            </a:extLst>
          </p:cNvPr>
          <p:cNvSpPr/>
          <p:nvPr/>
        </p:nvSpPr>
        <p:spPr>
          <a:xfrm>
            <a:off x="7975171" y="2232914"/>
            <a:ext cx="337753" cy="72414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Left Brace 55">
            <a:extLst>
              <a:ext uri="{FF2B5EF4-FFF2-40B4-BE49-F238E27FC236}">
                <a16:creationId xmlns:a16="http://schemas.microsoft.com/office/drawing/2014/main" id="{83AE4AF8-F3FA-7485-E96F-84146745DF7D}"/>
              </a:ext>
            </a:extLst>
          </p:cNvPr>
          <p:cNvSpPr/>
          <p:nvPr/>
        </p:nvSpPr>
        <p:spPr>
          <a:xfrm>
            <a:off x="7964640" y="3047024"/>
            <a:ext cx="337753" cy="101893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a:extLst>
              <a:ext uri="{FF2B5EF4-FFF2-40B4-BE49-F238E27FC236}">
                <a16:creationId xmlns:a16="http://schemas.microsoft.com/office/drawing/2014/main" id="{EAFD6103-13F0-BD45-BDC4-817A86D97E14}"/>
              </a:ext>
            </a:extLst>
          </p:cNvPr>
          <p:cNvSpPr/>
          <p:nvPr/>
        </p:nvSpPr>
        <p:spPr>
          <a:xfrm>
            <a:off x="7978822" y="4200054"/>
            <a:ext cx="337753" cy="156986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710724C6-E968-30BF-5ACD-01FD68D74C91}"/>
              </a:ext>
            </a:extLst>
          </p:cNvPr>
          <p:cNvCxnSpPr>
            <a:cxnSpLocks/>
            <a:stCxn id="55" idx="1"/>
            <a:endCxn id="3" idx="3"/>
          </p:cNvCxnSpPr>
          <p:nvPr/>
        </p:nvCxnSpPr>
        <p:spPr>
          <a:xfrm flipH="1">
            <a:off x="7223351" y="2594987"/>
            <a:ext cx="751820" cy="6125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8C8EA6E-126E-5D06-41B3-784F9A78FA37}"/>
              </a:ext>
            </a:extLst>
          </p:cNvPr>
          <p:cNvCxnSpPr>
            <a:cxnSpLocks/>
            <a:stCxn id="56" idx="1"/>
            <a:endCxn id="4" idx="3"/>
          </p:cNvCxnSpPr>
          <p:nvPr/>
        </p:nvCxnSpPr>
        <p:spPr>
          <a:xfrm flipH="1">
            <a:off x="7006871" y="3556493"/>
            <a:ext cx="957769" cy="10813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A92C1C0-BBB3-8364-EFFF-28A1F71FE60D}"/>
              </a:ext>
            </a:extLst>
          </p:cNvPr>
          <p:cNvCxnSpPr>
            <a:cxnSpLocks/>
            <a:stCxn id="57" idx="1"/>
            <a:endCxn id="5" idx="3"/>
          </p:cNvCxnSpPr>
          <p:nvPr/>
        </p:nvCxnSpPr>
        <p:spPr>
          <a:xfrm flipH="1">
            <a:off x="6556083" y="4984987"/>
            <a:ext cx="1422739" cy="1001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DD6E716-DC9D-C58D-25EA-CD0A1A6FCFFF}"/>
              </a:ext>
            </a:extLst>
          </p:cNvPr>
          <p:cNvSpPr/>
          <p:nvPr/>
        </p:nvSpPr>
        <p:spPr>
          <a:xfrm>
            <a:off x="3286091" y="1518502"/>
            <a:ext cx="4118060" cy="8031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Cluster level (+ cluster-level carbon)</a:t>
            </a:r>
          </a:p>
        </p:txBody>
      </p:sp>
      <p:sp>
        <p:nvSpPr>
          <p:cNvPr id="20" name="TextBox 19">
            <a:extLst>
              <a:ext uri="{FF2B5EF4-FFF2-40B4-BE49-F238E27FC236}">
                <a16:creationId xmlns:a16="http://schemas.microsoft.com/office/drawing/2014/main" id="{39DEF998-6B9D-0D6A-4958-94B65ED9C83F}"/>
              </a:ext>
            </a:extLst>
          </p:cNvPr>
          <p:cNvSpPr txBox="1"/>
          <p:nvPr/>
        </p:nvSpPr>
        <p:spPr>
          <a:xfrm>
            <a:off x="4154034" y="2384947"/>
            <a:ext cx="2529860" cy="338554"/>
          </a:xfrm>
          <a:prstGeom prst="rect">
            <a:avLst/>
          </a:prstGeom>
          <a:solidFill>
            <a:schemeClr val="tx1">
              <a:lumMod val="50000"/>
              <a:lumOff val="50000"/>
              <a:alpha val="78000"/>
            </a:schemeClr>
          </a:solidFill>
        </p:spPr>
        <p:txBody>
          <a:bodyPr wrap="none" rtlCol="0">
            <a:spAutoFit/>
          </a:bodyPr>
          <a:lstStyle/>
          <a:p>
            <a:r>
              <a:rPr lang="en-US" sz="1600" dirty="0">
                <a:latin typeface="Courier New" panose="02070309020205020404" pitchFamily="49" charset="0"/>
                <a:cs typeface="Courier New" panose="02070309020205020404" pitchFamily="49" charset="0"/>
              </a:rPr>
              <a:t>x racks-per-cluster</a:t>
            </a:r>
          </a:p>
        </p:txBody>
      </p:sp>
      <p:sp>
        <p:nvSpPr>
          <p:cNvPr id="38" name="Left Brace 37">
            <a:extLst>
              <a:ext uri="{FF2B5EF4-FFF2-40B4-BE49-F238E27FC236}">
                <a16:creationId xmlns:a16="http://schemas.microsoft.com/office/drawing/2014/main" id="{7E8BAA6F-C416-2862-7394-319861F681C6}"/>
              </a:ext>
            </a:extLst>
          </p:cNvPr>
          <p:cNvSpPr/>
          <p:nvPr/>
        </p:nvSpPr>
        <p:spPr>
          <a:xfrm>
            <a:off x="7964640" y="1673794"/>
            <a:ext cx="337753" cy="46915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95074501-4816-160A-99FB-0D7536510EAE}"/>
              </a:ext>
            </a:extLst>
          </p:cNvPr>
          <p:cNvCxnSpPr>
            <a:cxnSpLocks/>
            <a:stCxn id="38" idx="1"/>
            <a:endCxn id="19" idx="3"/>
          </p:cNvCxnSpPr>
          <p:nvPr/>
        </p:nvCxnSpPr>
        <p:spPr>
          <a:xfrm flipH="1">
            <a:off x="7404151" y="1908373"/>
            <a:ext cx="560489" cy="117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AE43DB9-AA30-A6F5-8D0B-982D91D588DB}"/>
              </a:ext>
            </a:extLst>
          </p:cNvPr>
          <p:cNvCxnSpPr>
            <a:cxnSpLocks/>
          </p:cNvCxnSpPr>
          <p:nvPr/>
        </p:nvCxnSpPr>
        <p:spPr>
          <a:xfrm flipH="1" flipV="1">
            <a:off x="2989392" y="2321691"/>
            <a:ext cx="599975" cy="40660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21784FF-FEA0-D7D3-3246-41AD988206C0}"/>
              </a:ext>
            </a:extLst>
          </p:cNvPr>
          <p:cNvSpPr txBox="1"/>
          <p:nvPr/>
        </p:nvSpPr>
        <p:spPr>
          <a:xfrm>
            <a:off x="1294003" y="5355771"/>
            <a:ext cx="2417345" cy="646331"/>
          </a:xfrm>
          <a:prstGeom prst="rect">
            <a:avLst/>
          </a:prstGeom>
          <a:noFill/>
        </p:spPr>
        <p:txBody>
          <a:bodyPr wrap="square" rtlCol="0">
            <a:spAutoFit/>
          </a:bodyPr>
          <a:lstStyle/>
          <a:p>
            <a:r>
              <a:rPr lang="en-US" dirty="0">
                <a:solidFill>
                  <a:srgbClr val="4472C4"/>
                </a:solidFill>
                <a:latin typeface="Poppins" pitchFamily="2" charset="77"/>
                <a:cs typeface="Poppins" pitchFamily="2" charset="77"/>
              </a:rPr>
              <a:t>Calculate carbon bottom-up</a:t>
            </a:r>
          </a:p>
        </p:txBody>
      </p:sp>
      <p:sp>
        <p:nvSpPr>
          <p:cNvPr id="17" name="TextBox 16">
            <a:extLst>
              <a:ext uri="{FF2B5EF4-FFF2-40B4-BE49-F238E27FC236}">
                <a16:creationId xmlns:a16="http://schemas.microsoft.com/office/drawing/2014/main" id="{F5D2E03A-F857-8125-C246-0BA882CF4C21}"/>
              </a:ext>
            </a:extLst>
          </p:cNvPr>
          <p:cNvSpPr txBox="1"/>
          <p:nvPr/>
        </p:nvSpPr>
        <p:spPr>
          <a:xfrm>
            <a:off x="368642" y="2232913"/>
            <a:ext cx="2282997" cy="1323439"/>
          </a:xfrm>
          <a:prstGeom prst="rect">
            <a:avLst/>
          </a:prstGeom>
          <a:solidFill>
            <a:schemeClr val="tx1">
              <a:lumMod val="50000"/>
              <a:lumOff val="50000"/>
              <a:alpha val="78000"/>
            </a:schemeClr>
          </a:solidFill>
        </p:spPr>
        <p:txBody>
          <a:bodyPr wrap="none" rtlCol="0">
            <a:spAutoFit/>
          </a:bodyPr>
          <a:lstStyle/>
          <a:p>
            <a:pPr algn="ctr"/>
            <a:r>
              <a:rPr lang="en-US" sz="1600" dirty="0">
                <a:latin typeface="Courier New" panose="02070309020205020404" pitchFamily="49" charset="0"/>
                <a:cs typeface="Courier New" panose="02070309020205020404" pitchFamily="49" charset="0"/>
              </a:rPr>
              <a:t>cluster carbon</a:t>
            </a:r>
          </a:p>
          <a:p>
            <a:pPr algn="ctr"/>
            <a:endParaRPr lang="en-US" sz="1600" dirty="0">
              <a:latin typeface="Courier New" panose="02070309020205020404" pitchFamily="49" charset="0"/>
              <a:cs typeface="Courier New" panose="02070309020205020404" pitchFamily="49" charset="0"/>
            </a:endParaRPr>
          </a:p>
          <a:p>
            <a:pPr algn="ctr"/>
            <a:r>
              <a:rPr lang="en-US" sz="1600" dirty="0">
                <a:latin typeface="Courier New" panose="02070309020205020404" pitchFamily="49" charset="0"/>
                <a:cs typeface="Courier New" panose="02070309020205020404" pitchFamily="49" charset="0"/>
              </a:rPr>
              <a:t>cores per cluster</a:t>
            </a:r>
          </a:p>
          <a:p>
            <a:pPr algn="ctr"/>
            <a:r>
              <a:rPr lang="en-US" sz="1600" dirty="0">
                <a:latin typeface="Courier New" panose="02070309020205020404" pitchFamily="49" charset="0"/>
                <a:cs typeface="Courier New" panose="02070309020205020404" pitchFamily="49" charset="0"/>
              </a:rPr>
              <a:t>=</a:t>
            </a:r>
          </a:p>
          <a:p>
            <a:pPr algn="ctr"/>
            <a:r>
              <a:rPr lang="en-US" sz="1600" dirty="0">
                <a:latin typeface="Courier New" panose="02070309020205020404" pitchFamily="49" charset="0"/>
                <a:cs typeface="Courier New" panose="02070309020205020404" pitchFamily="49" charset="0"/>
              </a:rPr>
              <a:t>carbon-per-core</a:t>
            </a:r>
          </a:p>
        </p:txBody>
      </p:sp>
      <p:cxnSp>
        <p:nvCxnSpPr>
          <p:cNvPr id="9" name="Straight Connector 8">
            <a:extLst>
              <a:ext uri="{FF2B5EF4-FFF2-40B4-BE49-F238E27FC236}">
                <a16:creationId xmlns:a16="http://schemas.microsoft.com/office/drawing/2014/main" id="{A221F9B6-B922-9420-58DB-FC03318552FF}"/>
              </a:ext>
            </a:extLst>
          </p:cNvPr>
          <p:cNvCxnSpPr/>
          <p:nvPr/>
        </p:nvCxnSpPr>
        <p:spPr>
          <a:xfrm>
            <a:off x="491319" y="2668909"/>
            <a:ext cx="2060812"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778BFC2-6F5E-592C-DFAA-F42935288E6B}"/>
              </a:ext>
            </a:extLst>
          </p:cNvPr>
          <p:cNvSpPr txBox="1"/>
          <p:nvPr/>
        </p:nvSpPr>
        <p:spPr>
          <a:xfrm>
            <a:off x="4048810" y="1066889"/>
            <a:ext cx="2606804" cy="369332"/>
          </a:xfrm>
          <a:prstGeom prst="rect">
            <a:avLst/>
          </a:prstGeom>
          <a:noFill/>
        </p:spPr>
        <p:txBody>
          <a:bodyPr wrap="none" rtlCol="0">
            <a:spAutoFit/>
          </a:bodyPr>
          <a:lstStyle/>
          <a:p>
            <a:r>
              <a:rPr lang="en-US" dirty="0">
                <a:latin typeface="Poppins" pitchFamily="2" charset="77"/>
                <a:cs typeface="Poppins" pitchFamily="2" charset="77"/>
              </a:rPr>
              <a:t>Carbon aggregation:</a:t>
            </a:r>
          </a:p>
        </p:txBody>
      </p:sp>
      <p:cxnSp>
        <p:nvCxnSpPr>
          <p:cNvPr id="16" name="Elbow Connector 15">
            <a:extLst>
              <a:ext uri="{FF2B5EF4-FFF2-40B4-BE49-F238E27FC236}">
                <a16:creationId xmlns:a16="http://schemas.microsoft.com/office/drawing/2014/main" id="{D6BF143B-C875-E197-B594-477C621DF9D6}"/>
              </a:ext>
            </a:extLst>
          </p:cNvPr>
          <p:cNvCxnSpPr>
            <a:stCxn id="19" idx="1"/>
            <a:endCxn id="17" idx="0"/>
          </p:cNvCxnSpPr>
          <p:nvPr/>
        </p:nvCxnSpPr>
        <p:spPr>
          <a:xfrm rot="10800000" flipV="1">
            <a:off x="1510141" y="1920097"/>
            <a:ext cx="1775950" cy="31281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681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9" end="9"/>
                                            </p:txEl>
                                          </p:spTgt>
                                        </p:tgtEl>
                                        <p:attrNameLst>
                                          <p:attrName>style.visibility</p:attrName>
                                        </p:attrNameLst>
                                      </p:cBhvr>
                                      <p:to>
                                        <p:strVal val="visible"/>
                                      </p:to>
                                    </p:set>
                                    <p:animEffect transition="in" filter="fade">
                                      <p:cBhvr>
                                        <p:cTn id="20" dur="500"/>
                                        <p:tgtEl>
                                          <p:spTgt spid="10">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10" end="10"/>
                                            </p:txEl>
                                          </p:spTgt>
                                        </p:tgtEl>
                                        <p:attrNameLst>
                                          <p:attrName>style.visibility</p:attrName>
                                        </p:attrNameLst>
                                      </p:cBhvr>
                                      <p:to>
                                        <p:strVal val="visible"/>
                                      </p:to>
                                    </p:set>
                                    <p:animEffect transition="in" filter="fade">
                                      <p:cBhvr>
                                        <p:cTn id="23" dur="500"/>
                                        <p:tgtEl>
                                          <p:spTgt spid="10">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11" end="11"/>
                                            </p:txEl>
                                          </p:spTgt>
                                        </p:tgtEl>
                                        <p:attrNameLst>
                                          <p:attrName>style.visibility</p:attrName>
                                        </p:attrNameLst>
                                      </p:cBhvr>
                                      <p:to>
                                        <p:strVal val="visible"/>
                                      </p:to>
                                    </p:set>
                                    <p:animEffect transition="in" filter="fade">
                                      <p:cBhvr>
                                        <p:cTn id="26" dur="500"/>
                                        <p:tgtEl>
                                          <p:spTgt spid="10">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12" end="12"/>
                                            </p:txEl>
                                          </p:spTgt>
                                        </p:tgtEl>
                                        <p:attrNameLst>
                                          <p:attrName>style.visibility</p:attrName>
                                        </p:attrNameLst>
                                      </p:cBhvr>
                                      <p:to>
                                        <p:strVal val="visible"/>
                                      </p:to>
                                    </p:set>
                                    <p:animEffect transition="in" filter="fade">
                                      <p:cBhvr>
                                        <p:cTn id="29" dur="500"/>
                                        <p:tgtEl>
                                          <p:spTgt spid="10">
                                            <p:txEl>
                                              <p:pRg st="12" end="1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13" end="13"/>
                                            </p:txEl>
                                          </p:spTgt>
                                        </p:tgtEl>
                                        <p:attrNameLst>
                                          <p:attrName>style.visibility</p:attrName>
                                        </p:attrNameLst>
                                      </p:cBhvr>
                                      <p:to>
                                        <p:strVal val="visible"/>
                                      </p:to>
                                    </p:set>
                                    <p:animEffect transition="in" filter="fade">
                                      <p:cBhvr>
                                        <p:cTn id="32" dur="500"/>
                                        <p:tgtEl>
                                          <p:spTgt spid="10">
                                            <p:txEl>
                                              <p:pRg st="13" end="1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14" end="14"/>
                                            </p:txEl>
                                          </p:spTgt>
                                        </p:tgtEl>
                                        <p:attrNameLst>
                                          <p:attrName>style.visibility</p:attrName>
                                        </p:attrNameLst>
                                      </p:cBhvr>
                                      <p:to>
                                        <p:strVal val="visible"/>
                                      </p:to>
                                    </p:set>
                                    <p:animEffect transition="in" filter="fade">
                                      <p:cBhvr>
                                        <p:cTn id="35" dur="500"/>
                                        <p:tgtEl>
                                          <p:spTgt spid="10">
                                            <p:txEl>
                                              <p:pRg st="14" end="1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
                                            <p:txEl>
                                              <p:pRg st="6" end="6"/>
                                            </p:txEl>
                                          </p:spTgt>
                                        </p:tgtEl>
                                        <p:attrNameLst>
                                          <p:attrName>style.visibility</p:attrName>
                                        </p:attrNameLst>
                                      </p:cBhvr>
                                      <p:to>
                                        <p:strVal val="visible"/>
                                      </p:to>
                                    </p:set>
                                    <p:animEffect transition="in" filter="fade">
                                      <p:cBhvr>
                                        <p:cTn id="81" dur="500"/>
                                        <p:tgtEl>
                                          <p:spTgt spid="10">
                                            <p:txEl>
                                              <p:pRg st="6" end="6"/>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0">
                                            <p:txEl>
                                              <p:pRg st="7" end="7"/>
                                            </p:txEl>
                                          </p:spTgt>
                                        </p:tgtEl>
                                        <p:attrNameLst>
                                          <p:attrName>style.visibility</p:attrName>
                                        </p:attrNameLst>
                                      </p:cBhvr>
                                      <p:to>
                                        <p:strVal val="visible"/>
                                      </p:to>
                                    </p:set>
                                    <p:animEffect transition="in" filter="fade">
                                      <p:cBhvr>
                                        <p:cTn id="84" dur="500"/>
                                        <p:tgtEl>
                                          <p:spTgt spid="10">
                                            <p:txEl>
                                              <p:pRg st="7" end="7"/>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10">
                                            <p:txEl>
                                              <p:pRg st="8" end="8"/>
                                            </p:txEl>
                                          </p:spTgt>
                                        </p:tgtEl>
                                        <p:attrNameLst>
                                          <p:attrName>style.visibility</p:attrName>
                                        </p:attrNameLst>
                                      </p:cBhvr>
                                      <p:to>
                                        <p:strVal val="visible"/>
                                      </p:to>
                                    </p:set>
                                    <p:animEffect transition="in" filter="fade">
                                      <p:cBhvr>
                                        <p:cTn id="87" dur="500"/>
                                        <p:tgtEl>
                                          <p:spTgt spid="10">
                                            <p:txEl>
                                              <p:pRg st="8" end="8"/>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10">
                                            <p:txEl>
                                              <p:pRg st="5" end="5"/>
                                            </p:txEl>
                                          </p:spTgt>
                                        </p:tgtEl>
                                        <p:attrNameLst>
                                          <p:attrName>style.visibility</p:attrName>
                                        </p:attrNameLst>
                                      </p:cBhvr>
                                      <p:to>
                                        <p:strVal val="visible"/>
                                      </p:to>
                                    </p:set>
                                    <p:animEffect transition="in" filter="fade">
                                      <p:cBhvr>
                                        <p:cTn id="90" dur="500"/>
                                        <p:tgtEl>
                                          <p:spTgt spid="10">
                                            <p:txEl>
                                              <p:pRg st="5" end="5"/>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nodeType="with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500"/>
                                        <p:tgtEl>
                                          <p:spTgt spid="3"/>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0">
                                            <p:txEl>
                                              <p:pRg st="2" end="2"/>
                                            </p:txEl>
                                          </p:spTgt>
                                        </p:tgtEl>
                                        <p:attrNameLst>
                                          <p:attrName>style.visibility</p:attrName>
                                        </p:attrNameLst>
                                      </p:cBhvr>
                                      <p:to>
                                        <p:strVal val="visible"/>
                                      </p:to>
                                    </p:set>
                                    <p:animEffect transition="in" filter="fade">
                                      <p:cBhvr>
                                        <p:cTn id="109" dur="500"/>
                                        <p:tgtEl>
                                          <p:spTgt spid="10">
                                            <p:txEl>
                                              <p:pRg st="2" end="2"/>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0">
                                            <p:txEl>
                                              <p:pRg st="3" end="3"/>
                                            </p:txEl>
                                          </p:spTgt>
                                        </p:tgtEl>
                                        <p:attrNameLst>
                                          <p:attrName>style.visibility</p:attrName>
                                        </p:attrNameLst>
                                      </p:cBhvr>
                                      <p:to>
                                        <p:strVal val="visible"/>
                                      </p:to>
                                    </p:set>
                                    <p:animEffect transition="in" filter="fade">
                                      <p:cBhvr>
                                        <p:cTn id="112" dur="500"/>
                                        <p:tgtEl>
                                          <p:spTgt spid="10">
                                            <p:txEl>
                                              <p:pRg st="3" end="3"/>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0">
                                            <p:txEl>
                                              <p:pRg st="4" end="4"/>
                                            </p:txEl>
                                          </p:spTgt>
                                        </p:tgtEl>
                                        <p:attrNameLst>
                                          <p:attrName>style.visibility</p:attrName>
                                        </p:attrNameLst>
                                      </p:cBhvr>
                                      <p:to>
                                        <p:strVal val="visible"/>
                                      </p:to>
                                    </p:set>
                                    <p:animEffect transition="in" filter="fade">
                                      <p:cBhvr>
                                        <p:cTn id="115" dur="500"/>
                                        <p:tgtEl>
                                          <p:spTgt spid="10">
                                            <p:txEl>
                                              <p:pRg st="4" end="4"/>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58"/>
                                        </p:tgtEl>
                                        <p:attrNameLst>
                                          <p:attrName>style.visibility</p:attrName>
                                        </p:attrNameLst>
                                      </p:cBhvr>
                                      <p:to>
                                        <p:strVal val="visible"/>
                                      </p:to>
                                    </p:set>
                                    <p:animEffect transition="in" filter="fade">
                                      <p:cBhvr>
                                        <p:cTn id="118" dur="500"/>
                                        <p:tgtEl>
                                          <p:spTgt spid="5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fade">
                                      <p:cBhvr>
                                        <p:cTn id="121" dur="500"/>
                                        <p:tgtEl>
                                          <p:spTgt spid="5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500"/>
                                        <p:tgtEl>
                                          <p:spTgt spid="20"/>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9"/>
                                        </p:tgtEl>
                                        <p:attrNameLst>
                                          <p:attrName>style.visibility</p:attrName>
                                        </p:attrNameLst>
                                      </p:cBhvr>
                                      <p:to>
                                        <p:strVal val="visible"/>
                                      </p:to>
                                    </p:set>
                                    <p:animEffect transition="in" filter="fade">
                                      <p:cBhvr>
                                        <p:cTn id="129" dur="500"/>
                                        <p:tgtEl>
                                          <p:spTgt spid="19"/>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8"/>
                                        </p:tgtEl>
                                        <p:attrNameLst>
                                          <p:attrName>style.visibility</p:attrName>
                                        </p:attrNameLst>
                                      </p:cBhvr>
                                      <p:to>
                                        <p:strVal val="visible"/>
                                      </p:to>
                                    </p:set>
                                    <p:animEffect transition="in" filter="fade">
                                      <p:cBhvr>
                                        <p:cTn id="134" dur="500"/>
                                        <p:tgtEl>
                                          <p:spTgt spid="38"/>
                                        </p:tgtEl>
                                      </p:cBhvr>
                                    </p:animEffect>
                                  </p:childTnLst>
                                </p:cTn>
                              </p:par>
                              <p:par>
                                <p:cTn id="135" presetID="10" presetClass="entr" presetSubtype="0" fill="hold"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fade">
                                      <p:cBhvr>
                                        <p:cTn id="137" dur="500"/>
                                        <p:tgtEl>
                                          <p:spTgt spid="40"/>
                                        </p:tgtEl>
                                      </p:cBhvr>
                                    </p:animEffect>
                                  </p:childTnLst>
                                </p:cTn>
                              </p:par>
                              <p:par>
                                <p:cTn id="138" presetID="10" presetClass="entr" presetSubtype="0" fill="hold" nodeType="withEffect">
                                  <p:stCondLst>
                                    <p:cond delay="0"/>
                                  </p:stCondLst>
                                  <p:childTnLst>
                                    <p:set>
                                      <p:cBhvr>
                                        <p:cTn id="139" dur="1" fill="hold">
                                          <p:stCondLst>
                                            <p:cond delay="0"/>
                                          </p:stCondLst>
                                        </p:cTn>
                                        <p:tgtEl>
                                          <p:spTgt spid="10">
                                            <p:txEl>
                                              <p:pRg st="0" end="0"/>
                                            </p:txEl>
                                          </p:spTgt>
                                        </p:tgtEl>
                                        <p:attrNameLst>
                                          <p:attrName>style.visibility</p:attrName>
                                        </p:attrNameLst>
                                      </p:cBhvr>
                                      <p:to>
                                        <p:strVal val="visible"/>
                                      </p:to>
                                    </p:set>
                                    <p:animEffect transition="in" filter="fade">
                                      <p:cBhvr>
                                        <p:cTn id="140" dur="500"/>
                                        <p:tgtEl>
                                          <p:spTgt spid="10">
                                            <p:txEl>
                                              <p:pRg st="0" end="0"/>
                                            </p:txEl>
                                          </p:spTgt>
                                        </p:tgtEl>
                                      </p:cBhvr>
                                    </p:animEffect>
                                  </p:childTnLst>
                                </p:cTn>
                              </p:par>
                              <p:par>
                                <p:cTn id="141" presetID="10" presetClass="entr" presetSubtype="0" fill="hold" nodeType="withEffect">
                                  <p:stCondLst>
                                    <p:cond delay="0"/>
                                  </p:stCondLst>
                                  <p:childTnLst>
                                    <p:set>
                                      <p:cBhvr>
                                        <p:cTn id="142" dur="1" fill="hold">
                                          <p:stCondLst>
                                            <p:cond delay="0"/>
                                          </p:stCondLst>
                                        </p:cTn>
                                        <p:tgtEl>
                                          <p:spTgt spid="10">
                                            <p:txEl>
                                              <p:pRg st="1" end="1"/>
                                            </p:txEl>
                                          </p:spTgt>
                                        </p:tgtEl>
                                        <p:attrNameLst>
                                          <p:attrName>style.visibility</p:attrName>
                                        </p:attrNameLst>
                                      </p:cBhvr>
                                      <p:to>
                                        <p:strVal val="visible"/>
                                      </p:to>
                                    </p:set>
                                    <p:animEffect transition="in" filter="fade">
                                      <p:cBhvr>
                                        <p:cTn id="143" dur="500"/>
                                        <p:tgtEl>
                                          <p:spTgt spid="10">
                                            <p:txEl>
                                              <p:pRg st="1" end="1"/>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6"/>
                                        </p:tgtEl>
                                        <p:attrNameLst>
                                          <p:attrName>style.visibility</p:attrName>
                                        </p:attrNameLst>
                                      </p:cBhvr>
                                      <p:to>
                                        <p:strVal val="visible"/>
                                      </p:to>
                                    </p:set>
                                    <p:animEffect transition="in" filter="fade">
                                      <p:cBhvr>
                                        <p:cTn id="148" dur="500"/>
                                        <p:tgtEl>
                                          <p:spTgt spid="1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500"/>
                                        <p:tgtEl>
                                          <p:spTgt spid="17"/>
                                        </p:tgtEl>
                                      </p:cBhvr>
                                    </p:animEffect>
                                  </p:childTnLst>
                                </p:cTn>
                              </p:par>
                              <p:par>
                                <p:cTn id="152" presetID="10" presetClass="entr" presetSubtype="0" fill="hold" nodeType="withEffect">
                                  <p:stCondLst>
                                    <p:cond delay="0"/>
                                  </p:stCondLst>
                                  <p:childTnLst>
                                    <p:set>
                                      <p:cBhvr>
                                        <p:cTn id="153" dur="1" fill="hold">
                                          <p:stCondLst>
                                            <p:cond delay="0"/>
                                          </p:stCondLst>
                                        </p:cTn>
                                        <p:tgtEl>
                                          <p:spTgt spid="9"/>
                                        </p:tgtEl>
                                        <p:attrNameLst>
                                          <p:attrName>style.visibility</p:attrName>
                                        </p:attrNameLst>
                                      </p:cBhvr>
                                      <p:to>
                                        <p:strVal val="visible"/>
                                      </p:to>
                                    </p:set>
                                    <p:animEffect transition="in" filter="fade">
                                      <p:cBhvr>
                                        <p:cTn id="1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P spid="4" grpId="0" animBg="1"/>
      <p:bldP spid="5" grpId="0" animBg="1"/>
      <p:bldP spid="22" grpId="0"/>
      <p:bldP spid="23" grpId="0"/>
      <p:bldP spid="35" grpId="0"/>
      <p:bldP spid="49" grpId="0" animBg="1"/>
      <p:bldP spid="50" grpId="0" animBg="1"/>
      <p:bldP spid="55" grpId="0" animBg="1"/>
      <p:bldP spid="56" grpId="0" animBg="1"/>
      <p:bldP spid="57" grpId="0" animBg="1"/>
      <p:bldP spid="19" grpId="0" animBg="1"/>
      <p:bldP spid="20" grpId="0" animBg="1"/>
      <p:bldP spid="38" grpId="0" animBg="1"/>
      <p:bldP spid="15" grpId="0"/>
      <p:bldP spid="17"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0A3E-E182-A5A2-DD83-3E5541837D49}"/>
              </a:ext>
            </a:extLst>
          </p:cNvPr>
          <p:cNvSpPr>
            <a:spLocks noGrp="1"/>
          </p:cNvSpPr>
          <p:nvPr>
            <p:ph type="title"/>
          </p:nvPr>
        </p:nvSpPr>
        <p:spPr>
          <a:xfrm>
            <a:off x="408680" y="324895"/>
            <a:ext cx="10515600" cy="1325563"/>
          </a:xfrm>
        </p:spPr>
        <p:txBody>
          <a:bodyPr>
            <a:normAutofit/>
          </a:bodyPr>
          <a:lstStyle/>
          <a:p>
            <a:r>
              <a:rPr lang="en-US" sz="2800" dirty="0"/>
              <a:t>Why are compute servers carbon-inefficient today?</a:t>
            </a:r>
          </a:p>
        </p:txBody>
      </p:sp>
      <p:sp>
        <p:nvSpPr>
          <p:cNvPr id="5" name="Slide Number Placeholder 4">
            <a:extLst>
              <a:ext uri="{FF2B5EF4-FFF2-40B4-BE49-F238E27FC236}">
                <a16:creationId xmlns:a16="http://schemas.microsoft.com/office/drawing/2014/main" id="{B1F8F92F-1697-6521-49A0-5F05B2AD09F5}"/>
              </a:ext>
            </a:extLst>
          </p:cNvPr>
          <p:cNvSpPr>
            <a:spLocks noGrp="1"/>
          </p:cNvSpPr>
          <p:nvPr>
            <p:ph type="sldNum" sz="quarter" idx="12"/>
          </p:nvPr>
        </p:nvSpPr>
        <p:spPr/>
        <p:txBody>
          <a:bodyPr/>
          <a:lstStyle/>
          <a:p>
            <a:fld id="{CA5C1F0B-256B-3243-BFD0-E9259D5AEDE3}" type="slidenum">
              <a:rPr lang="en-US" smtClean="0"/>
              <a:t>4</a:t>
            </a:fld>
            <a:endParaRPr lang="en-US"/>
          </a:p>
        </p:txBody>
      </p:sp>
      <p:sp>
        <p:nvSpPr>
          <p:cNvPr id="6" name="TextBox 5">
            <a:extLst>
              <a:ext uri="{FF2B5EF4-FFF2-40B4-BE49-F238E27FC236}">
                <a16:creationId xmlns:a16="http://schemas.microsoft.com/office/drawing/2014/main" id="{C70A58CD-6E07-F21F-DB9D-6FEBAA8D7AC5}"/>
              </a:ext>
            </a:extLst>
          </p:cNvPr>
          <p:cNvSpPr txBox="1"/>
          <p:nvPr/>
        </p:nvSpPr>
        <p:spPr>
          <a:xfrm>
            <a:off x="698344" y="5468238"/>
            <a:ext cx="10795312" cy="461665"/>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400" dirty="0">
                <a:latin typeface="Poppins" panose="00000500000000000000" pitchFamily="2" charset="0"/>
                <a:cs typeface="Poppins" panose="00000500000000000000" pitchFamily="2" charset="0"/>
              </a:rPr>
              <a:t>There are opportunities to design lower-carbon servers or </a:t>
            </a:r>
            <a:r>
              <a:rPr lang="en-US" sz="2400" b="1" i="1" u="sng" dirty="0">
                <a:solidFill>
                  <a:schemeClr val="accent6"/>
                </a:solidFill>
                <a:latin typeface="Poppins" panose="00000500000000000000" pitchFamily="2" charset="0"/>
                <a:cs typeface="Poppins" panose="00000500000000000000" pitchFamily="2" charset="0"/>
              </a:rPr>
              <a:t>GreenSKUs</a:t>
            </a:r>
            <a:endParaRPr lang="en-US" sz="2400" dirty="0">
              <a:latin typeface="Poppins" panose="00000500000000000000" pitchFamily="2" charset="0"/>
              <a:cs typeface="Poppins" panose="00000500000000000000" pitchFamily="2" charset="0"/>
            </a:endParaRPr>
          </a:p>
        </p:txBody>
      </p:sp>
      <p:sp>
        <p:nvSpPr>
          <p:cNvPr id="12" name="Content Placeholder 2">
            <a:extLst>
              <a:ext uri="{FF2B5EF4-FFF2-40B4-BE49-F238E27FC236}">
                <a16:creationId xmlns:a16="http://schemas.microsoft.com/office/drawing/2014/main" id="{094781EA-CD73-0560-947F-FD0B04A8593C}"/>
              </a:ext>
            </a:extLst>
          </p:cNvPr>
          <p:cNvSpPr txBox="1">
            <a:spLocks/>
          </p:cNvSpPr>
          <p:nvPr/>
        </p:nvSpPr>
        <p:spPr>
          <a:xfrm>
            <a:off x="408680" y="1566395"/>
            <a:ext cx="10515600" cy="660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One reason: compute servers are underutilized:</a:t>
            </a:r>
          </a:p>
        </p:txBody>
      </p:sp>
      <p:sp>
        <p:nvSpPr>
          <p:cNvPr id="14" name="TextBox 13">
            <a:extLst>
              <a:ext uri="{FF2B5EF4-FFF2-40B4-BE49-F238E27FC236}">
                <a16:creationId xmlns:a16="http://schemas.microsoft.com/office/drawing/2014/main" id="{DEB916F8-9FFF-7E5E-FC1E-B3CCF6E0AF30}"/>
              </a:ext>
            </a:extLst>
          </p:cNvPr>
          <p:cNvSpPr txBox="1"/>
          <p:nvPr/>
        </p:nvSpPr>
        <p:spPr>
          <a:xfrm>
            <a:off x="9283451" y="3001712"/>
            <a:ext cx="2023311"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Server Capacity</a:t>
            </a:r>
          </a:p>
        </p:txBody>
      </p:sp>
      <p:sp>
        <p:nvSpPr>
          <p:cNvPr id="15" name="Left Brace 14">
            <a:extLst>
              <a:ext uri="{FF2B5EF4-FFF2-40B4-BE49-F238E27FC236}">
                <a16:creationId xmlns:a16="http://schemas.microsoft.com/office/drawing/2014/main" id="{B22103D2-4BEC-D46C-879D-F69D82D518A7}"/>
              </a:ext>
            </a:extLst>
          </p:cNvPr>
          <p:cNvSpPr/>
          <p:nvPr/>
        </p:nvSpPr>
        <p:spPr>
          <a:xfrm rot="16200000">
            <a:off x="5809135" y="1246097"/>
            <a:ext cx="241352" cy="4731783"/>
          </a:xfrm>
          <a:prstGeom prst="leftBrac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944D65B-C47F-9F48-4363-90CCD149887B}"/>
              </a:ext>
            </a:extLst>
          </p:cNvPr>
          <p:cNvSpPr txBox="1"/>
          <p:nvPr/>
        </p:nvSpPr>
        <p:spPr>
          <a:xfrm>
            <a:off x="5354200" y="3764531"/>
            <a:ext cx="1276311"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Allocated</a:t>
            </a:r>
          </a:p>
        </p:txBody>
      </p:sp>
      <p:sp>
        <p:nvSpPr>
          <p:cNvPr id="17" name="Left Brace 16">
            <a:extLst>
              <a:ext uri="{FF2B5EF4-FFF2-40B4-BE49-F238E27FC236}">
                <a16:creationId xmlns:a16="http://schemas.microsoft.com/office/drawing/2014/main" id="{BF5183F6-9471-E243-FA5C-FB2967359ABE}"/>
              </a:ext>
            </a:extLst>
          </p:cNvPr>
          <p:cNvSpPr/>
          <p:nvPr/>
        </p:nvSpPr>
        <p:spPr>
          <a:xfrm rot="16200000">
            <a:off x="3547790" y="3484658"/>
            <a:ext cx="445429" cy="41317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DAAEB1CD-8073-A424-2EE8-A9F95993B4DD}"/>
              </a:ext>
            </a:extLst>
          </p:cNvPr>
          <p:cNvSpPr txBox="1"/>
          <p:nvPr/>
        </p:nvSpPr>
        <p:spPr>
          <a:xfrm>
            <a:off x="3272611" y="3894178"/>
            <a:ext cx="995785"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Utilized</a:t>
            </a:r>
          </a:p>
        </p:txBody>
      </p:sp>
      <p:sp>
        <p:nvSpPr>
          <p:cNvPr id="19" name="TextBox 18">
            <a:extLst>
              <a:ext uri="{FF2B5EF4-FFF2-40B4-BE49-F238E27FC236}">
                <a16:creationId xmlns:a16="http://schemas.microsoft.com/office/drawing/2014/main" id="{EEADB764-8F06-6BFB-4CB0-198C0E315673}"/>
              </a:ext>
            </a:extLst>
          </p:cNvPr>
          <p:cNvSpPr txBox="1"/>
          <p:nvPr/>
        </p:nvSpPr>
        <p:spPr>
          <a:xfrm>
            <a:off x="2709683" y="2989251"/>
            <a:ext cx="705642" cy="400110"/>
          </a:xfrm>
          <a:prstGeom prst="rect">
            <a:avLst/>
          </a:prstGeom>
          <a:noFill/>
        </p:spPr>
        <p:txBody>
          <a:bodyPr wrap="none" rtlCol="0">
            <a:spAutoFit/>
          </a:bodyPr>
          <a:lstStyle/>
          <a:p>
            <a:r>
              <a:rPr lang="en-US" sz="2000" dirty="0">
                <a:solidFill>
                  <a:srgbClr val="9944A0"/>
                </a:solidFill>
                <a:latin typeface="Poppins" panose="00000500000000000000" pitchFamily="2" charset="0"/>
                <a:cs typeface="Poppins" panose="00000500000000000000" pitchFamily="2" charset="0"/>
              </a:rPr>
              <a:t>CPU</a:t>
            </a:r>
          </a:p>
        </p:txBody>
      </p:sp>
      <p:sp>
        <p:nvSpPr>
          <p:cNvPr id="21" name="TextBox 20">
            <a:extLst>
              <a:ext uri="{FF2B5EF4-FFF2-40B4-BE49-F238E27FC236}">
                <a16:creationId xmlns:a16="http://schemas.microsoft.com/office/drawing/2014/main" id="{A3503337-0A65-B830-B015-F00DA9DCA174}"/>
              </a:ext>
            </a:extLst>
          </p:cNvPr>
          <p:cNvSpPr txBox="1"/>
          <p:nvPr/>
        </p:nvSpPr>
        <p:spPr>
          <a:xfrm>
            <a:off x="744401" y="2475173"/>
            <a:ext cx="2670924" cy="400110"/>
          </a:xfrm>
          <a:prstGeom prst="rect">
            <a:avLst/>
          </a:prstGeom>
          <a:noFill/>
        </p:spPr>
        <p:txBody>
          <a:bodyPr wrap="none" rtlCol="0">
            <a:spAutoFit/>
          </a:bodyPr>
          <a:lstStyle/>
          <a:p>
            <a:r>
              <a:rPr lang="en-US" sz="2000" dirty="0">
                <a:solidFill>
                  <a:srgbClr val="4349FF"/>
                </a:solidFill>
                <a:latin typeface="Poppins" panose="00000500000000000000" pitchFamily="2" charset="0"/>
                <a:cs typeface="Poppins" panose="00000500000000000000" pitchFamily="2" charset="0"/>
              </a:rPr>
              <a:t>Memory Bandwidth</a:t>
            </a:r>
          </a:p>
        </p:txBody>
      </p:sp>
      <p:pic>
        <p:nvPicPr>
          <p:cNvPr id="22" name="Picture 21">
            <a:extLst>
              <a:ext uri="{FF2B5EF4-FFF2-40B4-BE49-F238E27FC236}">
                <a16:creationId xmlns:a16="http://schemas.microsoft.com/office/drawing/2014/main" id="{276FB36D-9624-0FC2-0ED2-06B63F63FBFD}"/>
              </a:ext>
            </a:extLst>
          </p:cNvPr>
          <p:cNvPicPr>
            <a:picLocks noChangeAspect="1"/>
          </p:cNvPicPr>
          <p:nvPr/>
        </p:nvPicPr>
        <p:blipFill>
          <a:blip r:embed="rId4"/>
          <a:stretch>
            <a:fillRect/>
          </a:stretch>
        </p:blipFill>
        <p:spPr>
          <a:xfrm>
            <a:off x="3549630" y="2405339"/>
            <a:ext cx="5696243" cy="539778"/>
          </a:xfrm>
          <a:prstGeom prst="rect">
            <a:avLst/>
          </a:prstGeom>
        </p:spPr>
      </p:pic>
      <p:pic>
        <p:nvPicPr>
          <p:cNvPr id="23" name="Picture 22">
            <a:extLst>
              <a:ext uri="{FF2B5EF4-FFF2-40B4-BE49-F238E27FC236}">
                <a16:creationId xmlns:a16="http://schemas.microsoft.com/office/drawing/2014/main" id="{7097C56B-463A-5CE6-E223-6452BDDE6F40}"/>
              </a:ext>
            </a:extLst>
          </p:cNvPr>
          <p:cNvPicPr>
            <a:picLocks noChangeAspect="1"/>
          </p:cNvPicPr>
          <p:nvPr/>
        </p:nvPicPr>
        <p:blipFill>
          <a:blip r:embed="rId5"/>
          <a:stretch>
            <a:fillRect/>
          </a:stretch>
        </p:blipFill>
        <p:spPr>
          <a:xfrm>
            <a:off x="3540680" y="2924883"/>
            <a:ext cx="5696242" cy="528846"/>
          </a:xfrm>
          <a:prstGeom prst="rect">
            <a:avLst/>
          </a:prstGeom>
        </p:spPr>
      </p:pic>
      <p:pic>
        <p:nvPicPr>
          <p:cNvPr id="24" name="Picture 23">
            <a:extLst>
              <a:ext uri="{FF2B5EF4-FFF2-40B4-BE49-F238E27FC236}">
                <a16:creationId xmlns:a16="http://schemas.microsoft.com/office/drawing/2014/main" id="{13341B89-A5F0-E832-955B-4BABC7CB88D5}"/>
              </a:ext>
            </a:extLst>
          </p:cNvPr>
          <p:cNvPicPr>
            <a:picLocks noChangeAspect="1"/>
          </p:cNvPicPr>
          <p:nvPr/>
        </p:nvPicPr>
        <p:blipFill rotWithShape="1">
          <a:blip r:embed="rId6"/>
          <a:srcRect l="377" t="7373"/>
          <a:stretch/>
        </p:blipFill>
        <p:spPr>
          <a:xfrm>
            <a:off x="3582506" y="2992257"/>
            <a:ext cx="4713197" cy="394098"/>
          </a:xfrm>
          <a:prstGeom prst="rect">
            <a:avLst/>
          </a:prstGeom>
        </p:spPr>
      </p:pic>
      <p:pic>
        <p:nvPicPr>
          <p:cNvPr id="25" name="Picture 24">
            <a:extLst>
              <a:ext uri="{FF2B5EF4-FFF2-40B4-BE49-F238E27FC236}">
                <a16:creationId xmlns:a16="http://schemas.microsoft.com/office/drawing/2014/main" id="{1FE18524-F72F-34DE-EC08-AD85209FF6FD}"/>
              </a:ext>
            </a:extLst>
          </p:cNvPr>
          <p:cNvPicPr>
            <a:picLocks noChangeAspect="1"/>
          </p:cNvPicPr>
          <p:nvPr/>
        </p:nvPicPr>
        <p:blipFill rotWithShape="1">
          <a:blip r:embed="rId7"/>
          <a:srcRect l="10556" t="8185" r="2219" b="1255"/>
          <a:stretch/>
        </p:blipFill>
        <p:spPr>
          <a:xfrm>
            <a:off x="3573555" y="2983102"/>
            <a:ext cx="374193" cy="412408"/>
          </a:xfrm>
          <a:prstGeom prst="rect">
            <a:avLst/>
          </a:prstGeom>
        </p:spPr>
      </p:pic>
      <p:sp>
        <p:nvSpPr>
          <p:cNvPr id="20" name="Content Placeholder 2">
            <a:extLst>
              <a:ext uri="{FF2B5EF4-FFF2-40B4-BE49-F238E27FC236}">
                <a16:creationId xmlns:a16="http://schemas.microsoft.com/office/drawing/2014/main" id="{27EBD2F1-F914-7E81-5BA3-B0EF763024CA}"/>
              </a:ext>
            </a:extLst>
          </p:cNvPr>
          <p:cNvSpPr txBox="1">
            <a:spLocks/>
          </p:cNvSpPr>
          <p:nvPr/>
        </p:nvSpPr>
        <p:spPr>
          <a:xfrm>
            <a:off x="408679" y="4639059"/>
            <a:ext cx="11560163" cy="461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Designing servers for higher performance loses out on potential carbon savings</a:t>
            </a:r>
          </a:p>
        </p:txBody>
      </p:sp>
    </p:spTree>
    <p:custDataLst>
      <p:tags r:id="rId1"/>
    </p:custDataLst>
    <p:extLst>
      <p:ext uri="{BB962C8B-B14F-4D97-AF65-F5344CB8AC3E}">
        <p14:creationId xmlns:p14="http://schemas.microsoft.com/office/powerpoint/2010/main" val="2283204286"/>
      </p:ext>
    </p:extLst>
  </p:cSld>
  <p:clrMapOvr>
    <a:masterClrMapping/>
  </p:clrMapOvr>
  <mc:AlternateContent xmlns:mc="http://schemas.openxmlformats.org/markup-compatibility/2006" xmlns:p14="http://schemas.microsoft.com/office/powerpoint/2010/main">
    <mc:Choice Requires="p14">
      <p:transition spd="med" p14:dur="700" advTm="50965">
        <p:fade/>
      </p:transition>
    </mc:Choice>
    <mc:Fallback xmlns="">
      <p:transition spd="med" advTm="509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500"/>
                                        <p:tgtEl>
                                          <p:spTgt spid="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animBg="1"/>
      <p:bldP spid="16" grpId="0"/>
      <p:bldP spid="17" grpId="0" animBg="1"/>
      <p:bldP spid="18" grpId="0"/>
      <p:bldP spid="19"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9052-3EE5-54FE-78BA-D83FB16E99D2}"/>
              </a:ext>
            </a:extLst>
          </p:cNvPr>
          <p:cNvSpPr>
            <a:spLocks noGrp="1"/>
          </p:cNvSpPr>
          <p:nvPr>
            <p:ph type="title"/>
          </p:nvPr>
        </p:nvSpPr>
        <p:spPr/>
        <p:txBody>
          <a:bodyPr>
            <a:normAutofit/>
          </a:bodyPr>
          <a:lstStyle/>
          <a:p>
            <a:r>
              <a:rPr lang="en-US" sz="3200" dirty="0"/>
              <a:t>Carbon calculation (operational and embodied)</a:t>
            </a:r>
          </a:p>
        </p:txBody>
      </p:sp>
      <p:sp>
        <p:nvSpPr>
          <p:cNvPr id="3" name="Content Placeholder 2">
            <a:extLst>
              <a:ext uri="{FF2B5EF4-FFF2-40B4-BE49-F238E27FC236}">
                <a16:creationId xmlns:a16="http://schemas.microsoft.com/office/drawing/2014/main" id="{A9857033-6EC3-CB1E-4976-50D4E386B6FC}"/>
              </a:ext>
            </a:extLst>
          </p:cNvPr>
          <p:cNvSpPr>
            <a:spLocks noGrp="1"/>
          </p:cNvSpPr>
          <p:nvPr>
            <p:ph idx="1"/>
          </p:nvPr>
        </p:nvSpPr>
        <p:spPr>
          <a:xfrm>
            <a:off x="838200" y="1825626"/>
            <a:ext cx="10515600" cy="1072850"/>
          </a:xfrm>
        </p:spPr>
        <p:txBody>
          <a:bodyPr/>
          <a:lstStyle/>
          <a:p>
            <a:r>
              <a:rPr lang="en-US" dirty="0"/>
              <a:t>For each component calculate both operational and embodied emissions to aggregate:</a:t>
            </a:r>
          </a:p>
        </p:txBody>
      </p:sp>
      <p:sp>
        <p:nvSpPr>
          <p:cNvPr id="4" name="Slide Number Placeholder 3">
            <a:extLst>
              <a:ext uri="{FF2B5EF4-FFF2-40B4-BE49-F238E27FC236}">
                <a16:creationId xmlns:a16="http://schemas.microsoft.com/office/drawing/2014/main" id="{BFAFC0B4-6AC7-2891-A5F8-F6FA240A4187}"/>
              </a:ext>
            </a:extLst>
          </p:cNvPr>
          <p:cNvSpPr>
            <a:spLocks noGrp="1"/>
          </p:cNvSpPr>
          <p:nvPr>
            <p:ph type="sldNum" sz="quarter" idx="12"/>
          </p:nvPr>
        </p:nvSpPr>
        <p:spPr/>
        <p:txBody>
          <a:bodyPr/>
          <a:lstStyle/>
          <a:p>
            <a:fld id="{CA5C1F0B-256B-3243-BFD0-E9259D5AEDE3}" type="slidenum">
              <a:rPr lang="en-US" smtClean="0"/>
              <a:t>40</a:t>
            </a:fld>
            <a:endParaRPr lang="en-US"/>
          </a:p>
        </p:txBody>
      </p:sp>
      <p:sp>
        <p:nvSpPr>
          <p:cNvPr id="6" name="TextBox 5">
            <a:extLst>
              <a:ext uri="{FF2B5EF4-FFF2-40B4-BE49-F238E27FC236}">
                <a16:creationId xmlns:a16="http://schemas.microsoft.com/office/drawing/2014/main" id="{26805CC4-0DEB-CDD4-FB9F-CE600D5E033D}"/>
              </a:ext>
            </a:extLst>
          </p:cNvPr>
          <p:cNvSpPr txBox="1"/>
          <p:nvPr/>
        </p:nvSpPr>
        <p:spPr>
          <a:xfrm>
            <a:off x="1793379" y="3268843"/>
            <a:ext cx="8605241" cy="1077218"/>
          </a:xfrm>
          <a:prstGeom prst="rect">
            <a:avLst/>
          </a:prstGeom>
          <a:noFill/>
        </p:spPr>
        <p:txBody>
          <a:bodyPr wrap="none" rtlCol="0">
            <a:spAutoFit/>
          </a:bodyPr>
          <a:lstStyle/>
          <a:p>
            <a:r>
              <a:rPr lang="en-US" sz="2400" dirty="0" err="1">
                <a:latin typeface="Courier New" panose="02070309020205020404" pitchFamily="49" charset="0"/>
                <a:cs typeface="Courier New" panose="02070309020205020404" pitchFamily="49" charset="0"/>
              </a:rPr>
              <a:t>Carbon</a:t>
            </a:r>
            <a:r>
              <a:rPr lang="en-US" sz="2400" baseline="-25000" dirty="0" err="1">
                <a:latin typeface="Courier New" panose="02070309020205020404" pitchFamily="49" charset="0"/>
                <a:cs typeface="Courier New" panose="02070309020205020404" pitchFamily="49" charset="0"/>
              </a:rPr>
              <a:t>op</a:t>
            </a:r>
            <a:r>
              <a:rPr lang="en-US" sz="2400" baseline="-25000" dirty="0">
                <a:latin typeface="Courier New" panose="02070309020205020404" pitchFamily="49" charset="0"/>
                <a:cs typeface="Courier New" panose="02070309020205020404" pitchFamily="49" charset="0"/>
              </a:rPr>
              <a:t> </a:t>
            </a:r>
            <a:r>
              <a:rPr lang="en-US" sz="2400" dirty="0">
                <a:latin typeface="Courier New" panose="02070309020205020404" pitchFamily="49" charset="0"/>
                <a:cs typeface="Courier New" panose="02070309020205020404" pitchFamily="49" charset="0"/>
              </a:rPr>
              <a:t>= Power * Lifetime * Carbon Intensity</a:t>
            </a:r>
          </a:p>
          <a:p>
            <a:endParaRPr lang="en-US" sz="2400" baseline="-25000" dirty="0">
              <a:latin typeface="Courier New" panose="02070309020205020404" pitchFamily="49" charset="0"/>
              <a:cs typeface="Courier New" panose="02070309020205020404" pitchFamily="49" charset="0"/>
            </a:endParaRPr>
          </a:p>
          <a:p>
            <a:r>
              <a:rPr lang="en-US" sz="2400" dirty="0" err="1">
                <a:latin typeface="Courier New" panose="02070309020205020404" pitchFamily="49" charset="0"/>
                <a:cs typeface="Courier New" panose="02070309020205020404" pitchFamily="49" charset="0"/>
              </a:rPr>
              <a:t>Carbon</a:t>
            </a:r>
            <a:r>
              <a:rPr lang="en-US" sz="2400" baseline="-25000" dirty="0" err="1">
                <a:latin typeface="Courier New" panose="02070309020205020404" pitchFamily="49" charset="0"/>
                <a:cs typeface="Courier New" panose="02070309020205020404" pitchFamily="49" charset="0"/>
              </a:rPr>
              <a:t>emb</a:t>
            </a:r>
            <a:r>
              <a:rPr lang="en-US" sz="2400" baseline="-25000" dirty="0">
                <a:latin typeface="Courier New" panose="02070309020205020404" pitchFamily="49" charset="0"/>
                <a:cs typeface="Courier New" panose="02070309020205020404" pitchFamily="49" charset="0"/>
              </a:rPr>
              <a:t> </a:t>
            </a:r>
            <a:r>
              <a:rPr lang="en-US" sz="2400" dirty="0">
                <a:latin typeface="Courier New" panose="02070309020205020404" pitchFamily="49" charset="0"/>
                <a:cs typeface="Courier New" panose="02070309020205020404" pitchFamily="49" charset="0"/>
              </a:rPr>
              <a:t>= Manufacturing Carbon</a:t>
            </a:r>
          </a:p>
        </p:txBody>
      </p:sp>
    </p:spTree>
    <p:extLst>
      <p:ext uri="{BB962C8B-B14F-4D97-AF65-F5344CB8AC3E}">
        <p14:creationId xmlns:p14="http://schemas.microsoft.com/office/powerpoint/2010/main" val="6799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DC6F-8C60-8DFB-D374-B87A7B23880B}"/>
              </a:ext>
            </a:extLst>
          </p:cNvPr>
          <p:cNvSpPr>
            <a:spLocks noGrp="1"/>
          </p:cNvSpPr>
          <p:nvPr>
            <p:ph type="title"/>
          </p:nvPr>
        </p:nvSpPr>
        <p:spPr/>
        <p:txBody>
          <a:bodyPr/>
          <a:lstStyle/>
          <a:p>
            <a:r>
              <a:rPr lang="en-US" dirty="0"/>
              <a:t>Power derating</a:t>
            </a:r>
          </a:p>
        </p:txBody>
      </p:sp>
      <p:sp>
        <p:nvSpPr>
          <p:cNvPr id="3" name="Content Placeholder 2">
            <a:extLst>
              <a:ext uri="{FF2B5EF4-FFF2-40B4-BE49-F238E27FC236}">
                <a16:creationId xmlns:a16="http://schemas.microsoft.com/office/drawing/2014/main" id="{315FAC96-B641-8F1F-0A41-601489079394}"/>
              </a:ext>
            </a:extLst>
          </p:cNvPr>
          <p:cNvSpPr>
            <a:spLocks noGrp="1"/>
          </p:cNvSpPr>
          <p:nvPr>
            <p:ph idx="1"/>
          </p:nvPr>
        </p:nvSpPr>
        <p:spPr>
          <a:xfrm>
            <a:off x="838200" y="1743737"/>
            <a:ext cx="10515600" cy="4351338"/>
          </a:xfrm>
        </p:spPr>
        <p:txBody>
          <a:bodyPr>
            <a:normAutofit/>
          </a:bodyPr>
          <a:lstStyle/>
          <a:p>
            <a:r>
              <a:rPr lang="en-US" sz="2400" dirty="0"/>
              <a:t>We use a strategy used in capacity provisioning (decide number of servers per rack and racks per data center) within data centers to derate the Thermal Design Power (TDP)</a:t>
            </a:r>
          </a:p>
          <a:p>
            <a:r>
              <a:rPr lang="en-US" sz="2400" dirty="0"/>
              <a:t>We use internal data that relates average server utilization numbers to power utilization (i.e., fraction of TDP)</a:t>
            </a:r>
          </a:p>
          <a:p>
            <a:r>
              <a:rPr lang="en-US" sz="2400" dirty="0"/>
              <a:t>We use a standard internal server utilization rate to derate the power to account for operational carbon </a:t>
            </a:r>
          </a:p>
        </p:txBody>
      </p:sp>
      <p:sp>
        <p:nvSpPr>
          <p:cNvPr id="4" name="Slide Number Placeholder 3">
            <a:extLst>
              <a:ext uri="{FF2B5EF4-FFF2-40B4-BE49-F238E27FC236}">
                <a16:creationId xmlns:a16="http://schemas.microsoft.com/office/drawing/2014/main" id="{F5CC92C8-AB6A-A63B-E424-B03A2CAD59E2}"/>
              </a:ext>
            </a:extLst>
          </p:cNvPr>
          <p:cNvSpPr>
            <a:spLocks noGrp="1"/>
          </p:cNvSpPr>
          <p:nvPr>
            <p:ph type="sldNum" sz="quarter" idx="12"/>
          </p:nvPr>
        </p:nvSpPr>
        <p:spPr/>
        <p:txBody>
          <a:bodyPr/>
          <a:lstStyle/>
          <a:p>
            <a:fld id="{CA5C1F0B-256B-3243-BFD0-E9259D5AEDE3}" type="slidenum">
              <a:rPr lang="en-US" smtClean="0"/>
              <a:t>41</a:t>
            </a:fld>
            <a:endParaRPr lang="en-US"/>
          </a:p>
        </p:txBody>
      </p:sp>
    </p:spTree>
    <p:extLst>
      <p:ext uri="{BB962C8B-B14F-4D97-AF65-F5344CB8AC3E}">
        <p14:creationId xmlns:p14="http://schemas.microsoft.com/office/powerpoint/2010/main" val="26638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EE90-BD8E-3AAA-C9A1-EF70A7B5A134}"/>
              </a:ext>
            </a:extLst>
          </p:cNvPr>
          <p:cNvSpPr>
            <a:spLocks noGrp="1"/>
          </p:cNvSpPr>
          <p:nvPr>
            <p:ph type="title"/>
          </p:nvPr>
        </p:nvSpPr>
        <p:spPr>
          <a:xfrm>
            <a:off x="542365" y="175457"/>
            <a:ext cx="10515600" cy="1325563"/>
          </a:xfrm>
        </p:spPr>
        <p:txBody>
          <a:bodyPr>
            <a:normAutofit/>
          </a:bodyPr>
          <a:lstStyle/>
          <a:p>
            <a:r>
              <a:rPr lang="en-US" sz="3600" dirty="0"/>
              <a:t>What about e-waste?</a:t>
            </a:r>
          </a:p>
        </p:txBody>
      </p:sp>
      <p:sp>
        <p:nvSpPr>
          <p:cNvPr id="3" name="Content Placeholder 2">
            <a:extLst>
              <a:ext uri="{FF2B5EF4-FFF2-40B4-BE49-F238E27FC236}">
                <a16:creationId xmlns:a16="http://schemas.microsoft.com/office/drawing/2014/main" id="{F8459C07-B8E2-5C1B-BB1A-F109A378F951}"/>
              </a:ext>
            </a:extLst>
          </p:cNvPr>
          <p:cNvSpPr>
            <a:spLocks noGrp="1"/>
          </p:cNvSpPr>
          <p:nvPr>
            <p:ph idx="1"/>
          </p:nvPr>
        </p:nvSpPr>
        <p:spPr>
          <a:xfrm>
            <a:off x="542365" y="1358153"/>
            <a:ext cx="10941424" cy="5363322"/>
          </a:xfrm>
        </p:spPr>
        <p:txBody>
          <a:bodyPr>
            <a:normAutofit/>
          </a:bodyPr>
          <a:lstStyle/>
          <a:p>
            <a:r>
              <a:rPr lang="en-US" sz="2400" dirty="0"/>
              <a:t>Facts:</a:t>
            </a:r>
          </a:p>
          <a:p>
            <a:pPr lvl="1"/>
            <a:r>
              <a:rPr lang="en-US" sz="2000" dirty="0"/>
              <a:t>Even if emissions reduced to 0, electronic waste still remains a serious problem</a:t>
            </a:r>
          </a:p>
          <a:p>
            <a:pPr lvl="1"/>
            <a:r>
              <a:rPr lang="en-US" sz="2000" dirty="0"/>
              <a:t>Various negative health impacts on children in developing nations</a:t>
            </a:r>
          </a:p>
          <a:p>
            <a:pPr lvl="1"/>
            <a:r>
              <a:rPr lang="en-US" sz="2000" dirty="0"/>
              <a:t>In 2022, </a:t>
            </a:r>
            <a:r>
              <a:rPr lang="en-US" sz="2000" b="1" dirty="0"/>
              <a:t>7.6 k8 of e-waste per person</a:t>
            </a:r>
            <a:endParaRPr lang="en-US" sz="2000" dirty="0"/>
          </a:p>
          <a:p>
            <a:pPr lvl="1"/>
            <a:r>
              <a:rPr lang="en-US" sz="2000" dirty="0"/>
              <a:t>Estimated that 60-90% of it is illegally traded or dumped</a:t>
            </a:r>
          </a:p>
          <a:p>
            <a:r>
              <a:rPr lang="en-US" sz="2400" dirty="0"/>
              <a:t>Can </a:t>
            </a:r>
            <a:r>
              <a:rPr lang="en-US" sz="2400" b="1" dirty="0">
                <a:solidFill>
                  <a:schemeClr val="accent6"/>
                </a:solidFill>
              </a:rPr>
              <a:t>GreenSKUs</a:t>
            </a:r>
            <a:r>
              <a:rPr lang="en-US" sz="2400" dirty="0"/>
              <a:t> help?</a:t>
            </a:r>
          </a:p>
          <a:p>
            <a:pPr lvl="1"/>
            <a:r>
              <a:rPr lang="en-US" sz="2000" dirty="0"/>
              <a:t>Reducing embodied goes hand-in-hand with reducing hardware waste (e.g., reusing hardware)</a:t>
            </a:r>
          </a:p>
          <a:p>
            <a:pPr lvl="1"/>
            <a:r>
              <a:rPr lang="en-US" sz="2000" dirty="0"/>
              <a:t>Although has different metrics</a:t>
            </a:r>
          </a:p>
          <a:p>
            <a:pPr lvl="1"/>
            <a:r>
              <a:rPr lang="en-US" sz="2000" dirty="0"/>
              <a:t>Can integrate e-waste (given the right set of data) as a separate “E-Waste Model” besides the carbon model</a:t>
            </a:r>
          </a:p>
          <a:p>
            <a:pPr lvl="1"/>
            <a:r>
              <a:rPr lang="en-US" sz="2000" dirty="0"/>
              <a:t>Reducing some components (e.g., batteries) may be more important than others</a:t>
            </a:r>
          </a:p>
          <a:p>
            <a:endParaRPr lang="en-US" sz="2400" dirty="0"/>
          </a:p>
        </p:txBody>
      </p:sp>
      <p:sp>
        <p:nvSpPr>
          <p:cNvPr id="4" name="Slide Number Placeholder 3">
            <a:extLst>
              <a:ext uri="{FF2B5EF4-FFF2-40B4-BE49-F238E27FC236}">
                <a16:creationId xmlns:a16="http://schemas.microsoft.com/office/drawing/2014/main" id="{6BC78F0A-1C09-E6EF-DDBD-99B674F48103}"/>
              </a:ext>
            </a:extLst>
          </p:cNvPr>
          <p:cNvSpPr>
            <a:spLocks noGrp="1"/>
          </p:cNvSpPr>
          <p:nvPr>
            <p:ph type="sldNum" sz="quarter" idx="12"/>
          </p:nvPr>
        </p:nvSpPr>
        <p:spPr/>
        <p:txBody>
          <a:bodyPr/>
          <a:lstStyle/>
          <a:p>
            <a:fld id="{CA5C1F0B-256B-3243-BFD0-E9259D5AEDE3}" type="slidenum">
              <a:rPr lang="en-US" smtClean="0"/>
              <a:t>42</a:t>
            </a:fld>
            <a:endParaRPr lang="en-US"/>
          </a:p>
        </p:txBody>
      </p:sp>
      <p:sp>
        <p:nvSpPr>
          <p:cNvPr id="8" name="TextBox 7">
            <a:extLst>
              <a:ext uri="{FF2B5EF4-FFF2-40B4-BE49-F238E27FC236}">
                <a16:creationId xmlns:a16="http://schemas.microsoft.com/office/drawing/2014/main" id="{33AA8733-D544-D042-1F29-8E010E175AB2}"/>
              </a:ext>
            </a:extLst>
          </p:cNvPr>
          <p:cNvSpPr txBox="1"/>
          <p:nvPr/>
        </p:nvSpPr>
        <p:spPr>
          <a:xfrm>
            <a:off x="8418979" y="2777845"/>
            <a:ext cx="886385" cy="338554"/>
          </a:xfrm>
          <a:prstGeom prst="rect">
            <a:avLst/>
          </a:prstGeom>
          <a:noFill/>
          <a:ln w="19050">
            <a:noFill/>
            <a:prstDash val="sysDot"/>
          </a:ln>
        </p:spPr>
        <p:txBody>
          <a:bodyPr wrap="square">
            <a:spAutoFit/>
          </a:bodyPr>
          <a:lstStyle/>
          <a:p>
            <a:r>
              <a:rPr lang="en-US" sz="1600" dirty="0">
                <a:solidFill>
                  <a:schemeClr val="tx1">
                    <a:lumMod val="65000"/>
                    <a:lumOff val="35000"/>
                  </a:schemeClr>
                </a:solidFill>
                <a:latin typeface="Poppins" pitchFamily="2" charset="77"/>
                <a:cs typeface="Poppins" pitchFamily="2" charset="77"/>
              </a:rPr>
              <a:t>[UN’15]</a:t>
            </a:r>
            <a:r>
              <a:rPr lang="en-US" sz="1600" dirty="0">
                <a:latin typeface="Poppins" pitchFamily="2" charset="77"/>
                <a:cs typeface="Poppins" pitchFamily="2" charset="77"/>
              </a:rPr>
              <a:t> </a:t>
            </a:r>
          </a:p>
        </p:txBody>
      </p:sp>
      <p:sp>
        <p:nvSpPr>
          <p:cNvPr id="9" name="TextBox 8">
            <a:extLst>
              <a:ext uri="{FF2B5EF4-FFF2-40B4-BE49-F238E27FC236}">
                <a16:creationId xmlns:a16="http://schemas.microsoft.com/office/drawing/2014/main" id="{F4A448F4-77B5-3D6F-2860-50FAEE70B653}"/>
              </a:ext>
            </a:extLst>
          </p:cNvPr>
          <p:cNvSpPr txBox="1"/>
          <p:nvPr/>
        </p:nvSpPr>
        <p:spPr>
          <a:xfrm>
            <a:off x="5986183" y="2441507"/>
            <a:ext cx="3144370" cy="338554"/>
          </a:xfrm>
          <a:prstGeom prst="rect">
            <a:avLst/>
          </a:prstGeom>
          <a:noFill/>
          <a:ln w="19050">
            <a:noFill/>
            <a:prstDash val="sysDot"/>
          </a:ln>
        </p:spPr>
        <p:txBody>
          <a:bodyPr wrap="square">
            <a:spAutoFit/>
          </a:bodyPr>
          <a:lstStyle/>
          <a:p>
            <a:r>
              <a:rPr lang="en-US" sz="1600" dirty="0">
                <a:solidFill>
                  <a:schemeClr val="tx1">
                    <a:lumMod val="65000"/>
                    <a:lumOff val="35000"/>
                  </a:schemeClr>
                </a:solidFill>
                <a:latin typeface="Poppins" pitchFamily="2" charset="77"/>
                <a:cs typeface="Poppins" pitchFamily="2" charset="77"/>
              </a:rPr>
              <a:t>[Global E-Waste Monitor’22]</a:t>
            </a:r>
            <a:r>
              <a:rPr lang="en-US" sz="1600" dirty="0">
                <a:latin typeface="Poppins" pitchFamily="2" charset="77"/>
                <a:cs typeface="Poppins" pitchFamily="2" charset="77"/>
              </a:rPr>
              <a:t> </a:t>
            </a:r>
          </a:p>
        </p:txBody>
      </p:sp>
      <p:sp>
        <p:nvSpPr>
          <p:cNvPr id="10" name="TextBox 9">
            <a:extLst>
              <a:ext uri="{FF2B5EF4-FFF2-40B4-BE49-F238E27FC236}">
                <a16:creationId xmlns:a16="http://schemas.microsoft.com/office/drawing/2014/main" id="{8475655A-46FC-F494-75F9-B81B0366EE21}"/>
              </a:ext>
            </a:extLst>
          </p:cNvPr>
          <p:cNvSpPr txBox="1"/>
          <p:nvPr/>
        </p:nvSpPr>
        <p:spPr>
          <a:xfrm>
            <a:off x="9696449" y="2089506"/>
            <a:ext cx="1222563" cy="338554"/>
          </a:xfrm>
          <a:prstGeom prst="rect">
            <a:avLst/>
          </a:prstGeom>
          <a:noFill/>
          <a:ln w="19050">
            <a:noFill/>
            <a:prstDash val="sysDot"/>
          </a:ln>
        </p:spPr>
        <p:txBody>
          <a:bodyPr wrap="square">
            <a:spAutoFit/>
          </a:bodyPr>
          <a:lstStyle/>
          <a:p>
            <a:r>
              <a:rPr lang="en-US" sz="1600" dirty="0">
                <a:solidFill>
                  <a:schemeClr val="tx1">
                    <a:lumMod val="65000"/>
                    <a:lumOff val="35000"/>
                  </a:schemeClr>
                </a:solidFill>
                <a:latin typeface="Poppins" pitchFamily="2" charset="77"/>
                <a:cs typeface="Poppins" pitchFamily="2" charset="77"/>
              </a:rPr>
              <a:t>[Grant’13]</a:t>
            </a:r>
            <a:r>
              <a:rPr lang="en-US" sz="1600" dirty="0">
                <a:latin typeface="Poppins" pitchFamily="2" charset="77"/>
                <a:cs typeface="Poppins" pitchFamily="2" charset="77"/>
              </a:rPr>
              <a:t> </a:t>
            </a:r>
          </a:p>
        </p:txBody>
      </p:sp>
    </p:spTree>
    <p:extLst>
      <p:ext uri="{BB962C8B-B14F-4D97-AF65-F5344CB8AC3E}">
        <p14:creationId xmlns:p14="http://schemas.microsoft.com/office/powerpoint/2010/main" val="289951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A478-A8E5-34D0-2621-C844FF95EF0B}"/>
              </a:ext>
            </a:extLst>
          </p:cNvPr>
          <p:cNvSpPr>
            <a:spLocks noGrp="1"/>
          </p:cNvSpPr>
          <p:nvPr>
            <p:ph type="title"/>
          </p:nvPr>
        </p:nvSpPr>
        <p:spPr>
          <a:xfrm>
            <a:off x="838200" y="263525"/>
            <a:ext cx="10515600" cy="1325563"/>
          </a:xfrm>
        </p:spPr>
        <p:txBody>
          <a:bodyPr/>
          <a:lstStyle/>
          <a:p>
            <a:r>
              <a:rPr lang="en-US" dirty="0"/>
              <a:t>All applications</a:t>
            </a:r>
          </a:p>
        </p:txBody>
      </p:sp>
      <p:sp>
        <p:nvSpPr>
          <p:cNvPr id="4" name="Slide Number Placeholder 3">
            <a:extLst>
              <a:ext uri="{FF2B5EF4-FFF2-40B4-BE49-F238E27FC236}">
                <a16:creationId xmlns:a16="http://schemas.microsoft.com/office/drawing/2014/main" id="{5F27452D-1313-DF86-4E51-55B3A397536E}"/>
              </a:ext>
            </a:extLst>
          </p:cNvPr>
          <p:cNvSpPr>
            <a:spLocks noGrp="1"/>
          </p:cNvSpPr>
          <p:nvPr>
            <p:ph type="sldNum" sz="quarter" idx="12"/>
          </p:nvPr>
        </p:nvSpPr>
        <p:spPr>
          <a:xfrm>
            <a:off x="9024992" y="6245408"/>
            <a:ext cx="2743200" cy="365125"/>
          </a:xfrm>
        </p:spPr>
        <p:txBody>
          <a:bodyPr/>
          <a:lstStyle/>
          <a:p>
            <a:fld id="{CA5C1F0B-256B-3243-BFD0-E9259D5AEDE3}" type="slidenum">
              <a:rPr lang="en-US" smtClean="0"/>
              <a:t>43</a:t>
            </a:fld>
            <a:endParaRPr lang="en-US"/>
          </a:p>
        </p:txBody>
      </p:sp>
      <p:pic>
        <p:nvPicPr>
          <p:cNvPr id="5" name="Graphic 4">
            <a:extLst>
              <a:ext uri="{FF2B5EF4-FFF2-40B4-BE49-F238E27FC236}">
                <a16:creationId xmlns:a16="http://schemas.microsoft.com/office/drawing/2014/main" id="{2579DD6E-2435-971D-F71D-D8B9DDD4D5C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6814"/>
          <a:stretch/>
        </p:blipFill>
        <p:spPr>
          <a:xfrm>
            <a:off x="910280" y="1301153"/>
            <a:ext cx="2109192" cy="5309381"/>
          </a:xfrm>
          <a:prstGeom prst="rect">
            <a:avLst/>
          </a:prstGeom>
        </p:spPr>
      </p:pic>
      <p:pic>
        <p:nvPicPr>
          <p:cNvPr id="6" name="Graphic 5">
            <a:extLst>
              <a:ext uri="{FF2B5EF4-FFF2-40B4-BE49-F238E27FC236}">
                <a16:creationId xmlns:a16="http://schemas.microsoft.com/office/drawing/2014/main" id="{75F3FCEA-BD8B-39E7-2496-1FCD88640E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3006" r="31738"/>
          <a:stretch/>
        </p:blipFill>
        <p:spPr>
          <a:xfrm>
            <a:off x="3009744" y="1301153"/>
            <a:ext cx="1233502" cy="5309381"/>
          </a:xfrm>
          <a:prstGeom prst="rect">
            <a:avLst/>
          </a:prstGeom>
        </p:spPr>
      </p:pic>
      <p:grpSp>
        <p:nvGrpSpPr>
          <p:cNvPr id="7" name="Group 6">
            <a:extLst>
              <a:ext uri="{FF2B5EF4-FFF2-40B4-BE49-F238E27FC236}">
                <a16:creationId xmlns:a16="http://schemas.microsoft.com/office/drawing/2014/main" id="{C92FB3C2-779D-205B-6246-D299DA150410}"/>
              </a:ext>
            </a:extLst>
          </p:cNvPr>
          <p:cNvGrpSpPr/>
          <p:nvPr/>
        </p:nvGrpSpPr>
        <p:grpSpPr>
          <a:xfrm>
            <a:off x="4225146" y="1301152"/>
            <a:ext cx="1505524" cy="5309381"/>
            <a:chOff x="7191866" y="1529752"/>
            <a:chExt cx="1505524" cy="5309381"/>
          </a:xfrm>
        </p:grpSpPr>
        <p:pic>
          <p:nvPicPr>
            <p:cNvPr id="8" name="Graphic 7">
              <a:extLst>
                <a:ext uri="{FF2B5EF4-FFF2-40B4-BE49-F238E27FC236}">
                  <a16:creationId xmlns:a16="http://schemas.microsoft.com/office/drawing/2014/main" id="{6E6AB40B-D87D-DCDE-EF15-6791BFB5570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7872" r="1302"/>
            <a:stretch/>
          </p:blipFill>
          <p:spPr>
            <a:xfrm>
              <a:off x="7191866" y="1529752"/>
              <a:ext cx="1505524" cy="5309381"/>
            </a:xfrm>
            <a:prstGeom prst="rect">
              <a:avLst/>
            </a:prstGeom>
          </p:spPr>
        </p:pic>
        <p:sp>
          <p:nvSpPr>
            <p:cNvPr id="9" name="Rectangle 8">
              <a:extLst>
                <a:ext uri="{FF2B5EF4-FFF2-40B4-BE49-F238E27FC236}">
                  <a16:creationId xmlns:a16="http://schemas.microsoft.com/office/drawing/2014/main" id="{F164A62F-3843-7961-9F66-4C5B70817660}"/>
                </a:ext>
              </a:extLst>
            </p:cNvPr>
            <p:cNvSpPr/>
            <p:nvPr/>
          </p:nvSpPr>
          <p:spPr>
            <a:xfrm>
              <a:off x="7997825" y="2984500"/>
              <a:ext cx="663575" cy="157497"/>
            </a:xfrm>
            <a:prstGeom prst="rect">
              <a:avLst/>
            </a:prstGeom>
            <a:solidFill>
              <a:srgbClr val="EAEB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59B04D1-3844-7FB9-15CA-D709DC993E8C}"/>
              </a:ext>
            </a:extLst>
          </p:cNvPr>
          <p:cNvSpPr txBox="1"/>
          <p:nvPr/>
        </p:nvSpPr>
        <p:spPr>
          <a:xfrm>
            <a:off x="4989044" y="2755900"/>
            <a:ext cx="737386" cy="193899"/>
          </a:xfrm>
          <a:prstGeom prst="rect">
            <a:avLst/>
          </a:prstGeom>
          <a:noFill/>
        </p:spPr>
        <p:txBody>
          <a:bodyPr wrap="square" tIns="0" rIns="0" bIns="0" rtlCol="0">
            <a:spAutoFit/>
          </a:bodyPr>
          <a:lstStyle/>
          <a:p>
            <a:r>
              <a:rPr lang="en-US" sz="1260" dirty="0" err="1">
                <a:latin typeface="Courier New" panose="02070309020205020404" pitchFamily="49" charset="0"/>
                <a:cs typeface="Courier New" panose="02070309020205020404" pitchFamily="49" charset="0"/>
              </a:rPr>
              <a:t>xapian</a:t>
            </a:r>
            <a:endParaRPr lang="en-US" sz="1260"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4D90586E-C56A-602B-F157-BF51353C64F7}"/>
              </a:ext>
            </a:extLst>
          </p:cNvPr>
          <p:cNvSpPr txBox="1"/>
          <p:nvPr/>
        </p:nvSpPr>
        <p:spPr>
          <a:xfrm>
            <a:off x="3987578" y="6594475"/>
            <a:ext cx="2355132" cy="276999"/>
          </a:xfrm>
          <a:prstGeom prst="rect">
            <a:avLst/>
          </a:prstGeom>
          <a:noFill/>
        </p:spPr>
        <p:txBody>
          <a:bodyPr wrap="none" rtlCol="0">
            <a:spAutoFit/>
          </a:bodyPr>
          <a:lstStyle/>
          <a:p>
            <a:r>
              <a:rPr lang="en-US" sz="1200" dirty="0">
                <a:latin typeface="Poppins" pitchFamily="2" charset="77"/>
                <a:cs typeface="Poppins" pitchFamily="2" charset="77"/>
              </a:rPr>
              <a:t>* internal Azure applications</a:t>
            </a:r>
          </a:p>
        </p:txBody>
      </p:sp>
      <p:sp>
        <p:nvSpPr>
          <p:cNvPr id="13" name="TextBox 12">
            <a:extLst>
              <a:ext uri="{FF2B5EF4-FFF2-40B4-BE49-F238E27FC236}">
                <a16:creationId xmlns:a16="http://schemas.microsoft.com/office/drawing/2014/main" id="{63222EA2-8636-E83C-6DE2-315DE0478523}"/>
              </a:ext>
            </a:extLst>
          </p:cNvPr>
          <p:cNvSpPr txBox="1"/>
          <p:nvPr/>
        </p:nvSpPr>
        <p:spPr>
          <a:xfrm>
            <a:off x="6342710" y="1589088"/>
            <a:ext cx="5736219"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Taken from a study of all first-party applications at Azure (over 1034 applications)</a:t>
            </a:r>
          </a:p>
          <a:p>
            <a:pPr marL="285750" indent="-285750">
              <a:buFont typeface="Arial" panose="020B0604020202020204" pitchFamily="34" charset="0"/>
              <a:buChar char="•"/>
            </a:pPr>
            <a:r>
              <a:rPr lang="en-US" dirty="0">
                <a:latin typeface="Poppins" pitchFamily="2" charset="77"/>
                <a:cs typeface="Poppins" pitchFamily="2" charset="77"/>
              </a:rPr>
              <a:t>Categorized from labeled applications and through surveys with application owners</a:t>
            </a:r>
          </a:p>
        </p:txBody>
      </p:sp>
    </p:spTree>
    <p:extLst>
      <p:ext uri="{BB962C8B-B14F-4D97-AF65-F5344CB8AC3E}">
        <p14:creationId xmlns:p14="http://schemas.microsoft.com/office/powerpoint/2010/main" val="20810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8C55-1DC8-CA47-F928-D33CB8100203}"/>
              </a:ext>
            </a:extLst>
          </p:cNvPr>
          <p:cNvSpPr>
            <a:spLocks noGrp="1"/>
          </p:cNvSpPr>
          <p:nvPr>
            <p:ph type="title"/>
          </p:nvPr>
        </p:nvSpPr>
        <p:spPr/>
        <p:txBody>
          <a:bodyPr/>
          <a:lstStyle/>
          <a:p>
            <a:r>
              <a:rPr lang="en-US" dirty="0"/>
              <a:t>Performance to Gen3 Baseline</a:t>
            </a:r>
          </a:p>
        </p:txBody>
      </p:sp>
      <p:sp>
        <p:nvSpPr>
          <p:cNvPr id="3" name="Text Placeholder 2">
            <a:extLst>
              <a:ext uri="{FF2B5EF4-FFF2-40B4-BE49-F238E27FC236}">
                <a16:creationId xmlns:a16="http://schemas.microsoft.com/office/drawing/2014/main" id="{DFA23BE1-271E-CEB4-24ED-91AAB29352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236F3D-EF41-4106-2D62-20C1A7542FF7}"/>
              </a:ext>
            </a:extLst>
          </p:cNvPr>
          <p:cNvSpPr>
            <a:spLocks noGrp="1"/>
          </p:cNvSpPr>
          <p:nvPr>
            <p:ph type="sldNum" sz="quarter" idx="12"/>
          </p:nvPr>
        </p:nvSpPr>
        <p:spPr/>
        <p:txBody>
          <a:bodyPr/>
          <a:lstStyle/>
          <a:p>
            <a:fld id="{CA5C1F0B-256B-3243-BFD0-E9259D5AEDE3}" type="slidenum">
              <a:rPr lang="en-US" smtClean="0"/>
              <a:t>44</a:t>
            </a:fld>
            <a:endParaRPr lang="en-US"/>
          </a:p>
        </p:txBody>
      </p:sp>
    </p:spTree>
    <p:extLst>
      <p:ext uri="{BB962C8B-B14F-4D97-AF65-F5344CB8AC3E}">
        <p14:creationId xmlns:p14="http://schemas.microsoft.com/office/powerpoint/2010/main" val="287742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5ED727-514D-28AF-2B04-6162F04CD14F}"/>
              </a:ext>
            </a:extLst>
          </p:cNvPr>
          <p:cNvSpPr>
            <a:spLocks noGrp="1"/>
          </p:cNvSpPr>
          <p:nvPr>
            <p:ph type="sldNum" sz="quarter" idx="12"/>
          </p:nvPr>
        </p:nvSpPr>
        <p:spPr/>
        <p:txBody>
          <a:bodyPr/>
          <a:lstStyle/>
          <a:p>
            <a:fld id="{CA5C1F0B-256B-3243-BFD0-E9259D5AEDE3}" type="slidenum">
              <a:rPr lang="en-US" smtClean="0"/>
              <a:t>45</a:t>
            </a:fld>
            <a:endParaRPr lang="en-US"/>
          </a:p>
        </p:txBody>
      </p:sp>
      <p:pic>
        <p:nvPicPr>
          <p:cNvPr id="5" name="Picture 4">
            <a:extLst>
              <a:ext uri="{FF2B5EF4-FFF2-40B4-BE49-F238E27FC236}">
                <a16:creationId xmlns:a16="http://schemas.microsoft.com/office/drawing/2014/main" id="{9E97167F-6A57-6755-E9DF-084D0D1A85FA}"/>
              </a:ext>
            </a:extLst>
          </p:cNvPr>
          <p:cNvPicPr>
            <a:picLocks noChangeAspect="1"/>
          </p:cNvPicPr>
          <p:nvPr/>
        </p:nvPicPr>
        <p:blipFill rotWithShape="1">
          <a:blip r:embed="rId2"/>
          <a:srcRect b="20914"/>
          <a:stretch/>
        </p:blipFill>
        <p:spPr>
          <a:xfrm>
            <a:off x="1074453" y="174179"/>
            <a:ext cx="4618914" cy="3001239"/>
          </a:xfrm>
          <a:prstGeom prst="rect">
            <a:avLst/>
          </a:prstGeom>
        </p:spPr>
      </p:pic>
      <p:pic>
        <p:nvPicPr>
          <p:cNvPr id="6" name="Picture 5">
            <a:extLst>
              <a:ext uri="{FF2B5EF4-FFF2-40B4-BE49-F238E27FC236}">
                <a16:creationId xmlns:a16="http://schemas.microsoft.com/office/drawing/2014/main" id="{703F4E9F-A0DD-BA78-57D0-3DB1876958E5}"/>
              </a:ext>
            </a:extLst>
          </p:cNvPr>
          <p:cNvPicPr>
            <a:picLocks noChangeAspect="1"/>
          </p:cNvPicPr>
          <p:nvPr/>
        </p:nvPicPr>
        <p:blipFill rotWithShape="1">
          <a:blip r:embed="rId3"/>
          <a:srcRect b="21370"/>
          <a:stretch/>
        </p:blipFill>
        <p:spPr>
          <a:xfrm>
            <a:off x="6287743" y="174180"/>
            <a:ext cx="4645713" cy="3001239"/>
          </a:xfrm>
          <a:prstGeom prst="rect">
            <a:avLst/>
          </a:prstGeom>
        </p:spPr>
      </p:pic>
      <p:pic>
        <p:nvPicPr>
          <p:cNvPr id="11" name="Picture 10">
            <a:extLst>
              <a:ext uri="{FF2B5EF4-FFF2-40B4-BE49-F238E27FC236}">
                <a16:creationId xmlns:a16="http://schemas.microsoft.com/office/drawing/2014/main" id="{A6049F19-0A7D-821B-ADCA-A05B94D7D455}"/>
              </a:ext>
            </a:extLst>
          </p:cNvPr>
          <p:cNvPicPr>
            <a:picLocks noChangeAspect="1"/>
          </p:cNvPicPr>
          <p:nvPr/>
        </p:nvPicPr>
        <p:blipFill rotWithShape="1">
          <a:blip r:embed="rId4"/>
          <a:srcRect b="19338"/>
          <a:stretch/>
        </p:blipFill>
        <p:spPr>
          <a:xfrm>
            <a:off x="1074453" y="3117383"/>
            <a:ext cx="4887372" cy="3238967"/>
          </a:xfrm>
          <a:prstGeom prst="rect">
            <a:avLst/>
          </a:prstGeom>
        </p:spPr>
      </p:pic>
      <p:pic>
        <p:nvPicPr>
          <p:cNvPr id="10" name="Picture 9">
            <a:extLst>
              <a:ext uri="{FF2B5EF4-FFF2-40B4-BE49-F238E27FC236}">
                <a16:creationId xmlns:a16="http://schemas.microsoft.com/office/drawing/2014/main" id="{CCFB7141-7BF8-296C-67E1-EA1A73E0E713}"/>
              </a:ext>
            </a:extLst>
          </p:cNvPr>
          <p:cNvPicPr>
            <a:picLocks noChangeAspect="1"/>
          </p:cNvPicPr>
          <p:nvPr/>
        </p:nvPicPr>
        <p:blipFill rotWithShape="1">
          <a:blip r:embed="rId5"/>
          <a:srcRect l="9742" t="82671" r="10675"/>
          <a:stretch/>
        </p:blipFill>
        <p:spPr>
          <a:xfrm>
            <a:off x="4107977" y="6237027"/>
            <a:ext cx="3435824" cy="614648"/>
          </a:xfrm>
          <a:prstGeom prst="rect">
            <a:avLst/>
          </a:prstGeom>
        </p:spPr>
      </p:pic>
      <p:pic>
        <p:nvPicPr>
          <p:cNvPr id="14" name="Picture 13">
            <a:extLst>
              <a:ext uri="{FF2B5EF4-FFF2-40B4-BE49-F238E27FC236}">
                <a16:creationId xmlns:a16="http://schemas.microsoft.com/office/drawing/2014/main" id="{DD16FC65-6104-7B41-8724-C67DFA7598EA}"/>
              </a:ext>
            </a:extLst>
          </p:cNvPr>
          <p:cNvPicPr>
            <a:picLocks noChangeAspect="1"/>
          </p:cNvPicPr>
          <p:nvPr/>
        </p:nvPicPr>
        <p:blipFill rotWithShape="1">
          <a:blip r:embed="rId6"/>
          <a:srcRect b="19143"/>
          <a:stretch/>
        </p:blipFill>
        <p:spPr>
          <a:xfrm>
            <a:off x="6230176" y="3110102"/>
            <a:ext cx="4703279" cy="3124479"/>
          </a:xfrm>
          <a:prstGeom prst="rect">
            <a:avLst/>
          </a:prstGeom>
        </p:spPr>
      </p:pic>
    </p:spTree>
    <p:extLst>
      <p:ext uri="{BB962C8B-B14F-4D97-AF65-F5344CB8AC3E}">
        <p14:creationId xmlns:p14="http://schemas.microsoft.com/office/powerpoint/2010/main" val="31471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CA52E4-23F6-9E38-1E5D-07A9E0221250}"/>
              </a:ext>
            </a:extLst>
          </p:cNvPr>
          <p:cNvSpPr>
            <a:spLocks noGrp="1"/>
          </p:cNvSpPr>
          <p:nvPr>
            <p:ph type="sldNum" sz="quarter" idx="12"/>
          </p:nvPr>
        </p:nvSpPr>
        <p:spPr/>
        <p:txBody>
          <a:bodyPr/>
          <a:lstStyle/>
          <a:p>
            <a:fld id="{CA5C1F0B-256B-3243-BFD0-E9259D5AEDE3}" type="slidenum">
              <a:rPr lang="en-US" smtClean="0"/>
              <a:t>46</a:t>
            </a:fld>
            <a:endParaRPr lang="en-US"/>
          </a:p>
        </p:txBody>
      </p:sp>
      <p:pic>
        <p:nvPicPr>
          <p:cNvPr id="3" name="Picture 2">
            <a:extLst>
              <a:ext uri="{FF2B5EF4-FFF2-40B4-BE49-F238E27FC236}">
                <a16:creationId xmlns:a16="http://schemas.microsoft.com/office/drawing/2014/main" id="{2B073023-F25F-5E24-8F07-A4B292702F49}"/>
              </a:ext>
            </a:extLst>
          </p:cNvPr>
          <p:cNvPicPr>
            <a:picLocks noChangeAspect="1"/>
          </p:cNvPicPr>
          <p:nvPr/>
        </p:nvPicPr>
        <p:blipFill rotWithShape="1">
          <a:blip r:embed="rId2"/>
          <a:srcRect b="19201"/>
          <a:stretch/>
        </p:blipFill>
        <p:spPr>
          <a:xfrm>
            <a:off x="1033896" y="442274"/>
            <a:ext cx="4239198" cy="2814139"/>
          </a:xfrm>
          <a:prstGeom prst="rect">
            <a:avLst/>
          </a:prstGeom>
        </p:spPr>
      </p:pic>
      <p:pic>
        <p:nvPicPr>
          <p:cNvPr id="4" name="Picture 3">
            <a:extLst>
              <a:ext uri="{FF2B5EF4-FFF2-40B4-BE49-F238E27FC236}">
                <a16:creationId xmlns:a16="http://schemas.microsoft.com/office/drawing/2014/main" id="{5882151B-2305-21CE-0A38-F02C55005E7E}"/>
              </a:ext>
            </a:extLst>
          </p:cNvPr>
          <p:cNvPicPr>
            <a:picLocks noChangeAspect="1"/>
          </p:cNvPicPr>
          <p:nvPr/>
        </p:nvPicPr>
        <p:blipFill rotWithShape="1">
          <a:blip r:embed="rId3"/>
          <a:srcRect l="9742" t="82671" r="10675"/>
          <a:stretch/>
        </p:blipFill>
        <p:spPr>
          <a:xfrm>
            <a:off x="4107977" y="6237027"/>
            <a:ext cx="3435824" cy="614648"/>
          </a:xfrm>
          <a:prstGeom prst="rect">
            <a:avLst/>
          </a:prstGeom>
        </p:spPr>
      </p:pic>
      <p:pic>
        <p:nvPicPr>
          <p:cNvPr id="5" name="Picture 4">
            <a:extLst>
              <a:ext uri="{FF2B5EF4-FFF2-40B4-BE49-F238E27FC236}">
                <a16:creationId xmlns:a16="http://schemas.microsoft.com/office/drawing/2014/main" id="{BC28AA03-E272-424F-6482-FE31801C07E8}"/>
              </a:ext>
            </a:extLst>
          </p:cNvPr>
          <p:cNvPicPr>
            <a:picLocks noChangeAspect="1"/>
          </p:cNvPicPr>
          <p:nvPr/>
        </p:nvPicPr>
        <p:blipFill rotWithShape="1">
          <a:blip r:embed="rId4"/>
          <a:srcRect b="19143"/>
          <a:stretch/>
        </p:blipFill>
        <p:spPr>
          <a:xfrm>
            <a:off x="5532445" y="3164466"/>
            <a:ext cx="4467643" cy="2967942"/>
          </a:xfrm>
          <a:prstGeom prst="rect">
            <a:avLst/>
          </a:prstGeom>
        </p:spPr>
      </p:pic>
      <p:pic>
        <p:nvPicPr>
          <p:cNvPr id="6" name="Picture 5">
            <a:extLst>
              <a:ext uri="{FF2B5EF4-FFF2-40B4-BE49-F238E27FC236}">
                <a16:creationId xmlns:a16="http://schemas.microsoft.com/office/drawing/2014/main" id="{211A3E51-EA1A-EF6B-FB15-AFB2F09BF000}"/>
              </a:ext>
            </a:extLst>
          </p:cNvPr>
          <p:cNvPicPr>
            <a:picLocks noChangeAspect="1"/>
          </p:cNvPicPr>
          <p:nvPr/>
        </p:nvPicPr>
        <p:blipFill rotWithShape="1">
          <a:blip r:embed="rId5"/>
          <a:srcRect b="20065"/>
          <a:stretch/>
        </p:blipFill>
        <p:spPr>
          <a:xfrm>
            <a:off x="1033895" y="3256412"/>
            <a:ext cx="4239197" cy="2784051"/>
          </a:xfrm>
          <a:prstGeom prst="rect">
            <a:avLst/>
          </a:prstGeom>
        </p:spPr>
      </p:pic>
      <p:pic>
        <p:nvPicPr>
          <p:cNvPr id="8" name="Picture 7">
            <a:extLst>
              <a:ext uri="{FF2B5EF4-FFF2-40B4-BE49-F238E27FC236}">
                <a16:creationId xmlns:a16="http://schemas.microsoft.com/office/drawing/2014/main" id="{CF3F6422-54FD-A5EA-E09B-2D22CAF678D5}"/>
              </a:ext>
            </a:extLst>
          </p:cNvPr>
          <p:cNvPicPr>
            <a:picLocks noChangeAspect="1"/>
          </p:cNvPicPr>
          <p:nvPr/>
        </p:nvPicPr>
        <p:blipFill rotWithShape="1">
          <a:blip r:embed="rId6"/>
          <a:srcRect b="21494"/>
          <a:stretch/>
        </p:blipFill>
        <p:spPr>
          <a:xfrm>
            <a:off x="5532444" y="367474"/>
            <a:ext cx="4467643" cy="2881645"/>
          </a:xfrm>
          <a:prstGeom prst="rect">
            <a:avLst/>
          </a:prstGeom>
        </p:spPr>
      </p:pic>
    </p:spTree>
    <p:extLst>
      <p:ext uri="{BB962C8B-B14F-4D97-AF65-F5344CB8AC3E}">
        <p14:creationId xmlns:p14="http://schemas.microsoft.com/office/powerpoint/2010/main" val="24966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DBADA-06DA-A8E3-3FFA-1D78F9913D25}"/>
              </a:ext>
            </a:extLst>
          </p:cNvPr>
          <p:cNvSpPr>
            <a:spLocks noGrp="1"/>
          </p:cNvSpPr>
          <p:nvPr>
            <p:ph type="sldNum" sz="quarter" idx="12"/>
          </p:nvPr>
        </p:nvSpPr>
        <p:spPr/>
        <p:txBody>
          <a:bodyPr/>
          <a:lstStyle/>
          <a:p>
            <a:fld id="{CA5C1F0B-256B-3243-BFD0-E9259D5AEDE3}" type="slidenum">
              <a:rPr lang="en-US" smtClean="0"/>
              <a:t>47</a:t>
            </a:fld>
            <a:endParaRPr lang="en-US"/>
          </a:p>
        </p:txBody>
      </p:sp>
      <p:pic>
        <p:nvPicPr>
          <p:cNvPr id="3" name="Picture 2">
            <a:extLst>
              <a:ext uri="{FF2B5EF4-FFF2-40B4-BE49-F238E27FC236}">
                <a16:creationId xmlns:a16="http://schemas.microsoft.com/office/drawing/2014/main" id="{7EB9086C-DBF3-DE9B-78D1-7C7865F01999}"/>
              </a:ext>
            </a:extLst>
          </p:cNvPr>
          <p:cNvPicPr>
            <a:picLocks noChangeAspect="1"/>
          </p:cNvPicPr>
          <p:nvPr/>
        </p:nvPicPr>
        <p:blipFill>
          <a:blip r:embed="rId2"/>
          <a:stretch>
            <a:fillRect/>
          </a:stretch>
        </p:blipFill>
        <p:spPr>
          <a:xfrm>
            <a:off x="0" y="16417"/>
            <a:ext cx="3748357" cy="2428513"/>
          </a:xfrm>
          <a:prstGeom prst="rect">
            <a:avLst/>
          </a:prstGeom>
        </p:spPr>
      </p:pic>
      <p:pic>
        <p:nvPicPr>
          <p:cNvPr id="4" name="Picture 3">
            <a:extLst>
              <a:ext uri="{FF2B5EF4-FFF2-40B4-BE49-F238E27FC236}">
                <a16:creationId xmlns:a16="http://schemas.microsoft.com/office/drawing/2014/main" id="{14BD43BE-7DF0-226A-783F-9BF9272A420A}"/>
              </a:ext>
            </a:extLst>
          </p:cNvPr>
          <p:cNvPicPr>
            <a:picLocks noChangeAspect="1"/>
          </p:cNvPicPr>
          <p:nvPr/>
        </p:nvPicPr>
        <p:blipFill>
          <a:blip r:embed="rId3"/>
          <a:stretch>
            <a:fillRect/>
          </a:stretch>
        </p:blipFill>
        <p:spPr>
          <a:xfrm>
            <a:off x="3863965" y="16418"/>
            <a:ext cx="3856184" cy="2498373"/>
          </a:xfrm>
          <a:prstGeom prst="rect">
            <a:avLst/>
          </a:prstGeom>
        </p:spPr>
      </p:pic>
      <p:pic>
        <p:nvPicPr>
          <p:cNvPr id="6" name="Picture 5">
            <a:extLst>
              <a:ext uri="{FF2B5EF4-FFF2-40B4-BE49-F238E27FC236}">
                <a16:creationId xmlns:a16="http://schemas.microsoft.com/office/drawing/2014/main" id="{C766FE14-A92F-16DF-F09A-2B28A28A0B97}"/>
              </a:ext>
            </a:extLst>
          </p:cNvPr>
          <p:cNvPicPr>
            <a:picLocks noChangeAspect="1"/>
          </p:cNvPicPr>
          <p:nvPr/>
        </p:nvPicPr>
        <p:blipFill>
          <a:blip r:embed="rId4"/>
          <a:stretch>
            <a:fillRect/>
          </a:stretch>
        </p:blipFill>
        <p:spPr>
          <a:xfrm>
            <a:off x="4892585" y="2849878"/>
            <a:ext cx="3929214" cy="2545689"/>
          </a:xfrm>
          <a:prstGeom prst="rect">
            <a:avLst/>
          </a:prstGeom>
        </p:spPr>
      </p:pic>
      <p:pic>
        <p:nvPicPr>
          <p:cNvPr id="7" name="Picture 6">
            <a:extLst>
              <a:ext uri="{FF2B5EF4-FFF2-40B4-BE49-F238E27FC236}">
                <a16:creationId xmlns:a16="http://schemas.microsoft.com/office/drawing/2014/main" id="{F06A173F-1FE5-50FE-ACC7-E94912BFE95C}"/>
              </a:ext>
            </a:extLst>
          </p:cNvPr>
          <p:cNvPicPr>
            <a:picLocks noChangeAspect="1"/>
          </p:cNvPicPr>
          <p:nvPr/>
        </p:nvPicPr>
        <p:blipFill>
          <a:blip r:embed="rId5"/>
          <a:stretch>
            <a:fillRect/>
          </a:stretch>
        </p:blipFill>
        <p:spPr>
          <a:xfrm>
            <a:off x="7859649" y="16418"/>
            <a:ext cx="3902366" cy="2528293"/>
          </a:xfrm>
          <a:prstGeom prst="rect">
            <a:avLst/>
          </a:prstGeom>
        </p:spPr>
      </p:pic>
      <p:pic>
        <p:nvPicPr>
          <p:cNvPr id="8" name="Picture 7">
            <a:extLst>
              <a:ext uri="{FF2B5EF4-FFF2-40B4-BE49-F238E27FC236}">
                <a16:creationId xmlns:a16="http://schemas.microsoft.com/office/drawing/2014/main" id="{9DD74606-7014-EED3-A663-AD4AFED4B2A9}"/>
              </a:ext>
            </a:extLst>
          </p:cNvPr>
          <p:cNvPicPr>
            <a:picLocks noChangeAspect="1"/>
          </p:cNvPicPr>
          <p:nvPr/>
        </p:nvPicPr>
        <p:blipFill rotWithShape="1">
          <a:blip r:embed="rId6"/>
          <a:srcRect l="9742" t="82671" r="10675"/>
          <a:stretch/>
        </p:blipFill>
        <p:spPr>
          <a:xfrm>
            <a:off x="4107977" y="6237027"/>
            <a:ext cx="3435824" cy="614648"/>
          </a:xfrm>
          <a:prstGeom prst="rect">
            <a:avLst/>
          </a:prstGeom>
        </p:spPr>
      </p:pic>
      <p:pic>
        <p:nvPicPr>
          <p:cNvPr id="9" name="Picture 8">
            <a:extLst>
              <a:ext uri="{FF2B5EF4-FFF2-40B4-BE49-F238E27FC236}">
                <a16:creationId xmlns:a16="http://schemas.microsoft.com/office/drawing/2014/main" id="{AEBD21EC-58C4-B2B5-368F-33CF7C53786D}"/>
              </a:ext>
            </a:extLst>
          </p:cNvPr>
          <p:cNvPicPr>
            <a:picLocks noChangeAspect="1"/>
          </p:cNvPicPr>
          <p:nvPr/>
        </p:nvPicPr>
        <p:blipFill>
          <a:blip r:embed="rId7"/>
          <a:stretch>
            <a:fillRect/>
          </a:stretch>
        </p:blipFill>
        <p:spPr>
          <a:xfrm>
            <a:off x="63408" y="2849879"/>
            <a:ext cx="3929214" cy="2545688"/>
          </a:xfrm>
          <a:prstGeom prst="rect">
            <a:avLst/>
          </a:prstGeom>
        </p:spPr>
      </p:pic>
    </p:spTree>
    <p:extLst>
      <p:ext uri="{BB962C8B-B14F-4D97-AF65-F5344CB8AC3E}">
        <p14:creationId xmlns:p14="http://schemas.microsoft.com/office/powerpoint/2010/main" val="40765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8C55-1DC8-CA47-F928-D33CB8100203}"/>
              </a:ext>
            </a:extLst>
          </p:cNvPr>
          <p:cNvSpPr>
            <a:spLocks noGrp="1"/>
          </p:cNvSpPr>
          <p:nvPr>
            <p:ph type="title"/>
          </p:nvPr>
        </p:nvSpPr>
        <p:spPr/>
        <p:txBody>
          <a:bodyPr/>
          <a:lstStyle/>
          <a:p>
            <a:r>
              <a:rPr lang="en-US" dirty="0"/>
              <a:t>Performance to Gen2 Baseline</a:t>
            </a:r>
          </a:p>
        </p:txBody>
      </p:sp>
      <p:sp>
        <p:nvSpPr>
          <p:cNvPr id="3" name="Text Placeholder 2">
            <a:extLst>
              <a:ext uri="{FF2B5EF4-FFF2-40B4-BE49-F238E27FC236}">
                <a16:creationId xmlns:a16="http://schemas.microsoft.com/office/drawing/2014/main" id="{DFA23BE1-271E-CEB4-24ED-91AAB29352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236F3D-EF41-4106-2D62-20C1A7542FF7}"/>
              </a:ext>
            </a:extLst>
          </p:cNvPr>
          <p:cNvSpPr>
            <a:spLocks noGrp="1"/>
          </p:cNvSpPr>
          <p:nvPr>
            <p:ph type="sldNum" sz="quarter" idx="12"/>
          </p:nvPr>
        </p:nvSpPr>
        <p:spPr/>
        <p:txBody>
          <a:bodyPr/>
          <a:lstStyle/>
          <a:p>
            <a:fld id="{CA5C1F0B-256B-3243-BFD0-E9259D5AEDE3}" type="slidenum">
              <a:rPr lang="en-US" smtClean="0"/>
              <a:t>48</a:t>
            </a:fld>
            <a:endParaRPr lang="en-US"/>
          </a:p>
        </p:txBody>
      </p:sp>
    </p:spTree>
    <p:extLst>
      <p:ext uri="{BB962C8B-B14F-4D97-AF65-F5344CB8AC3E}">
        <p14:creationId xmlns:p14="http://schemas.microsoft.com/office/powerpoint/2010/main" val="40912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D9ABC1-1E7D-9D29-085F-E49E4E34BD57}"/>
              </a:ext>
            </a:extLst>
          </p:cNvPr>
          <p:cNvSpPr>
            <a:spLocks noGrp="1"/>
          </p:cNvSpPr>
          <p:nvPr>
            <p:ph type="sldNum" sz="quarter" idx="12"/>
          </p:nvPr>
        </p:nvSpPr>
        <p:spPr/>
        <p:txBody>
          <a:bodyPr/>
          <a:lstStyle/>
          <a:p>
            <a:fld id="{CA5C1F0B-256B-3243-BFD0-E9259D5AEDE3}" type="slidenum">
              <a:rPr lang="en-US" smtClean="0"/>
              <a:t>49</a:t>
            </a:fld>
            <a:endParaRPr lang="en-US"/>
          </a:p>
        </p:txBody>
      </p:sp>
      <p:pic>
        <p:nvPicPr>
          <p:cNvPr id="3" name="Picture 2">
            <a:extLst>
              <a:ext uri="{FF2B5EF4-FFF2-40B4-BE49-F238E27FC236}">
                <a16:creationId xmlns:a16="http://schemas.microsoft.com/office/drawing/2014/main" id="{0D043247-54FE-BE7B-3C8B-CD31C9F4CB2F}"/>
              </a:ext>
            </a:extLst>
          </p:cNvPr>
          <p:cNvPicPr>
            <a:picLocks noChangeAspect="1"/>
          </p:cNvPicPr>
          <p:nvPr/>
        </p:nvPicPr>
        <p:blipFill rotWithShape="1">
          <a:blip r:embed="rId2"/>
          <a:srcRect b="21886"/>
          <a:stretch/>
        </p:blipFill>
        <p:spPr>
          <a:xfrm>
            <a:off x="703761" y="32817"/>
            <a:ext cx="4847953" cy="3111339"/>
          </a:xfrm>
          <a:prstGeom prst="rect">
            <a:avLst/>
          </a:prstGeom>
        </p:spPr>
      </p:pic>
      <p:pic>
        <p:nvPicPr>
          <p:cNvPr id="4" name="Picture 3">
            <a:extLst>
              <a:ext uri="{FF2B5EF4-FFF2-40B4-BE49-F238E27FC236}">
                <a16:creationId xmlns:a16="http://schemas.microsoft.com/office/drawing/2014/main" id="{2B0F18D1-1E47-5836-07D4-755FD4426C13}"/>
              </a:ext>
            </a:extLst>
          </p:cNvPr>
          <p:cNvPicPr>
            <a:picLocks noChangeAspect="1"/>
          </p:cNvPicPr>
          <p:nvPr/>
        </p:nvPicPr>
        <p:blipFill rotWithShape="1">
          <a:blip r:embed="rId3"/>
          <a:srcRect b="20152"/>
          <a:stretch/>
        </p:blipFill>
        <p:spPr>
          <a:xfrm>
            <a:off x="6096000" y="32817"/>
            <a:ext cx="4847953" cy="3180408"/>
          </a:xfrm>
          <a:prstGeom prst="rect">
            <a:avLst/>
          </a:prstGeom>
        </p:spPr>
      </p:pic>
      <p:pic>
        <p:nvPicPr>
          <p:cNvPr id="5" name="Picture 4">
            <a:extLst>
              <a:ext uri="{FF2B5EF4-FFF2-40B4-BE49-F238E27FC236}">
                <a16:creationId xmlns:a16="http://schemas.microsoft.com/office/drawing/2014/main" id="{DAEFC4FF-A85C-1BC1-6911-C8BA73AB025F}"/>
              </a:ext>
            </a:extLst>
          </p:cNvPr>
          <p:cNvPicPr>
            <a:picLocks noChangeAspect="1"/>
          </p:cNvPicPr>
          <p:nvPr/>
        </p:nvPicPr>
        <p:blipFill rotWithShape="1">
          <a:blip r:embed="rId4"/>
          <a:srcRect b="21886"/>
          <a:stretch/>
        </p:blipFill>
        <p:spPr>
          <a:xfrm>
            <a:off x="803638" y="3122962"/>
            <a:ext cx="4847953" cy="3111339"/>
          </a:xfrm>
          <a:prstGeom prst="rect">
            <a:avLst/>
          </a:prstGeom>
        </p:spPr>
      </p:pic>
      <p:pic>
        <p:nvPicPr>
          <p:cNvPr id="6" name="Picture 5">
            <a:extLst>
              <a:ext uri="{FF2B5EF4-FFF2-40B4-BE49-F238E27FC236}">
                <a16:creationId xmlns:a16="http://schemas.microsoft.com/office/drawing/2014/main" id="{A3ECE2EC-6E36-54AE-AF72-1116C0A4A112}"/>
              </a:ext>
            </a:extLst>
          </p:cNvPr>
          <p:cNvPicPr>
            <a:picLocks noChangeAspect="1"/>
          </p:cNvPicPr>
          <p:nvPr/>
        </p:nvPicPr>
        <p:blipFill rotWithShape="1">
          <a:blip r:embed="rId5"/>
          <a:srcRect b="20152"/>
          <a:stretch/>
        </p:blipFill>
        <p:spPr>
          <a:xfrm>
            <a:off x="6095999" y="3088427"/>
            <a:ext cx="4847953" cy="3180408"/>
          </a:xfrm>
          <a:prstGeom prst="rect">
            <a:avLst/>
          </a:prstGeom>
        </p:spPr>
      </p:pic>
      <p:pic>
        <p:nvPicPr>
          <p:cNvPr id="8" name="Picture 7">
            <a:extLst>
              <a:ext uri="{FF2B5EF4-FFF2-40B4-BE49-F238E27FC236}">
                <a16:creationId xmlns:a16="http://schemas.microsoft.com/office/drawing/2014/main" id="{AB7CF586-E00C-4466-8BF6-F5FAC0ECF4DC}"/>
              </a:ext>
            </a:extLst>
          </p:cNvPr>
          <p:cNvPicPr>
            <a:picLocks noChangeAspect="1"/>
          </p:cNvPicPr>
          <p:nvPr/>
        </p:nvPicPr>
        <p:blipFill rotWithShape="1">
          <a:blip r:embed="rId6"/>
          <a:srcRect l="12462" t="83326" r="12215"/>
          <a:stretch/>
        </p:blipFill>
        <p:spPr>
          <a:xfrm>
            <a:off x="4029359" y="6120994"/>
            <a:ext cx="3990922" cy="725839"/>
          </a:xfrm>
          <a:prstGeom prst="rect">
            <a:avLst/>
          </a:prstGeom>
        </p:spPr>
      </p:pic>
    </p:spTree>
    <p:extLst>
      <p:ext uri="{BB962C8B-B14F-4D97-AF65-F5344CB8AC3E}">
        <p14:creationId xmlns:p14="http://schemas.microsoft.com/office/powerpoint/2010/main" val="368950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8002AA-6D1D-E163-C57A-95499A1935D4}"/>
              </a:ext>
            </a:extLst>
          </p:cNvPr>
          <p:cNvSpPr/>
          <p:nvPr/>
        </p:nvSpPr>
        <p:spPr>
          <a:xfrm>
            <a:off x="2160418" y="1761422"/>
            <a:ext cx="9757243" cy="1887530"/>
          </a:xfrm>
          <a:prstGeom prst="rect">
            <a:avLst/>
          </a:prstGeom>
          <a:solidFill>
            <a:schemeClr val="bg2">
              <a:lumMod val="9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ECE5DE-721B-EEBC-1787-4CAD9C4648C0}"/>
              </a:ext>
            </a:extLst>
          </p:cNvPr>
          <p:cNvSpPr>
            <a:spLocks noGrp="1"/>
          </p:cNvSpPr>
          <p:nvPr>
            <p:ph type="title"/>
          </p:nvPr>
        </p:nvSpPr>
        <p:spPr>
          <a:xfrm>
            <a:off x="437367" y="324894"/>
            <a:ext cx="11654298" cy="1325563"/>
          </a:xfrm>
        </p:spPr>
        <p:txBody>
          <a:bodyPr>
            <a:normAutofit/>
          </a:bodyPr>
          <a:lstStyle/>
          <a:p>
            <a:r>
              <a:rPr lang="en-US" sz="2800" dirty="0"/>
              <a:t>What are the opportunities for designing </a:t>
            </a:r>
            <a:r>
              <a:rPr lang="en-US" sz="2800" b="1" dirty="0">
                <a:solidFill>
                  <a:schemeClr val="accent6"/>
                </a:solidFill>
              </a:rPr>
              <a:t>GreenSKUs</a:t>
            </a:r>
            <a:r>
              <a:rPr lang="en-US" sz="2800" dirty="0"/>
              <a:t>? Why now?</a:t>
            </a:r>
          </a:p>
        </p:txBody>
      </p:sp>
      <p:sp>
        <p:nvSpPr>
          <p:cNvPr id="5" name="Slide Number Placeholder 4">
            <a:extLst>
              <a:ext uri="{FF2B5EF4-FFF2-40B4-BE49-F238E27FC236}">
                <a16:creationId xmlns:a16="http://schemas.microsoft.com/office/drawing/2014/main" id="{767312C1-24CB-D6B5-D4BD-E9F3EACB1D7F}"/>
              </a:ext>
            </a:extLst>
          </p:cNvPr>
          <p:cNvSpPr>
            <a:spLocks noGrp="1"/>
          </p:cNvSpPr>
          <p:nvPr>
            <p:ph type="sldNum" sz="quarter" idx="12"/>
          </p:nvPr>
        </p:nvSpPr>
        <p:spPr/>
        <p:txBody>
          <a:bodyPr/>
          <a:lstStyle/>
          <a:p>
            <a:fld id="{CA5C1F0B-256B-3243-BFD0-E9259D5AEDE3}" type="slidenum">
              <a:rPr lang="en-US" smtClean="0"/>
              <a:t>5</a:t>
            </a:fld>
            <a:endParaRPr lang="en-US"/>
          </a:p>
        </p:txBody>
      </p:sp>
      <p:sp>
        <p:nvSpPr>
          <p:cNvPr id="6" name="TextBox 5">
            <a:extLst>
              <a:ext uri="{FF2B5EF4-FFF2-40B4-BE49-F238E27FC236}">
                <a16:creationId xmlns:a16="http://schemas.microsoft.com/office/drawing/2014/main" id="{7F7FB420-1DA1-9D19-2D86-222F1DE085BD}"/>
              </a:ext>
            </a:extLst>
          </p:cNvPr>
          <p:cNvSpPr txBox="1"/>
          <p:nvPr/>
        </p:nvSpPr>
        <p:spPr>
          <a:xfrm>
            <a:off x="1309704" y="5544545"/>
            <a:ext cx="9572593"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There’s a recent availability of lower-carbon compute server components</a:t>
            </a:r>
          </a:p>
        </p:txBody>
      </p:sp>
      <p:pic>
        <p:nvPicPr>
          <p:cNvPr id="7" name="Picture 6">
            <a:extLst>
              <a:ext uri="{FF2B5EF4-FFF2-40B4-BE49-F238E27FC236}">
                <a16:creationId xmlns:a16="http://schemas.microsoft.com/office/drawing/2014/main" id="{D770B9BA-D2EC-1DA3-8037-CFD6EE25D623}"/>
              </a:ext>
            </a:extLst>
          </p:cNvPr>
          <p:cNvPicPr>
            <a:picLocks noChangeAspect="1"/>
          </p:cNvPicPr>
          <p:nvPr/>
        </p:nvPicPr>
        <p:blipFill>
          <a:blip r:embed="rId4"/>
          <a:stretch>
            <a:fillRect/>
          </a:stretch>
        </p:blipFill>
        <p:spPr>
          <a:xfrm>
            <a:off x="2141718" y="3866899"/>
            <a:ext cx="4089400" cy="1219200"/>
          </a:xfrm>
          <a:prstGeom prst="rect">
            <a:avLst/>
          </a:prstGeom>
          <a:ln>
            <a:solidFill>
              <a:schemeClr val="tx1"/>
            </a:solidFill>
          </a:ln>
        </p:spPr>
      </p:pic>
      <p:pic>
        <p:nvPicPr>
          <p:cNvPr id="9" name="Picture 8">
            <a:extLst>
              <a:ext uri="{FF2B5EF4-FFF2-40B4-BE49-F238E27FC236}">
                <a16:creationId xmlns:a16="http://schemas.microsoft.com/office/drawing/2014/main" id="{1AB6B4C0-406C-C078-AA9E-A0BDCA64963A}"/>
              </a:ext>
            </a:extLst>
          </p:cNvPr>
          <p:cNvPicPr>
            <a:picLocks noChangeAspect="1"/>
          </p:cNvPicPr>
          <p:nvPr/>
        </p:nvPicPr>
        <p:blipFill>
          <a:blip r:embed="rId5"/>
          <a:stretch>
            <a:fillRect/>
          </a:stretch>
        </p:blipFill>
        <p:spPr>
          <a:xfrm>
            <a:off x="6507461" y="4404768"/>
            <a:ext cx="5410200" cy="609600"/>
          </a:xfrm>
          <a:prstGeom prst="rect">
            <a:avLst/>
          </a:prstGeom>
          <a:ln>
            <a:solidFill>
              <a:schemeClr val="tx1"/>
            </a:solidFill>
          </a:ln>
        </p:spPr>
      </p:pic>
      <p:pic>
        <p:nvPicPr>
          <p:cNvPr id="1026" name="Picture 2" descr="AMD Details EPYC Bergamo CPUs With 128 Zen 4C Cores, Available Now | Tom's  Hardware">
            <a:extLst>
              <a:ext uri="{FF2B5EF4-FFF2-40B4-BE49-F238E27FC236}">
                <a16:creationId xmlns:a16="http://schemas.microsoft.com/office/drawing/2014/main" id="{BC9AE3A8-1BB1-9B18-CAFE-EEB35CC2D4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72" t="6622" r="15300" b="49635"/>
          <a:stretch/>
        </p:blipFill>
        <p:spPr bwMode="auto">
          <a:xfrm>
            <a:off x="5998069" y="1895622"/>
            <a:ext cx="3079279" cy="1105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pere Gets Out In Front Of X86 With 192-Core “Siryn” AmpereOne - The Next  Platform">
            <a:extLst>
              <a:ext uri="{FF2B5EF4-FFF2-40B4-BE49-F238E27FC236}">
                <a16:creationId xmlns:a16="http://schemas.microsoft.com/office/drawing/2014/main" id="{6C245FFE-D0B8-B894-D550-BBD5A32420B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2117"/>
          <a:stretch/>
        </p:blipFill>
        <p:spPr bwMode="auto">
          <a:xfrm>
            <a:off x="6519573" y="3097000"/>
            <a:ext cx="4576492" cy="421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l Announces Sierra Forest Xeon CPU With 288 Cores | Extremetech">
            <a:extLst>
              <a:ext uri="{FF2B5EF4-FFF2-40B4-BE49-F238E27FC236}">
                <a16:creationId xmlns:a16="http://schemas.microsoft.com/office/drawing/2014/main" id="{6CF8198B-6D50-10BF-9A4D-360A2BE706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93" t="7327" r="4724" b="25222"/>
          <a:stretch/>
        </p:blipFill>
        <p:spPr bwMode="auto">
          <a:xfrm>
            <a:off x="9350763" y="1928521"/>
            <a:ext cx="2418091" cy="1098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2982A0-98A7-B2B3-E1E8-1BAE91635EF3}"/>
              </a:ext>
            </a:extLst>
          </p:cNvPr>
          <p:cNvSpPr txBox="1"/>
          <p:nvPr/>
        </p:nvSpPr>
        <p:spPr>
          <a:xfrm>
            <a:off x="113235" y="2529682"/>
            <a:ext cx="2152073" cy="338554"/>
          </a:xfrm>
          <a:prstGeom prst="rect">
            <a:avLst/>
          </a:prstGeom>
          <a:noFill/>
        </p:spPr>
        <p:txBody>
          <a:bodyPr wrap="square" rtlCol="0">
            <a:spAutoFit/>
          </a:bodyPr>
          <a:lstStyle/>
          <a:p>
            <a:r>
              <a:rPr lang="en-US" sz="1600" dirty="0">
                <a:latin typeface="Poppins" pitchFamily="2" charset="77"/>
                <a:cs typeface="Poppins" pitchFamily="2" charset="77"/>
              </a:rPr>
              <a:t>Efficient CPU cores</a:t>
            </a:r>
          </a:p>
        </p:txBody>
      </p:sp>
      <p:sp>
        <p:nvSpPr>
          <p:cNvPr id="8" name="TextBox 7">
            <a:extLst>
              <a:ext uri="{FF2B5EF4-FFF2-40B4-BE49-F238E27FC236}">
                <a16:creationId xmlns:a16="http://schemas.microsoft.com/office/drawing/2014/main" id="{8CE805F1-2514-E793-1FF1-3A838E4ED0FE}"/>
              </a:ext>
            </a:extLst>
          </p:cNvPr>
          <p:cNvSpPr txBox="1"/>
          <p:nvPr/>
        </p:nvSpPr>
        <p:spPr>
          <a:xfrm>
            <a:off x="135353" y="3991396"/>
            <a:ext cx="2047182" cy="830997"/>
          </a:xfrm>
          <a:prstGeom prst="rect">
            <a:avLst/>
          </a:prstGeom>
          <a:noFill/>
        </p:spPr>
        <p:txBody>
          <a:bodyPr wrap="square" rtlCol="0">
            <a:spAutoFit/>
          </a:bodyPr>
          <a:lstStyle/>
          <a:p>
            <a:r>
              <a:rPr lang="en-US" sz="1600" dirty="0">
                <a:latin typeface="Poppins" pitchFamily="2" charset="77"/>
                <a:cs typeface="Poppins" pitchFamily="2" charset="77"/>
              </a:rPr>
              <a:t>Memory reuse through Compute Express Link (CXL)</a:t>
            </a:r>
          </a:p>
        </p:txBody>
      </p:sp>
      <p:sp>
        <p:nvSpPr>
          <p:cNvPr id="11" name="TextBox 10">
            <a:extLst>
              <a:ext uri="{FF2B5EF4-FFF2-40B4-BE49-F238E27FC236}">
                <a16:creationId xmlns:a16="http://schemas.microsoft.com/office/drawing/2014/main" id="{019AB08F-F244-AA05-DA97-0755E90E97C2}"/>
              </a:ext>
            </a:extLst>
          </p:cNvPr>
          <p:cNvSpPr txBox="1"/>
          <p:nvPr/>
        </p:nvSpPr>
        <p:spPr>
          <a:xfrm>
            <a:off x="6429928" y="3966034"/>
            <a:ext cx="5873515" cy="338554"/>
          </a:xfrm>
          <a:prstGeom prst="rect">
            <a:avLst/>
          </a:prstGeom>
          <a:noFill/>
        </p:spPr>
        <p:txBody>
          <a:bodyPr wrap="square" rtlCol="0">
            <a:spAutoFit/>
          </a:bodyPr>
          <a:lstStyle/>
          <a:p>
            <a:r>
              <a:rPr lang="en-US" sz="1600" dirty="0">
                <a:latin typeface="Poppins" pitchFamily="2" charset="77"/>
                <a:cs typeface="Poppins" pitchFamily="2" charset="77"/>
              </a:rPr>
              <a:t>SSD reuse through PCIe backwards compatibility</a:t>
            </a:r>
          </a:p>
        </p:txBody>
      </p:sp>
      <p:grpSp>
        <p:nvGrpSpPr>
          <p:cNvPr id="29" name="Group 28">
            <a:extLst>
              <a:ext uri="{FF2B5EF4-FFF2-40B4-BE49-F238E27FC236}">
                <a16:creationId xmlns:a16="http://schemas.microsoft.com/office/drawing/2014/main" id="{0F998439-0C44-A5FA-2B5D-908A29F68C9F}"/>
              </a:ext>
            </a:extLst>
          </p:cNvPr>
          <p:cNvGrpSpPr/>
          <p:nvPr/>
        </p:nvGrpSpPr>
        <p:grpSpPr>
          <a:xfrm>
            <a:off x="4278360" y="2118651"/>
            <a:ext cx="1128097" cy="1173072"/>
            <a:chOff x="2182033" y="2380813"/>
            <a:chExt cx="1128097" cy="1173072"/>
          </a:xfrm>
        </p:grpSpPr>
        <p:pic>
          <p:nvPicPr>
            <p:cNvPr id="13" name="Graphic 12" descr="Processor with solid fill">
              <a:extLst>
                <a:ext uri="{FF2B5EF4-FFF2-40B4-BE49-F238E27FC236}">
                  <a16:creationId xmlns:a16="http://schemas.microsoft.com/office/drawing/2014/main" id="{1B231E25-EFEB-BA29-C783-F2B6CDD7CF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2045" y="2380813"/>
              <a:ext cx="405714" cy="405714"/>
            </a:xfrm>
            <a:prstGeom prst="rect">
              <a:avLst/>
            </a:prstGeom>
          </p:spPr>
        </p:pic>
        <p:pic>
          <p:nvPicPr>
            <p:cNvPr id="14" name="Graphic 13" descr="Processor with solid fill">
              <a:extLst>
                <a:ext uri="{FF2B5EF4-FFF2-40B4-BE49-F238E27FC236}">
                  <a16:creationId xmlns:a16="http://schemas.microsoft.com/office/drawing/2014/main" id="{B348A703-4DAB-5DE1-860D-AA4B9577B7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2039" y="2758264"/>
              <a:ext cx="405714" cy="405714"/>
            </a:xfrm>
            <a:prstGeom prst="rect">
              <a:avLst/>
            </a:prstGeom>
          </p:spPr>
        </p:pic>
        <p:pic>
          <p:nvPicPr>
            <p:cNvPr id="15" name="Graphic 14" descr="Processor with solid fill">
              <a:extLst>
                <a:ext uri="{FF2B5EF4-FFF2-40B4-BE49-F238E27FC236}">
                  <a16:creationId xmlns:a16="http://schemas.microsoft.com/office/drawing/2014/main" id="{312AE244-DBEF-2180-986D-F8E77A45F0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2033" y="3135715"/>
              <a:ext cx="405714" cy="405714"/>
            </a:xfrm>
            <a:prstGeom prst="rect">
              <a:avLst/>
            </a:prstGeom>
          </p:spPr>
        </p:pic>
        <p:pic>
          <p:nvPicPr>
            <p:cNvPr id="16" name="Graphic 15" descr="Processor with solid fill">
              <a:extLst>
                <a:ext uri="{FF2B5EF4-FFF2-40B4-BE49-F238E27FC236}">
                  <a16:creationId xmlns:a16="http://schemas.microsoft.com/office/drawing/2014/main" id="{4B397552-F056-DF65-B7A8-33A12FEA99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6427" y="2380813"/>
              <a:ext cx="405714" cy="405714"/>
            </a:xfrm>
            <a:prstGeom prst="rect">
              <a:avLst/>
            </a:prstGeom>
          </p:spPr>
        </p:pic>
        <p:pic>
          <p:nvPicPr>
            <p:cNvPr id="17" name="Graphic 16" descr="Processor with solid fill">
              <a:extLst>
                <a:ext uri="{FF2B5EF4-FFF2-40B4-BE49-F238E27FC236}">
                  <a16:creationId xmlns:a16="http://schemas.microsoft.com/office/drawing/2014/main" id="{4896477A-2096-2323-A9F3-56E1FE1735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6421" y="2758264"/>
              <a:ext cx="405714" cy="405714"/>
            </a:xfrm>
            <a:prstGeom prst="rect">
              <a:avLst/>
            </a:prstGeom>
          </p:spPr>
        </p:pic>
        <p:pic>
          <p:nvPicPr>
            <p:cNvPr id="18" name="Graphic 17" descr="Processor with solid fill">
              <a:extLst>
                <a:ext uri="{FF2B5EF4-FFF2-40B4-BE49-F238E27FC236}">
                  <a16:creationId xmlns:a16="http://schemas.microsoft.com/office/drawing/2014/main" id="{0F977F6C-D70C-9AFD-F6FE-D76328B913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6415" y="3135715"/>
              <a:ext cx="405714" cy="405714"/>
            </a:xfrm>
            <a:prstGeom prst="rect">
              <a:avLst/>
            </a:prstGeom>
          </p:spPr>
        </p:pic>
        <p:pic>
          <p:nvPicPr>
            <p:cNvPr id="19" name="Graphic 18" descr="Processor with solid fill">
              <a:extLst>
                <a:ext uri="{FF2B5EF4-FFF2-40B4-BE49-F238E27FC236}">
                  <a16:creationId xmlns:a16="http://schemas.microsoft.com/office/drawing/2014/main" id="{73296500-3C5A-169F-FA87-C8F8250B7C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4416" y="2393269"/>
              <a:ext cx="405714" cy="405714"/>
            </a:xfrm>
            <a:prstGeom prst="rect">
              <a:avLst/>
            </a:prstGeom>
          </p:spPr>
        </p:pic>
        <p:pic>
          <p:nvPicPr>
            <p:cNvPr id="20" name="Graphic 19" descr="Processor with solid fill">
              <a:extLst>
                <a:ext uri="{FF2B5EF4-FFF2-40B4-BE49-F238E27FC236}">
                  <a16:creationId xmlns:a16="http://schemas.microsoft.com/office/drawing/2014/main" id="{301BAE1E-F56C-C6D2-5C7B-B4BCBD3FB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4410" y="2770720"/>
              <a:ext cx="405714" cy="405714"/>
            </a:xfrm>
            <a:prstGeom prst="rect">
              <a:avLst/>
            </a:prstGeom>
          </p:spPr>
        </p:pic>
        <p:pic>
          <p:nvPicPr>
            <p:cNvPr id="21" name="Graphic 20" descr="Processor with solid fill">
              <a:extLst>
                <a:ext uri="{FF2B5EF4-FFF2-40B4-BE49-F238E27FC236}">
                  <a16:creationId xmlns:a16="http://schemas.microsoft.com/office/drawing/2014/main" id="{6F5D57BC-B4E4-BF15-7F41-C6C9BB69BA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4404" y="3148171"/>
              <a:ext cx="405714" cy="405714"/>
            </a:xfrm>
            <a:prstGeom prst="rect">
              <a:avLst/>
            </a:prstGeom>
          </p:spPr>
        </p:pic>
      </p:grpSp>
      <p:grpSp>
        <p:nvGrpSpPr>
          <p:cNvPr id="28" name="Group 27">
            <a:extLst>
              <a:ext uri="{FF2B5EF4-FFF2-40B4-BE49-F238E27FC236}">
                <a16:creationId xmlns:a16="http://schemas.microsoft.com/office/drawing/2014/main" id="{0F611F54-CC7A-51E8-200A-0181AFD548AC}"/>
              </a:ext>
            </a:extLst>
          </p:cNvPr>
          <p:cNvGrpSpPr/>
          <p:nvPr/>
        </p:nvGrpSpPr>
        <p:grpSpPr>
          <a:xfrm>
            <a:off x="2538724" y="2075836"/>
            <a:ext cx="1273150" cy="1258702"/>
            <a:chOff x="3866298" y="2368987"/>
            <a:chExt cx="1273150" cy="1258702"/>
          </a:xfrm>
        </p:grpSpPr>
        <p:pic>
          <p:nvPicPr>
            <p:cNvPr id="23" name="Graphic 22" descr="Processor with solid fill">
              <a:extLst>
                <a:ext uri="{FF2B5EF4-FFF2-40B4-BE49-F238E27FC236}">
                  <a16:creationId xmlns:a16="http://schemas.microsoft.com/office/drawing/2014/main" id="{50F86BDE-4B83-28DD-9566-D9B767220F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6310" y="2368987"/>
              <a:ext cx="666568" cy="666568"/>
            </a:xfrm>
            <a:prstGeom prst="rect">
              <a:avLst/>
            </a:prstGeom>
          </p:spPr>
        </p:pic>
        <p:pic>
          <p:nvPicPr>
            <p:cNvPr id="24" name="Graphic 23" descr="Processor with solid fill">
              <a:extLst>
                <a:ext uri="{FF2B5EF4-FFF2-40B4-BE49-F238E27FC236}">
                  <a16:creationId xmlns:a16="http://schemas.microsoft.com/office/drawing/2014/main" id="{BE67C02B-8E40-2A63-A811-FD1FA18D97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66298" y="2961121"/>
              <a:ext cx="666568" cy="666568"/>
            </a:xfrm>
            <a:prstGeom prst="rect">
              <a:avLst/>
            </a:prstGeom>
          </p:spPr>
        </p:pic>
        <p:pic>
          <p:nvPicPr>
            <p:cNvPr id="25" name="Graphic 24" descr="Processor with solid fill">
              <a:extLst>
                <a:ext uri="{FF2B5EF4-FFF2-40B4-BE49-F238E27FC236}">
                  <a16:creationId xmlns:a16="http://schemas.microsoft.com/office/drawing/2014/main" id="{7B8C4E6B-2F87-85A0-BC61-A48F7F2877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2880" y="2372305"/>
              <a:ext cx="666568" cy="666568"/>
            </a:xfrm>
            <a:prstGeom prst="rect">
              <a:avLst/>
            </a:prstGeom>
          </p:spPr>
        </p:pic>
        <p:pic>
          <p:nvPicPr>
            <p:cNvPr id="26" name="Graphic 25" descr="Processor with solid fill">
              <a:extLst>
                <a:ext uri="{FF2B5EF4-FFF2-40B4-BE49-F238E27FC236}">
                  <a16:creationId xmlns:a16="http://schemas.microsoft.com/office/drawing/2014/main" id="{3CB6983A-4874-FCD5-4FE1-CFE0EF860D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2868" y="2961121"/>
              <a:ext cx="666568" cy="666568"/>
            </a:xfrm>
            <a:prstGeom prst="rect">
              <a:avLst/>
            </a:prstGeom>
          </p:spPr>
        </p:pic>
      </p:grpSp>
      <p:cxnSp>
        <p:nvCxnSpPr>
          <p:cNvPr id="31" name="Straight Arrow Connector 30">
            <a:extLst>
              <a:ext uri="{FF2B5EF4-FFF2-40B4-BE49-F238E27FC236}">
                <a16:creationId xmlns:a16="http://schemas.microsoft.com/office/drawing/2014/main" id="{65FB300F-E1A2-8060-DB4B-ACB5765CC6BA}"/>
              </a:ext>
            </a:extLst>
          </p:cNvPr>
          <p:cNvCxnSpPr/>
          <p:nvPr/>
        </p:nvCxnSpPr>
        <p:spPr>
          <a:xfrm>
            <a:off x="3811862" y="2698959"/>
            <a:ext cx="43567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36348033"/>
      </p:ext>
    </p:extLst>
  </p:cSld>
  <p:clrMapOvr>
    <a:masterClrMapping/>
  </p:clrMapOvr>
  <mc:AlternateContent xmlns:mc="http://schemas.openxmlformats.org/markup-compatibility/2006" xmlns:p14="http://schemas.microsoft.com/office/powerpoint/2010/main">
    <mc:Choice Requires="p14">
      <p:transition spd="med" p14:dur="700" advTm="94449">
        <p:fade/>
      </p:transition>
    </mc:Choice>
    <mc:Fallback xmlns="">
      <p:transition spd="med" advTm="944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4" grpId="0"/>
      <p:bldP spid="8"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D9ABC1-1E7D-9D29-085F-E49E4E34BD57}"/>
              </a:ext>
            </a:extLst>
          </p:cNvPr>
          <p:cNvSpPr>
            <a:spLocks noGrp="1"/>
          </p:cNvSpPr>
          <p:nvPr>
            <p:ph type="sldNum" sz="quarter" idx="12"/>
          </p:nvPr>
        </p:nvSpPr>
        <p:spPr/>
        <p:txBody>
          <a:bodyPr/>
          <a:lstStyle/>
          <a:p>
            <a:fld id="{CA5C1F0B-256B-3243-BFD0-E9259D5AEDE3}" type="slidenum">
              <a:rPr lang="en-US" smtClean="0"/>
              <a:t>50</a:t>
            </a:fld>
            <a:endParaRPr lang="en-US"/>
          </a:p>
        </p:txBody>
      </p:sp>
      <p:pic>
        <p:nvPicPr>
          <p:cNvPr id="3" name="Picture 2">
            <a:extLst>
              <a:ext uri="{FF2B5EF4-FFF2-40B4-BE49-F238E27FC236}">
                <a16:creationId xmlns:a16="http://schemas.microsoft.com/office/drawing/2014/main" id="{D5AE2867-A100-6206-3D22-3DE1B53C0C82}"/>
              </a:ext>
            </a:extLst>
          </p:cNvPr>
          <p:cNvPicPr>
            <a:picLocks noChangeAspect="1"/>
          </p:cNvPicPr>
          <p:nvPr/>
        </p:nvPicPr>
        <p:blipFill rotWithShape="1">
          <a:blip r:embed="rId2"/>
          <a:srcRect b="21200"/>
          <a:stretch/>
        </p:blipFill>
        <p:spPr>
          <a:xfrm>
            <a:off x="6406245" y="156336"/>
            <a:ext cx="4408464" cy="2854118"/>
          </a:xfrm>
          <a:prstGeom prst="rect">
            <a:avLst/>
          </a:prstGeom>
        </p:spPr>
      </p:pic>
      <p:pic>
        <p:nvPicPr>
          <p:cNvPr id="4" name="Picture 3">
            <a:extLst>
              <a:ext uri="{FF2B5EF4-FFF2-40B4-BE49-F238E27FC236}">
                <a16:creationId xmlns:a16="http://schemas.microsoft.com/office/drawing/2014/main" id="{B5821249-5E4F-5BBC-6944-8337367F8C39}"/>
              </a:ext>
            </a:extLst>
          </p:cNvPr>
          <p:cNvPicPr>
            <a:picLocks noChangeAspect="1"/>
          </p:cNvPicPr>
          <p:nvPr/>
        </p:nvPicPr>
        <p:blipFill rotWithShape="1">
          <a:blip r:embed="rId3"/>
          <a:srcRect b="21200"/>
          <a:stretch/>
        </p:blipFill>
        <p:spPr>
          <a:xfrm>
            <a:off x="6472373" y="3216727"/>
            <a:ext cx="4408463" cy="2854118"/>
          </a:xfrm>
          <a:prstGeom prst="rect">
            <a:avLst/>
          </a:prstGeom>
        </p:spPr>
      </p:pic>
      <p:pic>
        <p:nvPicPr>
          <p:cNvPr id="5" name="Picture 4">
            <a:extLst>
              <a:ext uri="{FF2B5EF4-FFF2-40B4-BE49-F238E27FC236}">
                <a16:creationId xmlns:a16="http://schemas.microsoft.com/office/drawing/2014/main" id="{7C1A60D5-3369-F83E-B0A4-694BF6127BFF}"/>
              </a:ext>
            </a:extLst>
          </p:cNvPr>
          <p:cNvPicPr>
            <a:picLocks noChangeAspect="1"/>
          </p:cNvPicPr>
          <p:nvPr/>
        </p:nvPicPr>
        <p:blipFill rotWithShape="1">
          <a:blip r:embed="rId4"/>
          <a:srcRect b="21200"/>
          <a:stretch/>
        </p:blipFill>
        <p:spPr>
          <a:xfrm>
            <a:off x="1047393" y="117679"/>
            <a:ext cx="4408464" cy="2854118"/>
          </a:xfrm>
          <a:prstGeom prst="rect">
            <a:avLst/>
          </a:prstGeom>
        </p:spPr>
      </p:pic>
      <p:pic>
        <p:nvPicPr>
          <p:cNvPr id="6" name="Picture 5">
            <a:extLst>
              <a:ext uri="{FF2B5EF4-FFF2-40B4-BE49-F238E27FC236}">
                <a16:creationId xmlns:a16="http://schemas.microsoft.com/office/drawing/2014/main" id="{876DBBA7-A11F-89C9-9D6D-157C9BB2C6C2}"/>
              </a:ext>
            </a:extLst>
          </p:cNvPr>
          <p:cNvPicPr>
            <a:picLocks noChangeAspect="1"/>
          </p:cNvPicPr>
          <p:nvPr/>
        </p:nvPicPr>
        <p:blipFill rotWithShape="1">
          <a:blip r:embed="rId5"/>
          <a:srcRect b="21200"/>
          <a:stretch/>
        </p:blipFill>
        <p:spPr>
          <a:xfrm>
            <a:off x="1047392" y="3160462"/>
            <a:ext cx="4408464" cy="2854118"/>
          </a:xfrm>
          <a:prstGeom prst="rect">
            <a:avLst/>
          </a:prstGeom>
        </p:spPr>
      </p:pic>
      <p:pic>
        <p:nvPicPr>
          <p:cNvPr id="8" name="Picture 7">
            <a:extLst>
              <a:ext uri="{FF2B5EF4-FFF2-40B4-BE49-F238E27FC236}">
                <a16:creationId xmlns:a16="http://schemas.microsoft.com/office/drawing/2014/main" id="{F5417C73-5375-ADED-B331-6760AC6A9BA4}"/>
              </a:ext>
            </a:extLst>
          </p:cNvPr>
          <p:cNvPicPr>
            <a:picLocks noChangeAspect="1"/>
          </p:cNvPicPr>
          <p:nvPr/>
        </p:nvPicPr>
        <p:blipFill rotWithShape="1">
          <a:blip r:embed="rId6"/>
          <a:srcRect l="12462" t="83326" r="12215"/>
          <a:stretch/>
        </p:blipFill>
        <p:spPr>
          <a:xfrm>
            <a:off x="4029359" y="6120994"/>
            <a:ext cx="3990922" cy="725839"/>
          </a:xfrm>
          <a:prstGeom prst="rect">
            <a:avLst/>
          </a:prstGeom>
        </p:spPr>
      </p:pic>
    </p:spTree>
    <p:extLst>
      <p:ext uri="{BB962C8B-B14F-4D97-AF65-F5344CB8AC3E}">
        <p14:creationId xmlns:p14="http://schemas.microsoft.com/office/powerpoint/2010/main" val="373129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D9ABC1-1E7D-9D29-085F-E49E4E34BD57}"/>
              </a:ext>
            </a:extLst>
          </p:cNvPr>
          <p:cNvSpPr>
            <a:spLocks noGrp="1"/>
          </p:cNvSpPr>
          <p:nvPr>
            <p:ph type="sldNum" sz="quarter" idx="12"/>
          </p:nvPr>
        </p:nvSpPr>
        <p:spPr/>
        <p:txBody>
          <a:bodyPr/>
          <a:lstStyle/>
          <a:p>
            <a:fld id="{CA5C1F0B-256B-3243-BFD0-E9259D5AEDE3}" type="slidenum">
              <a:rPr lang="en-US" smtClean="0"/>
              <a:t>51</a:t>
            </a:fld>
            <a:endParaRPr lang="en-US"/>
          </a:p>
        </p:txBody>
      </p:sp>
      <p:pic>
        <p:nvPicPr>
          <p:cNvPr id="3" name="Picture 2">
            <a:extLst>
              <a:ext uri="{FF2B5EF4-FFF2-40B4-BE49-F238E27FC236}">
                <a16:creationId xmlns:a16="http://schemas.microsoft.com/office/drawing/2014/main" id="{65316A66-B342-E603-F025-329102321CB0}"/>
              </a:ext>
            </a:extLst>
          </p:cNvPr>
          <p:cNvPicPr>
            <a:picLocks noChangeAspect="1"/>
          </p:cNvPicPr>
          <p:nvPr/>
        </p:nvPicPr>
        <p:blipFill>
          <a:blip r:embed="rId2"/>
          <a:stretch>
            <a:fillRect/>
          </a:stretch>
        </p:blipFill>
        <p:spPr>
          <a:xfrm>
            <a:off x="223702" y="201385"/>
            <a:ext cx="3891098" cy="2520993"/>
          </a:xfrm>
          <a:prstGeom prst="rect">
            <a:avLst/>
          </a:prstGeom>
        </p:spPr>
      </p:pic>
      <p:pic>
        <p:nvPicPr>
          <p:cNvPr id="4" name="Picture 3">
            <a:extLst>
              <a:ext uri="{FF2B5EF4-FFF2-40B4-BE49-F238E27FC236}">
                <a16:creationId xmlns:a16="http://schemas.microsoft.com/office/drawing/2014/main" id="{D700305F-FACF-20B6-DFBC-E5144DBAAE87}"/>
              </a:ext>
            </a:extLst>
          </p:cNvPr>
          <p:cNvPicPr>
            <a:picLocks noChangeAspect="1"/>
          </p:cNvPicPr>
          <p:nvPr/>
        </p:nvPicPr>
        <p:blipFill>
          <a:blip r:embed="rId3"/>
          <a:stretch>
            <a:fillRect/>
          </a:stretch>
        </p:blipFill>
        <p:spPr>
          <a:xfrm>
            <a:off x="4117520" y="201385"/>
            <a:ext cx="3933555" cy="2548500"/>
          </a:xfrm>
          <a:prstGeom prst="rect">
            <a:avLst/>
          </a:prstGeom>
        </p:spPr>
      </p:pic>
      <p:pic>
        <p:nvPicPr>
          <p:cNvPr id="6" name="Picture 5">
            <a:extLst>
              <a:ext uri="{FF2B5EF4-FFF2-40B4-BE49-F238E27FC236}">
                <a16:creationId xmlns:a16="http://schemas.microsoft.com/office/drawing/2014/main" id="{66813713-90EF-AF8F-43CA-FEAC28452FA6}"/>
              </a:ext>
            </a:extLst>
          </p:cNvPr>
          <p:cNvPicPr>
            <a:picLocks noChangeAspect="1"/>
          </p:cNvPicPr>
          <p:nvPr/>
        </p:nvPicPr>
        <p:blipFill>
          <a:blip r:embed="rId4"/>
          <a:stretch>
            <a:fillRect/>
          </a:stretch>
        </p:blipFill>
        <p:spPr>
          <a:xfrm>
            <a:off x="8077201" y="201385"/>
            <a:ext cx="3933554" cy="2548500"/>
          </a:xfrm>
          <a:prstGeom prst="rect">
            <a:avLst/>
          </a:prstGeom>
        </p:spPr>
      </p:pic>
      <p:pic>
        <p:nvPicPr>
          <p:cNvPr id="7" name="Picture 6">
            <a:extLst>
              <a:ext uri="{FF2B5EF4-FFF2-40B4-BE49-F238E27FC236}">
                <a16:creationId xmlns:a16="http://schemas.microsoft.com/office/drawing/2014/main" id="{4D6CCE5C-DFB0-AA6F-98E7-4A410A3F97A7}"/>
              </a:ext>
            </a:extLst>
          </p:cNvPr>
          <p:cNvPicPr>
            <a:picLocks noChangeAspect="1"/>
          </p:cNvPicPr>
          <p:nvPr/>
        </p:nvPicPr>
        <p:blipFill>
          <a:blip r:embed="rId5"/>
          <a:stretch>
            <a:fillRect/>
          </a:stretch>
        </p:blipFill>
        <p:spPr>
          <a:xfrm>
            <a:off x="4503419" y="2931523"/>
            <a:ext cx="3933554" cy="2548500"/>
          </a:xfrm>
          <a:prstGeom prst="rect">
            <a:avLst/>
          </a:prstGeom>
        </p:spPr>
      </p:pic>
      <p:pic>
        <p:nvPicPr>
          <p:cNvPr id="8" name="Picture 7">
            <a:extLst>
              <a:ext uri="{FF2B5EF4-FFF2-40B4-BE49-F238E27FC236}">
                <a16:creationId xmlns:a16="http://schemas.microsoft.com/office/drawing/2014/main" id="{8644FBE8-3BB4-C816-D529-451E921AB0FC}"/>
              </a:ext>
            </a:extLst>
          </p:cNvPr>
          <p:cNvPicPr>
            <a:picLocks noChangeAspect="1"/>
          </p:cNvPicPr>
          <p:nvPr/>
        </p:nvPicPr>
        <p:blipFill>
          <a:blip r:embed="rId6"/>
          <a:stretch>
            <a:fillRect/>
          </a:stretch>
        </p:blipFill>
        <p:spPr>
          <a:xfrm>
            <a:off x="247106" y="2931523"/>
            <a:ext cx="3933555" cy="2548500"/>
          </a:xfrm>
          <a:prstGeom prst="rect">
            <a:avLst/>
          </a:prstGeom>
        </p:spPr>
      </p:pic>
      <p:pic>
        <p:nvPicPr>
          <p:cNvPr id="5" name="Picture 4">
            <a:extLst>
              <a:ext uri="{FF2B5EF4-FFF2-40B4-BE49-F238E27FC236}">
                <a16:creationId xmlns:a16="http://schemas.microsoft.com/office/drawing/2014/main" id="{C4E33682-D86A-60F3-20CD-691F587E0B22}"/>
              </a:ext>
            </a:extLst>
          </p:cNvPr>
          <p:cNvPicPr>
            <a:picLocks noChangeAspect="1"/>
          </p:cNvPicPr>
          <p:nvPr/>
        </p:nvPicPr>
        <p:blipFill rotWithShape="1">
          <a:blip r:embed="rId7"/>
          <a:srcRect l="12462" t="83326" r="12215"/>
          <a:stretch/>
        </p:blipFill>
        <p:spPr>
          <a:xfrm>
            <a:off x="4029359" y="6120994"/>
            <a:ext cx="3990922" cy="725839"/>
          </a:xfrm>
          <a:prstGeom prst="rect">
            <a:avLst/>
          </a:prstGeom>
        </p:spPr>
      </p:pic>
    </p:spTree>
    <p:extLst>
      <p:ext uri="{BB962C8B-B14F-4D97-AF65-F5344CB8AC3E}">
        <p14:creationId xmlns:p14="http://schemas.microsoft.com/office/powerpoint/2010/main" val="125422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8C55-1DC8-CA47-F928-D33CB8100203}"/>
              </a:ext>
            </a:extLst>
          </p:cNvPr>
          <p:cNvSpPr>
            <a:spLocks noGrp="1"/>
          </p:cNvSpPr>
          <p:nvPr>
            <p:ph type="title"/>
          </p:nvPr>
        </p:nvSpPr>
        <p:spPr/>
        <p:txBody>
          <a:bodyPr/>
          <a:lstStyle/>
          <a:p>
            <a:r>
              <a:rPr lang="en-US" dirty="0"/>
              <a:t>Performance to Gen1 Baseline</a:t>
            </a:r>
          </a:p>
        </p:txBody>
      </p:sp>
      <p:sp>
        <p:nvSpPr>
          <p:cNvPr id="3" name="Text Placeholder 2">
            <a:extLst>
              <a:ext uri="{FF2B5EF4-FFF2-40B4-BE49-F238E27FC236}">
                <a16:creationId xmlns:a16="http://schemas.microsoft.com/office/drawing/2014/main" id="{DFA23BE1-271E-CEB4-24ED-91AAB29352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236F3D-EF41-4106-2D62-20C1A7542FF7}"/>
              </a:ext>
            </a:extLst>
          </p:cNvPr>
          <p:cNvSpPr>
            <a:spLocks noGrp="1"/>
          </p:cNvSpPr>
          <p:nvPr>
            <p:ph type="sldNum" sz="quarter" idx="12"/>
          </p:nvPr>
        </p:nvSpPr>
        <p:spPr/>
        <p:txBody>
          <a:bodyPr/>
          <a:lstStyle/>
          <a:p>
            <a:fld id="{CA5C1F0B-256B-3243-BFD0-E9259D5AEDE3}" type="slidenum">
              <a:rPr lang="en-US" smtClean="0"/>
              <a:t>52</a:t>
            </a:fld>
            <a:endParaRPr lang="en-US"/>
          </a:p>
        </p:txBody>
      </p:sp>
    </p:spTree>
    <p:extLst>
      <p:ext uri="{BB962C8B-B14F-4D97-AF65-F5344CB8AC3E}">
        <p14:creationId xmlns:p14="http://schemas.microsoft.com/office/powerpoint/2010/main" val="418820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239C8-D3EA-9A4B-6A17-600623418C7E}"/>
              </a:ext>
            </a:extLst>
          </p:cNvPr>
          <p:cNvSpPr>
            <a:spLocks noGrp="1"/>
          </p:cNvSpPr>
          <p:nvPr>
            <p:ph type="sldNum" sz="quarter" idx="12"/>
          </p:nvPr>
        </p:nvSpPr>
        <p:spPr/>
        <p:txBody>
          <a:bodyPr/>
          <a:lstStyle/>
          <a:p>
            <a:fld id="{CA5C1F0B-256B-3243-BFD0-E9259D5AEDE3}" type="slidenum">
              <a:rPr lang="en-US" smtClean="0"/>
              <a:t>53</a:t>
            </a:fld>
            <a:endParaRPr lang="en-US"/>
          </a:p>
        </p:txBody>
      </p:sp>
      <p:pic>
        <p:nvPicPr>
          <p:cNvPr id="3" name="Picture 2">
            <a:extLst>
              <a:ext uri="{FF2B5EF4-FFF2-40B4-BE49-F238E27FC236}">
                <a16:creationId xmlns:a16="http://schemas.microsoft.com/office/drawing/2014/main" id="{A9FE72BB-1747-1B6C-ACD6-DB15BD621C48}"/>
              </a:ext>
            </a:extLst>
          </p:cNvPr>
          <p:cNvPicPr>
            <a:picLocks noChangeAspect="1"/>
          </p:cNvPicPr>
          <p:nvPr/>
        </p:nvPicPr>
        <p:blipFill rotWithShape="1">
          <a:blip r:embed="rId2"/>
          <a:srcRect b="21285"/>
          <a:stretch/>
        </p:blipFill>
        <p:spPr>
          <a:xfrm>
            <a:off x="465363" y="28478"/>
            <a:ext cx="4917019" cy="3179943"/>
          </a:xfrm>
          <a:prstGeom prst="rect">
            <a:avLst/>
          </a:prstGeom>
        </p:spPr>
      </p:pic>
      <p:pic>
        <p:nvPicPr>
          <p:cNvPr id="6" name="Picture 5">
            <a:extLst>
              <a:ext uri="{FF2B5EF4-FFF2-40B4-BE49-F238E27FC236}">
                <a16:creationId xmlns:a16="http://schemas.microsoft.com/office/drawing/2014/main" id="{C36282AD-7118-8702-B471-58A52C532420}"/>
              </a:ext>
            </a:extLst>
          </p:cNvPr>
          <p:cNvPicPr>
            <a:picLocks noChangeAspect="1"/>
          </p:cNvPicPr>
          <p:nvPr/>
        </p:nvPicPr>
        <p:blipFill rotWithShape="1">
          <a:blip r:embed="rId3"/>
          <a:srcRect b="20189"/>
          <a:stretch/>
        </p:blipFill>
        <p:spPr>
          <a:xfrm>
            <a:off x="5929179" y="0"/>
            <a:ext cx="4917019" cy="3224215"/>
          </a:xfrm>
          <a:prstGeom prst="rect">
            <a:avLst/>
          </a:prstGeom>
        </p:spPr>
      </p:pic>
      <p:pic>
        <p:nvPicPr>
          <p:cNvPr id="9" name="Picture 8">
            <a:extLst>
              <a:ext uri="{FF2B5EF4-FFF2-40B4-BE49-F238E27FC236}">
                <a16:creationId xmlns:a16="http://schemas.microsoft.com/office/drawing/2014/main" id="{7B487FBE-D986-CE14-729F-DD09084F3B7B}"/>
              </a:ext>
            </a:extLst>
          </p:cNvPr>
          <p:cNvPicPr>
            <a:picLocks noChangeAspect="1"/>
          </p:cNvPicPr>
          <p:nvPr/>
        </p:nvPicPr>
        <p:blipFill rotWithShape="1">
          <a:blip r:embed="rId4"/>
          <a:srcRect b="21285"/>
          <a:stretch/>
        </p:blipFill>
        <p:spPr>
          <a:xfrm>
            <a:off x="465362" y="3208421"/>
            <a:ext cx="4917019" cy="3179943"/>
          </a:xfrm>
          <a:prstGeom prst="rect">
            <a:avLst/>
          </a:prstGeom>
        </p:spPr>
      </p:pic>
      <p:pic>
        <p:nvPicPr>
          <p:cNvPr id="10" name="Picture 9">
            <a:extLst>
              <a:ext uri="{FF2B5EF4-FFF2-40B4-BE49-F238E27FC236}">
                <a16:creationId xmlns:a16="http://schemas.microsoft.com/office/drawing/2014/main" id="{ED369C20-2E05-AA99-CF22-CEC3D20A1E5F}"/>
              </a:ext>
            </a:extLst>
          </p:cNvPr>
          <p:cNvPicPr>
            <a:picLocks noChangeAspect="1"/>
          </p:cNvPicPr>
          <p:nvPr/>
        </p:nvPicPr>
        <p:blipFill rotWithShape="1">
          <a:blip r:embed="rId5"/>
          <a:srcRect b="21285"/>
          <a:stretch/>
        </p:blipFill>
        <p:spPr>
          <a:xfrm>
            <a:off x="5929178" y="3106251"/>
            <a:ext cx="4917019" cy="3179943"/>
          </a:xfrm>
          <a:prstGeom prst="rect">
            <a:avLst/>
          </a:prstGeom>
        </p:spPr>
      </p:pic>
      <p:pic>
        <p:nvPicPr>
          <p:cNvPr id="11" name="Picture 10">
            <a:extLst>
              <a:ext uri="{FF2B5EF4-FFF2-40B4-BE49-F238E27FC236}">
                <a16:creationId xmlns:a16="http://schemas.microsoft.com/office/drawing/2014/main" id="{5EEB20BB-A97D-5749-185A-E2FABE0CE1D5}"/>
              </a:ext>
            </a:extLst>
          </p:cNvPr>
          <p:cNvPicPr>
            <a:picLocks noChangeAspect="1"/>
          </p:cNvPicPr>
          <p:nvPr/>
        </p:nvPicPr>
        <p:blipFill rotWithShape="1">
          <a:blip r:embed="rId6"/>
          <a:srcRect l="12370" t="82600" r="11945"/>
          <a:stretch/>
        </p:blipFill>
        <p:spPr>
          <a:xfrm>
            <a:off x="4196652" y="6140497"/>
            <a:ext cx="3798695" cy="717503"/>
          </a:xfrm>
          <a:prstGeom prst="rect">
            <a:avLst/>
          </a:prstGeom>
        </p:spPr>
      </p:pic>
    </p:spTree>
    <p:extLst>
      <p:ext uri="{BB962C8B-B14F-4D97-AF65-F5344CB8AC3E}">
        <p14:creationId xmlns:p14="http://schemas.microsoft.com/office/powerpoint/2010/main" val="122031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32D28F-6D92-AC5A-F75C-88C52632EAD9}"/>
              </a:ext>
            </a:extLst>
          </p:cNvPr>
          <p:cNvSpPr>
            <a:spLocks noGrp="1"/>
          </p:cNvSpPr>
          <p:nvPr>
            <p:ph type="sldNum" sz="quarter" idx="12"/>
          </p:nvPr>
        </p:nvSpPr>
        <p:spPr/>
        <p:txBody>
          <a:bodyPr/>
          <a:lstStyle/>
          <a:p>
            <a:fld id="{CA5C1F0B-256B-3243-BFD0-E9259D5AEDE3}" type="slidenum">
              <a:rPr lang="en-US" smtClean="0"/>
              <a:t>54</a:t>
            </a:fld>
            <a:endParaRPr lang="en-US"/>
          </a:p>
        </p:txBody>
      </p:sp>
      <p:pic>
        <p:nvPicPr>
          <p:cNvPr id="3" name="Picture 2">
            <a:extLst>
              <a:ext uri="{FF2B5EF4-FFF2-40B4-BE49-F238E27FC236}">
                <a16:creationId xmlns:a16="http://schemas.microsoft.com/office/drawing/2014/main" id="{5457C139-4150-AD45-E211-A8598F54FC68}"/>
              </a:ext>
            </a:extLst>
          </p:cNvPr>
          <p:cNvPicPr>
            <a:picLocks noChangeAspect="1"/>
          </p:cNvPicPr>
          <p:nvPr/>
        </p:nvPicPr>
        <p:blipFill rotWithShape="1">
          <a:blip r:embed="rId2"/>
          <a:srcRect b="20189"/>
          <a:stretch/>
        </p:blipFill>
        <p:spPr>
          <a:xfrm>
            <a:off x="6223173" y="13513"/>
            <a:ext cx="4683029" cy="3070781"/>
          </a:xfrm>
          <a:prstGeom prst="rect">
            <a:avLst/>
          </a:prstGeom>
        </p:spPr>
      </p:pic>
      <p:pic>
        <p:nvPicPr>
          <p:cNvPr id="4" name="Picture 3">
            <a:extLst>
              <a:ext uri="{FF2B5EF4-FFF2-40B4-BE49-F238E27FC236}">
                <a16:creationId xmlns:a16="http://schemas.microsoft.com/office/drawing/2014/main" id="{164FC56B-99F7-4415-B4F6-469C6BC657D1}"/>
              </a:ext>
            </a:extLst>
          </p:cNvPr>
          <p:cNvPicPr>
            <a:picLocks noChangeAspect="1"/>
          </p:cNvPicPr>
          <p:nvPr/>
        </p:nvPicPr>
        <p:blipFill rotWithShape="1">
          <a:blip r:embed="rId3"/>
          <a:srcRect b="20189"/>
          <a:stretch/>
        </p:blipFill>
        <p:spPr>
          <a:xfrm>
            <a:off x="6223172" y="3008742"/>
            <a:ext cx="4683029" cy="3070781"/>
          </a:xfrm>
          <a:prstGeom prst="rect">
            <a:avLst/>
          </a:prstGeom>
        </p:spPr>
      </p:pic>
      <p:pic>
        <p:nvPicPr>
          <p:cNvPr id="5" name="Picture 4">
            <a:extLst>
              <a:ext uri="{FF2B5EF4-FFF2-40B4-BE49-F238E27FC236}">
                <a16:creationId xmlns:a16="http://schemas.microsoft.com/office/drawing/2014/main" id="{00479582-8586-D92A-FE0C-2C7483B4A7E6}"/>
              </a:ext>
            </a:extLst>
          </p:cNvPr>
          <p:cNvPicPr>
            <a:picLocks noChangeAspect="1"/>
          </p:cNvPicPr>
          <p:nvPr/>
        </p:nvPicPr>
        <p:blipFill rotWithShape="1">
          <a:blip r:embed="rId4"/>
          <a:srcRect b="20189"/>
          <a:stretch/>
        </p:blipFill>
        <p:spPr>
          <a:xfrm>
            <a:off x="778140" y="0"/>
            <a:ext cx="4683029" cy="3070781"/>
          </a:xfrm>
          <a:prstGeom prst="rect">
            <a:avLst/>
          </a:prstGeom>
        </p:spPr>
      </p:pic>
      <p:pic>
        <p:nvPicPr>
          <p:cNvPr id="6" name="Picture 5">
            <a:extLst>
              <a:ext uri="{FF2B5EF4-FFF2-40B4-BE49-F238E27FC236}">
                <a16:creationId xmlns:a16="http://schemas.microsoft.com/office/drawing/2014/main" id="{22982DEC-7975-D5F3-F9A6-730A1ACC70C6}"/>
              </a:ext>
            </a:extLst>
          </p:cNvPr>
          <p:cNvPicPr>
            <a:picLocks noChangeAspect="1"/>
          </p:cNvPicPr>
          <p:nvPr/>
        </p:nvPicPr>
        <p:blipFill rotWithShape="1">
          <a:blip r:embed="rId5"/>
          <a:srcRect b="20189"/>
          <a:stretch/>
        </p:blipFill>
        <p:spPr>
          <a:xfrm>
            <a:off x="778140" y="3084294"/>
            <a:ext cx="4683029" cy="3070781"/>
          </a:xfrm>
          <a:prstGeom prst="rect">
            <a:avLst/>
          </a:prstGeom>
        </p:spPr>
      </p:pic>
      <p:pic>
        <p:nvPicPr>
          <p:cNvPr id="7" name="Picture 6">
            <a:extLst>
              <a:ext uri="{FF2B5EF4-FFF2-40B4-BE49-F238E27FC236}">
                <a16:creationId xmlns:a16="http://schemas.microsoft.com/office/drawing/2014/main" id="{FAB64CD3-ADA7-2882-00B9-DDB01E597161}"/>
              </a:ext>
            </a:extLst>
          </p:cNvPr>
          <p:cNvPicPr>
            <a:picLocks noChangeAspect="1"/>
          </p:cNvPicPr>
          <p:nvPr/>
        </p:nvPicPr>
        <p:blipFill rotWithShape="1">
          <a:blip r:embed="rId6"/>
          <a:srcRect l="12370" t="82600" r="11945"/>
          <a:stretch/>
        </p:blipFill>
        <p:spPr>
          <a:xfrm>
            <a:off x="4196652" y="6180160"/>
            <a:ext cx="3798695" cy="717503"/>
          </a:xfrm>
          <a:prstGeom prst="rect">
            <a:avLst/>
          </a:prstGeom>
        </p:spPr>
      </p:pic>
    </p:spTree>
    <p:extLst>
      <p:ext uri="{BB962C8B-B14F-4D97-AF65-F5344CB8AC3E}">
        <p14:creationId xmlns:p14="http://schemas.microsoft.com/office/powerpoint/2010/main" val="21502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2C22E0-8D86-2C9E-3154-CE949CDCF07A}"/>
              </a:ext>
            </a:extLst>
          </p:cNvPr>
          <p:cNvSpPr>
            <a:spLocks noGrp="1"/>
          </p:cNvSpPr>
          <p:nvPr>
            <p:ph type="sldNum" sz="quarter" idx="12"/>
          </p:nvPr>
        </p:nvSpPr>
        <p:spPr/>
        <p:txBody>
          <a:bodyPr/>
          <a:lstStyle/>
          <a:p>
            <a:fld id="{CA5C1F0B-256B-3243-BFD0-E9259D5AEDE3}" type="slidenum">
              <a:rPr lang="en-US" smtClean="0"/>
              <a:t>55</a:t>
            </a:fld>
            <a:endParaRPr lang="en-US"/>
          </a:p>
        </p:txBody>
      </p:sp>
      <p:pic>
        <p:nvPicPr>
          <p:cNvPr id="3" name="Picture 2">
            <a:extLst>
              <a:ext uri="{FF2B5EF4-FFF2-40B4-BE49-F238E27FC236}">
                <a16:creationId xmlns:a16="http://schemas.microsoft.com/office/drawing/2014/main" id="{56BCCD59-4131-D522-4E79-3F62C7846D84}"/>
              </a:ext>
            </a:extLst>
          </p:cNvPr>
          <p:cNvPicPr>
            <a:picLocks noChangeAspect="1"/>
          </p:cNvPicPr>
          <p:nvPr/>
        </p:nvPicPr>
        <p:blipFill>
          <a:blip r:embed="rId2"/>
          <a:stretch>
            <a:fillRect/>
          </a:stretch>
        </p:blipFill>
        <p:spPr>
          <a:xfrm>
            <a:off x="83626" y="539400"/>
            <a:ext cx="3923092" cy="2541722"/>
          </a:xfrm>
          <a:prstGeom prst="rect">
            <a:avLst/>
          </a:prstGeom>
        </p:spPr>
      </p:pic>
      <p:pic>
        <p:nvPicPr>
          <p:cNvPr id="4" name="Picture 3">
            <a:extLst>
              <a:ext uri="{FF2B5EF4-FFF2-40B4-BE49-F238E27FC236}">
                <a16:creationId xmlns:a16="http://schemas.microsoft.com/office/drawing/2014/main" id="{B46F261B-9176-3FEE-7CBB-C95C45CC9F42}"/>
              </a:ext>
            </a:extLst>
          </p:cNvPr>
          <p:cNvPicPr>
            <a:picLocks noChangeAspect="1"/>
          </p:cNvPicPr>
          <p:nvPr/>
        </p:nvPicPr>
        <p:blipFill>
          <a:blip r:embed="rId3"/>
          <a:stretch>
            <a:fillRect/>
          </a:stretch>
        </p:blipFill>
        <p:spPr>
          <a:xfrm>
            <a:off x="4123519" y="521318"/>
            <a:ext cx="3923092" cy="2541722"/>
          </a:xfrm>
          <a:prstGeom prst="rect">
            <a:avLst/>
          </a:prstGeom>
        </p:spPr>
      </p:pic>
      <p:pic>
        <p:nvPicPr>
          <p:cNvPr id="5" name="Picture 4">
            <a:extLst>
              <a:ext uri="{FF2B5EF4-FFF2-40B4-BE49-F238E27FC236}">
                <a16:creationId xmlns:a16="http://schemas.microsoft.com/office/drawing/2014/main" id="{13667C91-24C9-9ABC-2C5B-C28CE9DEEAAB}"/>
              </a:ext>
            </a:extLst>
          </p:cNvPr>
          <p:cNvPicPr>
            <a:picLocks noChangeAspect="1"/>
          </p:cNvPicPr>
          <p:nvPr/>
        </p:nvPicPr>
        <p:blipFill>
          <a:blip r:embed="rId4"/>
          <a:stretch>
            <a:fillRect/>
          </a:stretch>
        </p:blipFill>
        <p:spPr>
          <a:xfrm>
            <a:off x="8268908" y="521318"/>
            <a:ext cx="3923092" cy="2541722"/>
          </a:xfrm>
          <a:prstGeom prst="rect">
            <a:avLst/>
          </a:prstGeom>
        </p:spPr>
      </p:pic>
      <p:pic>
        <p:nvPicPr>
          <p:cNvPr id="6" name="Picture 5">
            <a:extLst>
              <a:ext uri="{FF2B5EF4-FFF2-40B4-BE49-F238E27FC236}">
                <a16:creationId xmlns:a16="http://schemas.microsoft.com/office/drawing/2014/main" id="{FDD651B8-6B64-FA27-B2B6-BE9E6B8DFC6A}"/>
              </a:ext>
            </a:extLst>
          </p:cNvPr>
          <p:cNvPicPr>
            <a:picLocks noChangeAspect="1"/>
          </p:cNvPicPr>
          <p:nvPr/>
        </p:nvPicPr>
        <p:blipFill>
          <a:blip r:embed="rId5"/>
          <a:stretch>
            <a:fillRect/>
          </a:stretch>
        </p:blipFill>
        <p:spPr>
          <a:xfrm>
            <a:off x="1395815" y="3289515"/>
            <a:ext cx="3923092" cy="2541722"/>
          </a:xfrm>
          <a:prstGeom prst="rect">
            <a:avLst/>
          </a:prstGeom>
        </p:spPr>
      </p:pic>
      <p:pic>
        <p:nvPicPr>
          <p:cNvPr id="7" name="Picture 6">
            <a:extLst>
              <a:ext uri="{FF2B5EF4-FFF2-40B4-BE49-F238E27FC236}">
                <a16:creationId xmlns:a16="http://schemas.microsoft.com/office/drawing/2014/main" id="{E1CE7206-CB3E-0E1C-D30F-EA8942C5EA3A}"/>
              </a:ext>
            </a:extLst>
          </p:cNvPr>
          <p:cNvPicPr>
            <a:picLocks noChangeAspect="1"/>
          </p:cNvPicPr>
          <p:nvPr/>
        </p:nvPicPr>
        <p:blipFill>
          <a:blip r:embed="rId6"/>
          <a:stretch>
            <a:fillRect/>
          </a:stretch>
        </p:blipFill>
        <p:spPr>
          <a:xfrm>
            <a:off x="6307362" y="3256470"/>
            <a:ext cx="3923092" cy="2541722"/>
          </a:xfrm>
          <a:prstGeom prst="rect">
            <a:avLst/>
          </a:prstGeom>
        </p:spPr>
      </p:pic>
      <p:pic>
        <p:nvPicPr>
          <p:cNvPr id="8" name="Picture 7">
            <a:extLst>
              <a:ext uri="{FF2B5EF4-FFF2-40B4-BE49-F238E27FC236}">
                <a16:creationId xmlns:a16="http://schemas.microsoft.com/office/drawing/2014/main" id="{19201FC1-FA6C-6C05-4CD0-436B616A6C0E}"/>
              </a:ext>
            </a:extLst>
          </p:cNvPr>
          <p:cNvPicPr>
            <a:picLocks noChangeAspect="1"/>
          </p:cNvPicPr>
          <p:nvPr/>
        </p:nvPicPr>
        <p:blipFill rotWithShape="1">
          <a:blip r:embed="rId7"/>
          <a:srcRect l="12370" t="82600" r="11945"/>
          <a:stretch/>
        </p:blipFill>
        <p:spPr>
          <a:xfrm>
            <a:off x="4196651" y="5927443"/>
            <a:ext cx="3798695" cy="717503"/>
          </a:xfrm>
          <a:prstGeom prst="rect">
            <a:avLst/>
          </a:prstGeom>
        </p:spPr>
      </p:pic>
    </p:spTree>
    <p:extLst>
      <p:ext uri="{BB962C8B-B14F-4D97-AF65-F5344CB8AC3E}">
        <p14:creationId xmlns:p14="http://schemas.microsoft.com/office/powerpoint/2010/main" val="81934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B37A7C-DD9B-E8DE-4A6C-670E40F54161}"/>
              </a:ext>
            </a:extLst>
          </p:cNvPr>
          <p:cNvSpPr>
            <a:spLocks noGrp="1"/>
          </p:cNvSpPr>
          <p:nvPr>
            <p:ph type="sldNum" sz="quarter" idx="12"/>
          </p:nvPr>
        </p:nvSpPr>
        <p:spPr/>
        <p:txBody>
          <a:bodyPr/>
          <a:lstStyle/>
          <a:p>
            <a:fld id="{CA5C1F0B-256B-3243-BFD0-E9259D5AEDE3}" type="slidenum">
              <a:rPr lang="en-US" smtClean="0"/>
              <a:t>56</a:t>
            </a:fld>
            <a:endParaRPr lang="en-US"/>
          </a:p>
        </p:txBody>
      </p:sp>
      <p:pic>
        <p:nvPicPr>
          <p:cNvPr id="3" name="Picture 2" descr="A graph of different colored bars&#10;&#10;Description automatically generated">
            <a:extLst>
              <a:ext uri="{FF2B5EF4-FFF2-40B4-BE49-F238E27FC236}">
                <a16:creationId xmlns:a16="http://schemas.microsoft.com/office/drawing/2014/main" id="{D672560D-100E-4A52-7597-AE8F837BAB40}"/>
              </a:ext>
            </a:extLst>
          </p:cNvPr>
          <p:cNvPicPr>
            <a:picLocks noChangeAspect="1"/>
          </p:cNvPicPr>
          <p:nvPr/>
        </p:nvPicPr>
        <p:blipFill>
          <a:blip r:embed="rId2"/>
          <a:stretch>
            <a:fillRect/>
          </a:stretch>
        </p:blipFill>
        <p:spPr>
          <a:xfrm>
            <a:off x="2119065" y="1543515"/>
            <a:ext cx="8755003" cy="4077174"/>
          </a:xfrm>
          <a:prstGeom prst="rect">
            <a:avLst/>
          </a:prstGeom>
          <a:ln>
            <a:noFill/>
          </a:ln>
        </p:spPr>
      </p:pic>
      <p:sp>
        <p:nvSpPr>
          <p:cNvPr id="4" name="Title 1">
            <a:extLst>
              <a:ext uri="{FF2B5EF4-FFF2-40B4-BE49-F238E27FC236}">
                <a16:creationId xmlns:a16="http://schemas.microsoft.com/office/drawing/2014/main" id="{1F2F0F3A-5D78-E9F5-D6F3-AFF3468FC7A7}"/>
              </a:ext>
            </a:extLst>
          </p:cNvPr>
          <p:cNvSpPr txBox="1">
            <a:spLocks/>
          </p:cNvSpPr>
          <p:nvPr/>
        </p:nvSpPr>
        <p:spPr>
          <a:xfrm>
            <a:off x="358468" y="7369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endParaRPr lang="en-US" dirty="0"/>
          </a:p>
        </p:txBody>
      </p:sp>
      <p:sp>
        <p:nvSpPr>
          <p:cNvPr id="6" name="Title 1">
            <a:extLst>
              <a:ext uri="{FF2B5EF4-FFF2-40B4-BE49-F238E27FC236}">
                <a16:creationId xmlns:a16="http://schemas.microsoft.com/office/drawing/2014/main" id="{F07651F7-E3B0-C4F7-B9E6-603FB675AC3F}"/>
              </a:ext>
            </a:extLst>
          </p:cNvPr>
          <p:cNvSpPr txBox="1">
            <a:spLocks/>
          </p:cNvSpPr>
          <p:nvPr/>
        </p:nvSpPr>
        <p:spPr>
          <a:xfrm>
            <a:off x="838199" y="60061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3200" dirty="0"/>
              <a:t>DevOps results/throughput-oriented applications</a:t>
            </a:r>
          </a:p>
        </p:txBody>
      </p:sp>
    </p:spTree>
    <p:extLst>
      <p:ext uri="{BB962C8B-B14F-4D97-AF65-F5344CB8AC3E}">
        <p14:creationId xmlns:p14="http://schemas.microsoft.com/office/powerpoint/2010/main" val="134593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eft Brace 16">
            <a:extLst>
              <a:ext uri="{FF2B5EF4-FFF2-40B4-BE49-F238E27FC236}">
                <a16:creationId xmlns:a16="http://schemas.microsoft.com/office/drawing/2014/main" id="{CFD20BE0-AFF5-8437-DC29-4C973690DF3E}"/>
              </a:ext>
            </a:extLst>
          </p:cNvPr>
          <p:cNvSpPr/>
          <p:nvPr/>
        </p:nvSpPr>
        <p:spPr>
          <a:xfrm rot="5400000">
            <a:off x="6930055" y="985751"/>
            <a:ext cx="365124" cy="2626044"/>
          </a:xfrm>
          <a:prstGeom prst="leftBrace">
            <a:avLst>
              <a:gd name="adj1" fmla="val 2747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3465BA8E-C679-24B6-B66F-83FEF0DDC9C1}"/>
              </a:ext>
            </a:extLst>
          </p:cNvPr>
          <p:cNvSpPr txBox="1"/>
          <p:nvPr/>
        </p:nvSpPr>
        <p:spPr>
          <a:xfrm>
            <a:off x="5474433" y="1451461"/>
            <a:ext cx="3276368" cy="646331"/>
          </a:xfrm>
          <a:prstGeom prst="rect">
            <a:avLst/>
          </a:prstGeom>
          <a:noFill/>
        </p:spPr>
        <p:txBody>
          <a:bodyPr wrap="square" rtlCol="0">
            <a:spAutoFit/>
          </a:bodyPr>
          <a:lstStyle/>
          <a:p>
            <a:r>
              <a:rPr lang="en-US" dirty="0">
                <a:latin typeface="Poppins" pitchFamily="2" charset="77"/>
                <a:cs typeface="Poppins" pitchFamily="2" charset="77"/>
              </a:rPr>
              <a:t>Avg.</a:t>
            </a:r>
            <a:r>
              <a:rPr lang="en-US" b="1" dirty="0">
                <a:solidFill>
                  <a:schemeClr val="accent6"/>
                </a:solidFill>
                <a:latin typeface="Poppins" pitchFamily="2" charset="77"/>
                <a:cs typeface="Poppins" pitchFamily="2" charset="77"/>
              </a:rPr>
              <a:t> GreenSKU</a:t>
            </a:r>
            <a:r>
              <a:rPr lang="en-US" dirty="0">
                <a:latin typeface="Poppins" pitchFamily="2" charset="77"/>
                <a:cs typeface="Poppins" pitchFamily="2" charset="77"/>
              </a:rPr>
              <a:t> scaling factor relative to </a:t>
            </a:r>
            <a:r>
              <a:rPr lang="en-US" dirty="0">
                <a:solidFill>
                  <a:schemeClr val="accent2"/>
                </a:solidFill>
                <a:latin typeface="Poppins" pitchFamily="2" charset="77"/>
                <a:cs typeface="Poppins" pitchFamily="2" charset="77"/>
              </a:rPr>
              <a:t>baseline</a:t>
            </a:r>
            <a:r>
              <a:rPr lang="en-US" dirty="0">
                <a:latin typeface="Poppins" pitchFamily="2" charset="77"/>
                <a:cs typeface="Poppins" pitchFamily="2" charset="77"/>
              </a:rPr>
              <a:t>… </a:t>
            </a:r>
          </a:p>
        </p:txBody>
      </p:sp>
      <p:graphicFrame>
        <p:nvGraphicFramePr>
          <p:cNvPr id="5" name="Table 4">
            <a:extLst>
              <a:ext uri="{FF2B5EF4-FFF2-40B4-BE49-F238E27FC236}">
                <a16:creationId xmlns:a16="http://schemas.microsoft.com/office/drawing/2014/main" id="{3D56F344-D621-3A69-4922-38D36B8E1BE1}"/>
              </a:ext>
            </a:extLst>
          </p:cNvPr>
          <p:cNvGraphicFramePr>
            <a:graphicFrameLocks noGrp="1"/>
          </p:cNvGraphicFramePr>
          <p:nvPr>
            <p:extLst>
              <p:ext uri="{D42A27DB-BD31-4B8C-83A1-F6EECF244321}">
                <p14:modId xmlns:p14="http://schemas.microsoft.com/office/powerpoint/2010/main" val="1275694452"/>
              </p:ext>
            </p:extLst>
          </p:nvPr>
        </p:nvGraphicFramePr>
        <p:xfrm>
          <a:off x="3502734" y="2817212"/>
          <a:ext cx="5057200" cy="2620264"/>
        </p:xfrm>
        <a:graphic>
          <a:graphicData uri="http://schemas.openxmlformats.org/drawingml/2006/table">
            <a:tbl>
              <a:tblPr firstRow="1" bandRow="1">
                <a:tableStyleId>{5C22544A-7EE6-4342-B048-85BDC9FD1C3A}</a:tableStyleId>
              </a:tblPr>
              <a:tblGrid>
                <a:gridCol w="2430691">
                  <a:extLst>
                    <a:ext uri="{9D8B030D-6E8A-4147-A177-3AD203B41FA5}">
                      <a16:colId xmlns:a16="http://schemas.microsoft.com/office/drawing/2014/main" val="1817498877"/>
                    </a:ext>
                  </a:extLst>
                </a:gridCol>
                <a:gridCol w="875503">
                  <a:extLst>
                    <a:ext uri="{9D8B030D-6E8A-4147-A177-3AD203B41FA5}">
                      <a16:colId xmlns:a16="http://schemas.microsoft.com/office/drawing/2014/main" val="2638117997"/>
                    </a:ext>
                  </a:extLst>
                </a:gridCol>
                <a:gridCol w="875503">
                  <a:extLst>
                    <a:ext uri="{9D8B030D-6E8A-4147-A177-3AD203B41FA5}">
                      <a16:colId xmlns:a16="http://schemas.microsoft.com/office/drawing/2014/main" val="2941753771"/>
                    </a:ext>
                  </a:extLst>
                </a:gridCol>
                <a:gridCol w="875503">
                  <a:extLst>
                    <a:ext uri="{9D8B030D-6E8A-4147-A177-3AD203B41FA5}">
                      <a16:colId xmlns:a16="http://schemas.microsoft.com/office/drawing/2014/main" val="3068586051"/>
                    </a:ext>
                  </a:extLst>
                </a:gridCol>
              </a:tblGrid>
              <a:tr h="370840">
                <a:tc>
                  <a:txBody>
                    <a:bodyPr/>
                    <a:lstStyle/>
                    <a:p>
                      <a:r>
                        <a:rPr lang="en-US" b="0" dirty="0">
                          <a:latin typeface="Poppins" pitchFamily="2" charset="77"/>
                          <a:cs typeface="Poppins" pitchFamily="2" charset="77"/>
                        </a:rPr>
                        <a:t>Category</a:t>
                      </a:r>
                    </a:p>
                  </a:txBody>
                  <a:tcPr/>
                </a:tc>
                <a:tc>
                  <a:txBody>
                    <a:bodyPr/>
                    <a:lstStyle/>
                    <a:p>
                      <a:pPr algn="l"/>
                      <a:r>
                        <a:rPr lang="en-US" b="0" dirty="0">
                          <a:latin typeface="Poppins" pitchFamily="2" charset="77"/>
                          <a:cs typeface="Poppins" pitchFamily="2" charset="77"/>
                        </a:rPr>
                        <a:t>Gen1</a:t>
                      </a:r>
                    </a:p>
                  </a:txBody>
                  <a:tcPr/>
                </a:tc>
                <a:tc>
                  <a:txBody>
                    <a:bodyPr/>
                    <a:lstStyle/>
                    <a:p>
                      <a:pPr algn="l"/>
                      <a:r>
                        <a:rPr lang="en-US" b="0" dirty="0">
                          <a:latin typeface="Poppins" pitchFamily="2" charset="77"/>
                          <a:cs typeface="Poppins" pitchFamily="2" charset="77"/>
                        </a:rPr>
                        <a:t>Gen2</a:t>
                      </a:r>
                    </a:p>
                  </a:txBody>
                  <a:tcPr/>
                </a:tc>
                <a:tc>
                  <a:txBody>
                    <a:bodyPr/>
                    <a:lstStyle/>
                    <a:p>
                      <a:pPr algn="l"/>
                      <a:r>
                        <a:rPr lang="en-US" b="0" dirty="0">
                          <a:latin typeface="Poppins" pitchFamily="2" charset="77"/>
                          <a:cs typeface="Poppins" pitchFamily="2" charset="77"/>
                        </a:rPr>
                        <a:t>Gen3</a:t>
                      </a:r>
                    </a:p>
                  </a:txBody>
                  <a:tcPr/>
                </a:tc>
                <a:extLst>
                  <a:ext uri="{0D108BD9-81ED-4DB2-BD59-A6C34878D82A}">
                    <a16:rowId xmlns:a16="http://schemas.microsoft.com/office/drawing/2014/main" val="2325028657"/>
                  </a:ext>
                </a:extLst>
              </a:tr>
              <a:tr h="374904">
                <a:tc>
                  <a:txBody>
                    <a:bodyPr/>
                    <a:lstStyle/>
                    <a:p>
                      <a:r>
                        <a:rPr lang="en-US" b="0" dirty="0">
                          <a:latin typeface="Poppins" pitchFamily="2" charset="77"/>
                          <a:cs typeface="Poppins" pitchFamily="2" charset="77"/>
                        </a:rPr>
                        <a:t>Big Data</a:t>
                      </a:r>
                    </a:p>
                  </a:txBody>
                  <a:tcPr/>
                </a:tc>
                <a:tc>
                  <a:txBody>
                    <a:bodyPr/>
                    <a:lstStyle/>
                    <a:p>
                      <a:pPr algn="l" rtl="0" fontAlgn="b"/>
                      <a:r>
                        <a:rPr lang="en-US" b="0" dirty="0">
                          <a:effectLst/>
                          <a:latin typeface="Poppins" pitchFamily="2" charset="77"/>
                          <a:cs typeface="Poppins" pitchFamily="2" charset="77"/>
                        </a:rPr>
                        <a:t>1.12</a:t>
                      </a:r>
                    </a:p>
                  </a:txBody>
                  <a:tcPr marL="28575" marR="28575" marT="19050" marB="19050" anchor="b">
                    <a:solidFill>
                      <a:schemeClr val="accent4">
                        <a:lumMod val="40000"/>
                        <a:lumOff val="60000"/>
                      </a:schemeClr>
                    </a:solidFill>
                  </a:tcPr>
                </a:tc>
                <a:tc>
                  <a:txBody>
                    <a:bodyPr/>
                    <a:lstStyle/>
                    <a:p>
                      <a:pPr algn="l" rtl="0" fontAlgn="b"/>
                      <a:r>
                        <a:rPr lang="en-US" b="0" dirty="0">
                          <a:effectLst/>
                          <a:latin typeface="Poppins" pitchFamily="2" charset="77"/>
                          <a:cs typeface="Poppins" pitchFamily="2" charset="77"/>
                        </a:rPr>
                        <a:t>1.12</a:t>
                      </a:r>
                    </a:p>
                  </a:txBody>
                  <a:tcPr marL="28575" marR="28575" marT="19050" marB="19050" anchor="b">
                    <a:solidFill>
                      <a:schemeClr val="accent4">
                        <a:lumMod val="40000"/>
                        <a:lumOff val="60000"/>
                      </a:schemeClr>
                    </a:solidFill>
                  </a:tcPr>
                </a:tc>
                <a:tc>
                  <a:txBody>
                    <a:bodyPr/>
                    <a:lstStyle/>
                    <a:p>
                      <a:pPr algn="l" rtl="0" fontAlgn="b"/>
                      <a:r>
                        <a:rPr lang="en-US" b="0" dirty="0">
                          <a:effectLst/>
                          <a:latin typeface="Poppins" pitchFamily="2" charset="77"/>
                          <a:cs typeface="Poppins" pitchFamily="2" charset="77"/>
                        </a:rPr>
                        <a:t>1.25</a:t>
                      </a:r>
                    </a:p>
                  </a:txBody>
                  <a:tcPr marL="28575" marR="28575" marT="19050" marB="19050" anchor="b">
                    <a:solidFill>
                      <a:schemeClr val="accent2">
                        <a:lumMod val="60000"/>
                        <a:lumOff val="40000"/>
                      </a:schemeClr>
                    </a:solidFill>
                  </a:tcPr>
                </a:tc>
                <a:extLst>
                  <a:ext uri="{0D108BD9-81ED-4DB2-BD59-A6C34878D82A}">
                    <a16:rowId xmlns:a16="http://schemas.microsoft.com/office/drawing/2014/main" val="2329198868"/>
                  </a:ext>
                </a:extLst>
              </a:tr>
              <a:tr h="374904">
                <a:tc>
                  <a:txBody>
                    <a:bodyPr/>
                    <a:lstStyle/>
                    <a:p>
                      <a:r>
                        <a:rPr lang="en-US" b="0" dirty="0">
                          <a:latin typeface="Poppins" pitchFamily="2" charset="77"/>
                          <a:cs typeface="Poppins" pitchFamily="2" charset="77"/>
                        </a:rPr>
                        <a:t>Web App</a:t>
                      </a:r>
                    </a:p>
                  </a:txBody>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1.1</a:t>
                      </a:r>
                    </a:p>
                  </a:txBody>
                  <a:tcPr marL="28575" marR="28575" marT="19050" marB="19050" anchor="b">
                    <a:solidFill>
                      <a:schemeClr val="accent4">
                        <a:lumMod val="40000"/>
                        <a:lumOff val="60000"/>
                      </a:schemeClr>
                    </a:solidFill>
                  </a:tcPr>
                </a:tc>
                <a:tc>
                  <a:txBody>
                    <a:bodyPr/>
                    <a:lstStyle/>
                    <a:p>
                      <a:pPr algn="l" rtl="0" fontAlgn="b"/>
                      <a:r>
                        <a:rPr lang="en-US" b="0" dirty="0">
                          <a:effectLst/>
                          <a:latin typeface="Poppins" pitchFamily="2" charset="77"/>
                          <a:cs typeface="Poppins" pitchFamily="2" charset="77"/>
                        </a:rPr>
                        <a:t>1.25</a:t>
                      </a:r>
                    </a:p>
                  </a:txBody>
                  <a:tcPr marL="28575" marR="28575" marT="19050" marB="19050" anchor="b">
                    <a:solidFill>
                      <a:schemeClr val="accent2">
                        <a:lumMod val="60000"/>
                        <a:lumOff val="40000"/>
                      </a:schemeClr>
                    </a:solidFill>
                  </a:tcPr>
                </a:tc>
                <a:extLst>
                  <a:ext uri="{0D108BD9-81ED-4DB2-BD59-A6C34878D82A}">
                    <a16:rowId xmlns:a16="http://schemas.microsoft.com/office/drawing/2014/main" val="3599134519"/>
                  </a:ext>
                </a:extLst>
              </a:tr>
              <a:tr h="374904">
                <a:tc>
                  <a:txBody>
                    <a:bodyPr/>
                    <a:lstStyle/>
                    <a:p>
                      <a:r>
                        <a:rPr lang="en-US" b="0" dirty="0">
                          <a:latin typeface="Poppins" pitchFamily="2" charset="77"/>
                          <a:cs typeface="Poppins" pitchFamily="2" charset="77"/>
                        </a:rPr>
                        <a:t>RTC</a:t>
                      </a:r>
                    </a:p>
                  </a:txBody>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1.12</a:t>
                      </a:r>
                    </a:p>
                  </a:txBody>
                  <a:tcPr marL="28575" marR="28575" marT="19050" marB="19050" anchor="b">
                    <a:solidFill>
                      <a:schemeClr val="accent4">
                        <a:lumMod val="40000"/>
                        <a:lumOff val="60000"/>
                      </a:schemeClr>
                    </a:solidFill>
                  </a:tcPr>
                </a:tc>
                <a:tc>
                  <a:txBody>
                    <a:bodyPr/>
                    <a:lstStyle/>
                    <a:p>
                      <a:pPr algn="l" rtl="0" fontAlgn="b"/>
                      <a:r>
                        <a:rPr lang="en-US" b="0" dirty="0">
                          <a:effectLst/>
                          <a:latin typeface="Poppins" pitchFamily="2" charset="77"/>
                          <a:cs typeface="Poppins" pitchFamily="2" charset="77"/>
                        </a:rPr>
                        <a:t>1.25</a:t>
                      </a:r>
                    </a:p>
                  </a:txBody>
                  <a:tcPr marL="28575" marR="28575" marT="19050" marB="19050" anchor="b">
                    <a:solidFill>
                      <a:schemeClr val="accent2">
                        <a:lumMod val="60000"/>
                        <a:lumOff val="40000"/>
                      </a:schemeClr>
                    </a:solidFill>
                  </a:tcPr>
                </a:tc>
                <a:extLst>
                  <a:ext uri="{0D108BD9-81ED-4DB2-BD59-A6C34878D82A}">
                    <a16:rowId xmlns:a16="http://schemas.microsoft.com/office/drawing/2014/main" val="295680408"/>
                  </a:ext>
                </a:extLst>
              </a:tr>
              <a:tr h="374904">
                <a:tc>
                  <a:txBody>
                    <a:bodyPr/>
                    <a:lstStyle/>
                    <a:p>
                      <a:r>
                        <a:rPr lang="en-US" b="0" dirty="0">
                          <a:latin typeface="Poppins" pitchFamily="2" charset="77"/>
                          <a:cs typeface="Poppins" pitchFamily="2" charset="77"/>
                        </a:rPr>
                        <a:t>ML Inference</a:t>
                      </a:r>
                    </a:p>
                  </a:txBody>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extLst>
                  <a:ext uri="{0D108BD9-81ED-4DB2-BD59-A6C34878D82A}">
                    <a16:rowId xmlns:a16="http://schemas.microsoft.com/office/drawing/2014/main" val="3637904999"/>
                  </a:ext>
                </a:extLst>
              </a:tr>
              <a:tr h="374904">
                <a:tc>
                  <a:txBody>
                    <a:bodyPr/>
                    <a:lstStyle/>
                    <a:p>
                      <a:r>
                        <a:rPr lang="en-US" b="0" dirty="0">
                          <a:latin typeface="Poppins" pitchFamily="2" charset="77"/>
                          <a:cs typeface="Poppins" pitchFamily="2" charset="77"/>
                        </a:rPr>
                        <a:t>Web Proxy</a:t>
                      </a:r>
                    </a:p>
                  </a:txBody>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1.15</a:t>
                      </a:r>
                    </a:p>
                  </a:txBody>
                  <a:tcPr marL="28575" marR="28575" marT="19050" marB="19050" anchor="b">
                    <a:solidFill>
                      <a:schemeClr val="accent4">
                        <a:lumMod val="60000"/>
                        <a:lumOff val="40000"/>
                      </a:schemeClr>
                    </a:solidFill>
                  </a:tcPr>
                </a:tc>
                <a:extLst>
                  <a:ext uri="{0D108BD9-81ED-4DB2-BD59-A6C34878D82A}">
                    <a16:rowId xmlns:a16="http://schemas.microsoft.com/office/drawing/2014/main" val="4190026903"/>
                  </a:ext>
                </a:extLst>
              </a:tr>
              <a:tr h="374904">
                <a:tc>
                  <a:txBody>
                    <a:bodyPr/>
                    <a:lstStyle/>
                    <a:p>
                      <a:r>
                        <a:rPr lang="en-US" b="0" dirty="0">
                          <a:latin typeface="Poppins" pitchFamily="2" charset="77"/>
                          <a:cs typeface="Poppins" pitchFamily="2" charset="77"/>
                        </a:rPr>
                        <a:t>DevOps</a:t>
                      </a:r>
                    </a:p>
                  </a:txBody>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a:t>
                      </a:r>
                    </a:p>
                  </a:txBody>
                  <a:tcPr marL="28575" marR="28575" marT="19050" marB="19050" anchor="b">
                    <a:solidFill>
                      <a:schemeClr val="accent6">
                        <a:lumMod val="40000"/>
                        <a:lumOff val="60000"/>
                      </a:schemeClr>
                    </a:solidFill>
                  </a:tcPr>
                </a:tc>
                <a:tc>
                  <a:txBody>
                    <a:bodyPr/>
                    <a:lstStyle/>
                    <a:p>
                      <a:pPr algn="l" rtl="0" fontAlgn="b"/>
                      <a:r>
                        <a:rPr lang="en-US" b="0" dirty="0">
                          <a:effectLst/>
                          <a:latin typeface="Poppins" pitchFamily="2" charset="77"/>
                          <a:cs typeface="Poppins" pitchFamily="2" charset="77"/>
                        </a:rPr>
                        <a:t>1.25</a:t>
                      </a:r>
                    </a:p>
                  </a:txBody>
                  <a:tcPr marL="28575" marR="28575" marT="19050" marB="19050" anchor="b">
                    <a:solidFill>
                      <a:schemeClr val="accent2">
                        <a:lumMod val="60000"/>
                        <a:lumOff val="40000"/>
                      </a:schemeClr>
                    </a:solidFill>
                  </a:tcPr>
                </a:tc>
                <a:extLst>
                  <a:ext uri="{0D108BD9-81ED-4DB2-BD59-A6C34878D82A}">
                    <a16:rowId xmlns:a16="http://schemas.microsoft.com/office/drawing/2014/main" val="255950652"/>
                  </a:ext>
                </a:extLst>
              </a:tr>
            </a:tbl>
          </a:graphicData>
        </a:graphic>
      </p:graphicFrame>
      <p:sp>
        <p:nvSpPr>
          <p:cNvPr id="2" name="Title 1">
            <a:extLst>
              <a:ext uri="{FF2B5EF4-FFF2-40B4-BE49-F238E27FC236}">
                <a16:creationId xmlns:a16="http://schemas.microsoft.com/office/drawing/2014/main" id="{81F109FF-B5CC-D126-01E8-FF95F2A20EC3}"/>
              </a:ext>
            </a:extLst>
          </p:cNvPr>
          <p:cNvSpPr>
            <a:spLocks noGrp="1"/>
          </p:cNvSpPr>
          <p:nvPr>
            <p:ph type="title"/>
          </p:nvPr>
        </p:nvSpPr>
        <p:spPr>
          <a:xfrm>
            <a:off x="216633" y="125898"/>
            <a:ext cx="5257800" cy="1325563"/>
          </a:xfrm>
        </p:spPr>
        <p:txBody>
          <a:bodyPr/>
          <a:lstStyle/>
          <a:p>
            <a:r>
              <a:rPr lang="en-US" dirty="0"/>
              <a:t>All scaling factors</a:t>
            </a:r>
          </a:p>
        </p:txBody>
      </p:sp>
    </p:spTree>
    <p:extLst>
      <p:ext uri="{BB962C8B-B14F-4D97-AF65-F5344CB8AC3E}">
        <p14:creationId xmlns:p14="http://schemas.microsoft.com/office/powerpoint/2010/main" val="405030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68F0-BA7A-D4ED-D83E-806045860756}"/>
              </a:ext>
            </a:extLst>
          </p:cNvPr>
          <p:cNvSpPr>
            <a:spLocks noGrp="1"/>
          </p:cNvSpPr>
          <p:nvPr>
            <p:ph type="title"/>
          </p:nvPr>
        </p:nvSpPr>
        <p:spPr/>
        <p:txBody>
          <a:bodyPr/>
          <a:lstStyle/>
          <a:p>
            <a:r>
              <a:rPr lang="en-US" dirty="0"/>
              <a:t>Allocation simulator details</a:t>
            </a:r>
          </a:p>
        </p:txBody>
      </p:sp>
      <p:sp>
        <p:nvSpPr>
          <p:cNvPr id="4" name="Slide Number Placeholder 3">
            <a:extLst>
              <a:ext uri="{FF2B5EF4-FFF2-40B4-BE49-F238E27FC236}">
                <a16:creationId xmlns:a16="http://schemas.microsoft.com/office/drawing/2014/main" id="{74CCDCA5-7E0C-F79F-934F-DC19A63C40C6}"/>
              </a:ext>
            </a:extLst>
          </p:cNvPr>
          <p:cNvSpPr>
            <a:spLocks noGrp="1"/>
          </p:cNvSpPr>
          <p:nvPr>
            <p:ph type="sldNum" sz="quarter" idx="12"/>
          </p:nvPr>
        </p:nvSpPr>
        <p:spPr/>
        <p:txBody>
          <a:bodyPr/>
          <a:lstStyle/>
          <a:p>
            <a:fld id="{CA5C1F0B-256B-3243-BFD0-E9259D5AEDE3}" type="slidenum">
              <a:rPr lang="en-US" smtClean="0"/>
              <a:t>58</a:t>
            </a:fld>
            <a:endParaRPr lang="en-US"/>
          </a:p>
        </p:txBody>
      </p:sp>
      <p:grpSp>
        <p:nvGrpSpPr>
          <p:cNvPr id="7" name="Group 6">
            <a:extLst>
              <a:ext uri="{FF2B5EF4-FFF2-40B4-BE49-F238E27FC236}">
                <a16:creationId xmlns:a16="http://schemas.microsoft.com/office/drawing/2014/main" id="{10222093-1DF0-CAD8-0006-60BAD1F9A746}"/>
              </a:ext>
            </a:extLst>
          </p:cNvPr>
          <p:cNvGrpSpPr/>
          <p:nvPr/>
        </p:nvGrpSpPr>
        <p:grpSpPr>
          <a:xfrm>
            <a:off x="4799227" y="1669883"/>
            <a:ext cx="1918138" cy="1819701"/>
            <a:chOff x="8878383" y="2472435"/>
            <a:chExt cx="1918138" cy="1819701"/>
          </a:xfrm>
        </p:grpSpPr>
        <p:sp>
          <p:nvSpPr>
            <p:cNvPr id="8" name="Rounded Rectangle 7">
              <a:extLst>
                <a:ext uri="{FF2B5EF4-FFF2-40B4-BE49-F238E27FC236}">
                  <a16:creationId xmlns:a16="http://schemas.microsoft.com/office/drawing/2014/main" id="{49055FCF-5973-BD72-B894-2A5EDAE097D1}"/>
                </a:ext>
              </a:extLst>
            </p:cNvPr>
            <p:cNvSpPr/>
            <p:nvPr/>
          </p:nvSpPr>
          <p:spPr>
            <a:xfrm>
              <a:off x="8878383" y="2593875"/>
              <a:ext cx="1918138" cy="1698261"/>
            </a:xfrm>
            <a:prstGeom prst="roundRect">
              <a:avLst/>
            </a:prstGeom>
            <a:solidFill>
              <a:schemeClr val="bg1">
                <a:lumMod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latin typeface="Poppins" pitchFamily="2" charset="77"/>
                <a:cs typeface="Poppins" pitchFamily="2" charset="77"/>
              </a:endParaRPr>
            </a:p>
            <a:p>
              <a:pPr algn="ctr"/>
              <a:endParaRPr lang="en-US" dirty="0">
                <a:latin typeface="Poppins" pitchFamily="2" charset="77"/>
                <a:cs typeface="Poppins" pitchFamily="2" charset="77"/>
              </a:endParaRPr>
            </a:p>
            <a:p>
              <a:pPr algn="ctr"/>
              <a:endParaRPr lang="en-US" dirty="0">
                <a:latin typeface="Poppins" pitchFamily="2" charset="77"/>
                <a:cs typeface="Poppins" pitchFamily="2" charset="77"/>
              </a:endParaRPr>
            </a:p>
            <a:p>
              <a:pPr algn="ctr"/>
              <a:endParaRPr lang="en-US" dirty="0">
                <a:latin typeface="Poppins" pitchFamily="2" charset="77"/>
                <a:cs typeface="Poppins" pitchFamily="2" charset="77"/>
              </a:endParaRPr>
            </a:p>
            <a:p>
              <a:pPr algn="ctr"/>
              <a:r>
                <a:rPr lang="en-US" dirty="0">
                  <a:solidFill>
                    <a:schemeClr val="tx1"/>
                  </a:solidFill>
                  <a:latin typeface="Poppins" pitchFamily="2" charset="77"/>
                  <a:cs typeface="Poppins" pitchFamily="2" charset="77"/>
                </a:rPr>
                <a:t>VM Allocation</a:t>
              </a:r>
            </a:p>
            <a:p>
              <a:pPr algn="ctr"/>
              <a:r>
                <a:rPr lang="en-US" dirty="0">
                  <a:solidFill>
                    <a:schemeClr val="tx1"/>
                  </a:solidFill>
                  <a:latin typeface="Poppins" pitchFamily="2" charset="77"/>
                  <a:cs typeface="Poppins" pitchFamily="2" charset="77"/>
                </a:rPr>
                <a:t>Simulator</a:t>
              </a:r>
            </a:p>
            <a:p>
              <a:pPr algn="ctr"/>
              <a:endParaRPr lang="en-US" dirty="0"/>
            </a:p>
          </p:txBody>
        </p:sp>
        <p:pic>
          <p:nvPicPr>
            <p:cNvPr id="9" name="Graphic 8" descr="Brain with solid fill">
              <a:extLst>
                <a:ext uri="{FF2B5EF4-FFF2-40B4-BE49-F238E27FC236}">
                  <a16:creationId xmlns:a16="http://schemas.microsoft.com/office/drawing/2014/main" id="{3E8C2863-57FD-5798-DD68-12314510CF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7266" y="2472435"/>
              <a:ext cx="1380372" cy="1380372"/>
            </a:xfrm>
            <a:prstGeom prst="rect">
              <a:avLst/>
            </a:prstGeom>
          </p:spPr>
        </p:pic>
      </p:grpSp>
      <p:sp>
        <p:nvSpPr>
          <p:cNvPr id="10" name="TextBox 9">
            <a:extLst>
              <a:ext uri="{FF2B5EF4-FFF2-40B4-BE49-F238E27FC236}">
                <a16:creationId xmlns:a16="http://schemas.microsoft.com/office/drawing/2014/main" id="{6665523A-B1F4-87FF-A99B-02682F5C0503}"/>
              </a:ext>
            </a:extLst>
          </p:cNvPr>
          <p:cNvSpPr txBox="1"/>
          <p:nvPr/>
        </p:nvSpPr>
        <p:spPr>
          <a:xfrm>
            <a:off x="6986248" y="1901789"/>
            <a:ext cx="5158853" cy="1477328"/>
          </a:xfrm>
          <a:prstGeom prst="rect">
            <a:avLst/>
          </a:prstGeom>
          <a:noFill/>
        </p:spPr>
        <p:txBody>
          <a:bodyPr wrap="square" rtlCol="0">
            <a:spAutoFit/>
          </a:bodyPr>
          <a:lstStyle/>
          <a:p>
            <a:r>
              <a:rPr lang="en-US" dirty="0">
                <a:latin typeface="Poppins" pitchFamily="2" charset="77"/>
                <a:cs typeface="Poppins" pitchFamily="2" charset="77"/>
              </a:rPr>
              <a:t>Places VMs with the following preferences:</a:t>
            </a:r>
          </a:p>
          <a:p>
            <a:pPr marL="342900" indent="-342900">
              <a:buFont typeface="+mj-lt"/>
              <a:buAutoNum type="arabicPeriod"/>
            </a:pPr>
            <a:r>
              <a:rPr lang="en-US" dirty="0">
                <a:latin typeface="Poppins" pitchFamily="2" charset="77"/>
                <a:cs typeface="Poppins" pitchFamily="2" charset="77"/>
              </a:rPr>
              <a:t>If a VM is a ”Yes” to </a:t>
            </a:r>
            <a:r>
              <a:rPr lang="en-US" b="1" dirty="0">
                <a:solidFill>
                  <a:schemeClr val="accent6"/>
                </a:solidFill>
                <a:latin typeface="Poppins" pitchFamily="2" charset="77"/>
                <a:cs typeface="Poppins" pitchFamily="2" charset="77"/>
              </a:rPr>
              <a:t>GreenSKU</a:t>
            </a:r>
            <a:r>
              <a:rPr lang="en-US" dirty="0">
                <a:latin typeface="Poppins" pitchFamily="2" charset="77"/>
                <a:cs typeface="Poppins" pitchFamily="2" charset="77"/>
              </a:rPr>
              <a:t> adoption, prefer to place on a </a:t>
            </a:r>
            <a:r>
              <a:rPr lang="en-US" b="1" dirty="0">
                <a:solidFill>
                  <a:schemeClr val="accent6"/>
                </a:solidFill>
                <a:latin typeface="Poppins" pitchFamily="2" charset="77"/>
                <a:cs typeface="Poppins" pitchFamily="2" charset="77"/>
              </a:rPr>
              <a:t>GreenSKU</a:t>
            </a:r>
            <a:r>
              <a:rPr lang="en-US" dirty="0">
                <a:latin typeface="Poppins" pitchFamily="2" charset="77"/>
                <a:cs typeface="Poppins" pitchFamily="2" charset="77"/>
              </a:rPr>
              <a:t> server</a:t>
            </a:r>
          </a:p>
          <a:p>
            <a:pPr marL="342900" indent="-342900">
              <a:buFont typeface="+mj-lt"/>
              <a:buAutoNum type="arabicPeriod"/>
            </a:pPr>
            <a:r>
              <a:rPr lang="en-US" dirty="0">
                <a:latin typeface="Poppins" pitchFamily="2" charset="77"/>
                <a:cs typeface="Poppins" pitchFamily="2" charset="77"/>
              </a:rPr>
              <a:t>Prefer to place on non-empty servers</a:t>
            </a:r>
          </a:p>
          <a:p>
            <a:pPr marL="342900" indent="-342900">
              <a:buFont typeface="+mj-lt"/>
              <a:buAutoNum type="arabicPeriod"/>
            </a:pPr>
            <a:r>
              <a:rPr lang="en-US" dirty="0">
                <a:latin typeface="Poppins" pitchFamily="2" charset="77"/>
                <a:cs typeface="Poppins" pitchFamily="2" charset="77"/>
              </a:rPr>
              <a:t>Prefer best fit (cores + memory)</a:t>
            </a:r>
          </a:p>
        </p:txBody>
      </p:sp>
      <p:sp>
        <p:nvSpPr>
          <p:cNvPr id="12" name="TextBox 11">
            <a:extLst>
              <a:ext uri="{FF2B5EF4-FFF2-40B4-BE49-F238E27FC236}">
                <a16:creationId xmlns:a16="http://schemas.microsoft.com/office/drawing/2014/main" id="{C355E8B7-27B0-6DE8-7DD9-252D22FBE265}"/>
              </a:ext>
            </a:extLst>
          </p:cNvPr>
          <p:cNvSpPr txBox="1"/>
          <p:nvPr/>
        </p:nvSpPr>
        <p:spPr>
          <a:xfrm>
            <a:off x="162792" y="2178789"/>
            <a:ext cx="3617638" cy="923330"/>
          </a:xfrm>
          <a:prstGeom prst="rect">
            <a:avLst/>
          </a:prstGeom>
          <a:noFill/>
        </p:spPr>
        <p:txBody>
          <a:bodyPr wrap="square" rtlCol="0">
            <a:spAutoFit/>
          </a:bodyPr>
          <a:lstStyle/>
          <a:p>
            <a:r>
              <a:rPr lang="en-US" dirty="0">
                <a:latin typeface="Poppins" pitchFamily="2" charset="77"/>
                <a:cs typeface="Poppins" pitchFamily="2" charset="77"/>
              </a:rPr>
              <a:t>VM Trace</a:t>
            </a:r>
          </a:p>
          <a:p>
            <a:r>
              <a:rPr lang="en-US" dirty="0">
                <a:latin typeface="Poppins" pitchFamily="2" charset="77"/>
                <a:cs typeface="Poppins" pitchFamily="2" charset="77"/>
              </a:rPr>
              <a:t>(list of VMs with arrival times)</a:t>
            </a:r>
          </a:p>
          <a:p>
            <a:pPr marL="285750" indent="-285750">
              <a:buFont typeface="Arial" panose="020B0604020202020204" pitchFamily="34" charset="0"/>
              <a:buChar char="•"/>
            </a:pPr>
            <a:r>
              <a:rPr lang="en-US" dirty="0">
                <a:latin typeface="Poppins" pitchFamily="2" charset="77"/>
                <a:cs typeface="Poppins" pitchFamily="2" charset="77"/>
              </a:rPr>
              <a:t>35 3-day production traces</a:t>
            </a:r>
          </a:p>
        </p:txBody>
      </p:sp>
      <p:cxnSp>
        <p:nvCxnSpPr>
          <p:cNvPr id="14" name="Straight Arrow Connector 13">
            <a:extLst>
              <a:ext uri="{FF2B5EF4-FFF2-40B4-BE49-F238E27FC236}">
                <a16:creationId xmlns:a16="http://schemas.microsoft.com/office/drawing/2014/main" id="{B9E7B90C-8451-AE79-B89A-7CD85F71D99D}"/>
              </a:ext>
            </a:extLst>
          </p:cNvPr>
          <p:cNvCxnSpPr>
            <a:cxnSpLocks/>
            <a:stCxn id="12" idx="3"/>
            <a:endCxn id="8" idx="1"/>
          </p:cNvCxnSpPr>
          <p:nvPr/>
        </p:nvCxnSpPr>
        <p:spPr>
          <a:xfrm>
            <a:off x="3780430" y="2640454"/>
            <a:ext cx="101879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9A2B784-4B1D-13BF-8D62-BC0045FABAC5}"/>
              </a:ext>
            </a:extLst>
          </p:cNvPr>
          <p:cNvCxnSpPr>
            <a:cxnSpLocks/>
            <a:stCxn id="8" idx="2"/>
            <a:endCxn id="18" idx="0"/>
          </p:cNvCxnSpPr>
          <p:nvPr/>
        </p:nvCxnSpPr>
        <p:spPr>
          <a:xfrm>
            <a:off x="5758296" y="3489584"/>
            <a:ext cx="0" cy="12461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4C6DB71-DE48-FE3A-96C5-B12FD9EBD767}"/>
              </a:ext>
            </a:extLst>
          </p:cNvPr>
          <p:cNvSpPr txBox="1"/>
          <p:nvPr/>
        </p:nvSpPr>
        <p:spPr>
          <a:xfrm>
            <a:off x="4065139" y="4735774"/>
            <a:ext cx="3386314" cy="1200329"/>
          </a:xfrm>
          <a:prstGeom prst="rect">
            <a:avLst/>
          </a:prstGeom>
          <a:noFill/>
        </p:spPr>
        <p:txBody>
          <a:bodyPr wrap="square" rtlCol="0">
            <a:spAutoFit/>
          </a:bodyPr>
          <a:lstStyle/>
          <a:p>
            <a:r>
              <a:rPr lang="en-US" dirty="0">
                <a:latin typeface="Poppins" pitchFamily="2" charset="77"/>
                <a:cs typeface="Poppins" pitchFamily="2" charset="77"/>
              </a:rPr>
              <a:t>Simulator log</a:t>
            </a:r>
          </a:p>
          <a:p>
            <a:r>
              <a:rPr lang="en-US" dirty="0">
                <a:latin typeface="Poppins" pitchFamily="2" charset="77"/>
                <a:cs typeface="Poppins" pitchFamily="2" charset="77"/>
              </a:rPr>
              <a:t>(can be used to replay a cluster allocation and plot packing density data)</a:t>
            </a:r>
          </a:p>
        </p:txBody>
      </p:sp>
    </p:spTree>
    <p:extLst>
      <p:ext uri="{BB962C8B-B14F-4D97-AF65-F5344CB8AC3E}">
        <p14:creationId xmlns:p14="http://schemas.microsoft.com/office/powerpoint/2010/main" val="85161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938C27-C68B-82C4-066D-CEA55200EB27}"/>
              </a:ext>
            </a:extLst>
          </p:cNvPr>
          <p:cNvSpPr/>
          <p:nvPr/>
        </p:nvSpPr>
        <p:spPr>
          <a:xfrm>
            <a:off x="10205528" y="938785"/>
            <a:ext cx="1986471" cy="100739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A6D8302-4E05-DDAD-A534-DF5F98C23CA6}"/>
              </a:ext>
            </a:extLst>
          </p:cNvPr>
          <p:cNvSpPr>
            <a:spLocks noGrp="1"/>
          </p:cNvSpPr>
          <p:nvPr>
            <p:ph type="sldNum" sz="quarter" idx="12"/>
          </p:nvPr>
        </p:nvSpPr>
        <p:spPr>
          <a:xfrm>
            <a:off x="9432033" y="6537197"/>
            <a:ext cx="2743200" cy="365125"/>
          </a:xfrm>
        </p:spPr>
        <p:txBody>
          <a:bodyPr/>
          <a:lstStyle/>
          <a:p>
            <a:fld id="{CA5C1F0B-256B-3243-BFD0-E9259D5AEDE3}" type="slidenum">
              <a:rPr lang="en-US" smtClean="0"/>
              <a:t>59</a:t>
            </a:fld>
            <a:endParaRPr lang="en-US" dirty="0"/>
          </a:p>
        </p:txBody>
      </p:sp>
      <p:sp>
        <p:nvSpPr>
          <p:cNvPr id="37" name="Rectangle: Rounded Corners 7">
            <a:extLst>
              <a:ext uri="{FF2B5EF4-FFF2-40B4-BE49-F238E27FC236}">
                <a16:creationId xmlns:a16="http://schemas.microsoft.com/office/drawing/2014/main" id="{AD9BC03F-CB10-6D38-93CD-A0B41CBB972B}"/>
              </a:ext>
            </a:extLst>
          </p:cNvPr>
          <p:cNvSpPr/>
          <p:nvPr/>
        </p:nvSpPr>
        <p:spPr>
          <a:xfrm>
            <a:off x="10945725" y="1054108"/>
            <a:ext cx="1144167" cy="618725"/>
          </a:xfrm>
          <a:prstGeom prst="roundRect">
            <a:avLst/>
          </a:prstGeom>
          <a:solidFill>
            <a:schemeClr val="accent6">
              <a:lumMod val="60000"/>
              <a:lumOff val="40000"/>
            </a:schemeClr>
          </a:solidFill>
          <a:ln w="1905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40" dirty="0">
                <a:solidFill>
                  <a:schemeClr val="tx1"/>
                </a:solidFill>
                <a:latin typeface="Poppins" pitchFamily="2" charset="77"/>
                <a:cs typeface="Poppins" pitchFamily="2" charset="77"/>
              </a:rPr>
              <a:t>VM Allocation</a:t>
            </a:r>
          </a:p>
          <a:p>
            <a:pPr algn="r"/>
            <a:endParaRPr lang="en-US" sz="1040" dirty="0">
              <a:solidFill>
                <a:schemeClr val="tx1"/>
              </a:solidFill>
              <a:latin typeface="Poppins" pitchFamily="2" charset="77"/>
              <a:cs typeface="Poppins" pitchFamily="2" charset="77"/>
            </a:endParaRPr>
          </a:p>
        </p:txBody>
      </p:sp>
      <p:pic>
        <p:nvPicPr>
          <p:cNvPr id="39" name="Graphic 38" descr="Packing Box Open with solid fill">
            <a:extLst>
              <a:ext uri="{FF2B5EF4-FFF2-40B4-BE49-F238E27FC236}">
                <a16:creationId xmlns:a16="http://schemas.microsoft.com/office/drawing/2014/main" id="{C1CA637E-B51A-E94F-9808-5BB521342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3800" y="1301899"/>
            <a:ext cx="310365" cy="310365"/>
          </a:xfrm>
          <a:prstGeom prst="rect">
            <a:avLst/>
          </a:prstGeom>
        </p:spPr>
      </p:pic>
      <p:pic>
        <p:nvPicPr>
          <p:cNvPr id="45" name="Picture 44" descr="A black and white outline of a computer server&#10;&#10;Description automatically generated">
            <a:extLst>
              <a:ext uri="{FF2B5EF4-FFF2-40B4-BE49-F238E27FC236}">
                <a16:creationId xmlns:a16="http://schemas.microsoft.com/office/drawing/2014/main" id="{9E91ABF2-C9FE-95C2-6C57-E7D0942E0691}"/>
              </a:ext>
            </a:extLst>
          </p:cNvPr>
          <p:cNvPicPr>
            <a:picLocks noChangeAspect="1"/>
          </p:cNvPicPr>
          <p:nvPr/>
        </p:nvPicPr>
        <p:blipFill>
          <a:blip r:embed="rId5"/>
          <a:stretch>
            <a:fillRect/>
          </a:stretch>
        </p:blipFill>
        <p:spPr>
          <a:xfrm>
            <a:off x="10265676" y="1137612"/>
            <a:ext cx="619901" cy="503746"/>
          </a:xfrm>
          <a:prstGeom prst="rect">
            <a:avLst/>
          </a:prstGeom>
        </p:spPr>
      </p:pic>
      <p:sp>
        <p:nvSpPr>
          <p:cNvPr id="56" name="TextBox 55">
            <a:extLst>
              <a:ext uri="{FF2B5EF4-FFF2-40B4-BE49-F238E27FC236}">
                <a16:creationId xmlns:a16="http://schemas.microsoft.com/office/drawing/2014/main" id="{D743C349-9577-6B20-9969-55E5EB04B3C7}"/>
              </a:ext>
            </a:extLst>
          </p:cNvPr>
          <p:cNvSpPr txBox="1"/>
          <p:nvPr/>
        </p:nvSpPr>
        <p:spPr>
          <a:xfrm>
            <a:off x="10276009" y="1668296"/>
            <a:ext cx="1042060" cy="253916"/>
          </a:xfrm>
          <a:prstGeom prst="rect">
            <a:avLst/>
          </a:prstGeom>
          <a:noFill/>
        </p:spPr>
        <p:txBody>
          <a:bodyPr wrap="square" rtlCol="0">
            <a:spAutoFit/>
          </a:bodyPr>
          <a:lstStyle/>
          <a:p>
            <a:r>
              <a:rPr lang="en-US" sz="1050" dirty="0">
                <a:latin typeface="Poppins" pitchFamily="2" charset="77"/>
                <a:cs typeface="Poppins" pitchFamily="2" charset="77"/>
              </a:rPr>
              <a:t>Cluster-level</a:t>
            </a:r>
          </a:p>
        </p:txBody>
      </p:sp>
      <p:sp>
        <p:nvSpPr>
          <p:cNvPr id="6" name="Title 1">
            <a:extLst>
              <a:ext uri="{FF2B5EF4-FFF2-40B4-BE49-F238E27FC236}">
                <a16:creationId xmlns:a16="http://schemas.microsoft.com/office/drawing/2014/main" id="{4E132ADA-18A2-81E1-413E-66A1CD9887A4}"/>
              </a:ext>
            </a:extLst>
          </p:cNvPr>
          <p:cNvSpPr txBox="1">
            <a:spLocks/>
          </p:cNvSpPr>
          <p:nvPr/>
        </p:nvSpPr>
        <p:spPr>
          <a:xfrm>
            <a:off x="838200" y="-324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sz="2800" dirty="0"/>
              <a:t>How do we implement the </a:t>
            </a:r>
            <a:r>
              <a:rPr lang="en-US" sz="2800" b="1" dirty="0"/>
              <a:t>VM allocation</a:t>
            </a:r>
            <a:r>
              <a:rPr lang="en-US" sz="2800" dirty="0"/>
              <a:t> component?</a:t>
            </a:r>
          </a:p>
        </p:txBody>
      </p:sp>
      <p:pic>
        <p:nvPicPr>
          <p:cNvPr id="2" name="Graphic 1" descr="Programmer female with solid fill">
            <a:extLst>
              <a:ext uri="{FF2B5EF4-FFF2-40B4-BE49-F238E27FC236}">
                <a16:creationId xmlns:a16="http://schemas.microsoft.com/office/drawing/2014/main" id="{528D4ECB-A113-3330-AE82-235F581A83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2417" y="1365671"/>
            <a:ext cx="1894330" cy="1894330"/>
          </a:xfrm>
          <a:prstGeom prst="rect">
            <a:avLst/>
          </a:prstGeom>
        </p:spPr>
      </p:pic>
      <p:sp>
        <p:nvSpPr>
          <p:cNvPr id="13" name="TextBox 12">
            <a:extLst>
              <a:ext uri="{FF2B5EF4-FFF2-40B4-BE49-F238E27FC236}">
                <a16:creationId xmlns:a16="http://schemas.microsoft.com/office/drawing/2014/main" id="{B93264E8-888F-2401-9B30-D20972C556C1}"/>
              </a:ext>
            </a:extLst>
          </p:cNvPr>
          <p:cNvSpPr txBox="1"/>
          <p:nvPr/>
        </p:nvSpPr>
        <p:spPr>
          <a:xfrm>
            <a:off x="5917169" y="3614707"/>
            <a:ext cx="0" cy="0"/>
          </a:xfrm>
          <a:prstGeom prst="rect">
            <a:avLst/>
          </a:prstGeom>
        </p:spPr>
        <p:txBody>
          <a:bodyPr vert="horz" wrap="none" lIns="91440" tIns="45720" rIns="91440" bIns="45720" rtlCol="0">
            <a:normAutofit fontScale="25000" lnSpcReduction="20000"/>
          </a:bodyPr>
          <a:lstStyle/>
          <a:p>
            <a:pPr marL="0" indent="0" algn="l">
              <a:buFont typeface="Arial" panose="020B0604020202020204" pitchFamily="34" charset="0"/>
              <a:buNone/>
            </a:pPr>
            <a:endParaRPr lang="en-US" dirty="0">
              <a:latin typeface="Poppins" pitchFamily="2" charset="77"/>
              <a:cs typeface="Poppins" pitchFamily="2" charset="77"/>
            </a:endParaRPr>
          </a:p>
        </p:txBody>
      </p:sp>
      <p:sp>
        <p:nvSpPr>
          <p:cNvPr id="19" name="TextBox 18">
            <a:extLst>
              <a:ext uri="{FF2B5EF4-FFF2-40B4-BE49-F238E27FC236}">
                <a16:creationId xmlns:a16="http://schemas.microsoft.com/office/drawing/2014/main" id="{EF96F66B-8626-E100-81E8-5C2F4789381D}"/>
              </a:ext>
            </a:extLst>
          </p:cNvPr>
          <p:cNvSpPr txBox="1"/>
          <p:nvPr/>
        </p:nvSpPr>
        <p:spPr>
          <a:xfrm>
            <a:off x="2577984" y="2516083"/>
            <a:ext cx="4480714" cy="1477328"/>
          </a:xfrm>
          <a:prstGeom prst="rect">
            <a:avLst/>
          </a:prstGeom>
        </p:spPr>
        <p:txBody>
          <a:bodyPr vert="horz" wrap="none" lIns="91440" tIns="45720" rIns="91440" bIns="45720" rtlCol="0">
            <a:spAutoFit/>
          </a:bodyPr>
          <a:lstStyle/>
          <a:p>
            <a:pPr marL="0" indent="0" algn="l">
              <a:buFont typeface="Arial" panose="020B0604020202020204" pitchFamily="34" charset="0"/>
              <a:buNone/>
            </a:pPr>
            <a:r>
              <a:rPr lang="en-US" i="1" dirty="0">
                <a:latin typeface="Poppins" pitchFamily="2" charset="77"/>
                <a:cs typeface="Poppins" pitchFamily="2" charset="77"/>
              </a:rPr>
              <a:t>I want to run:</a:t>
            </a:r>
          </a:p>
          <a:p>
            <a:pPr marL="285750" indent="-285750" algn="l">
              <a:buFont typeface="Arial" panose="020B0604020202020204" pitchFamily="34" charset="0"/>
              <a:buChar char="•"/>
            </a:pPr>
            <a:r>
              <a:rPr lang="en-US" i="1" dirty="0">
                <a:latin typeface="Poppins" pitchFamily="2" charset="77"/>
                <a:cs typeface="Poppins" pitchFamily="2" charset="77"/>
              </a:rPr>
              <a:t>with 4 cores, 8GB memory</a:t>
            </a:r>
          </a:p>
          <a:p>
            <a:pPr marL="285750" indent="-285750" algn="l">
              <a:buFont typeface="Arial" panose="020B0604020202020204" pitchFamily="34" charset="0"/>
              <a:buChar char="•"/>
            </a:pPr>
            <a:r>
              <a:rPr lang="en-US" i="1" dirty="0">
                <a:latin typeface="Poppins" pitchFamily="2" charset="77"/>
                <a:cs typeface="Poppins" pitchFamily="2" charset="77"/>
              </a:rPr>
              <a:t>on a Gen2 VM</a:t>
            </a:r>
          </a:p>
          <a:p>
            <a:pPr marL="285750" indent="-285750" algn="l">
              <a:buFont typeface="Arial" panose="020B0604020202020204" pitchFamily="34" charset="0"/>
              <a:buChar char="•"/>
            </a:pPr>
            <a:r>
              <a:rPr lang="en-US" i="1" dirty="0">
                <a:solidFill>
                  <a:schemeClr val="accent1"/>
                </a:solidFill>
                <a:latin typeface="Poppins" pitchFamily="2" charset="77"/>
                <a:cs typeface="Poppins" pitchFamily="2" charset="77"/>
              </a:rPr>
              <a:t>my application,</a:t>
            </a:r>
          </a:p>
          <a:p>
            <a:pPr marL="285750" indent="-285750" algn="l">
              <a:buFont typeface="Arial" panose="020B0604020202020204" pitchFamily="34" charset="0"/>
              <a:buChar char="•"/>
            </a:pPr>
            <a:r>
              <a:rPr lang="en-US" i="1" dirty="0">
                <a:solidFill>
                  <a:schemeClr val="accent1"/>
                </a:solidFill>
                <a:latin typeface="Poppins" pitchFamily="2" charset="77"/>
                <a:cs typeface="Poppins" pitchFamily="2" charset="77"/>
              </a:rPr>
              <a:t>on a </a:t>
            </a:r>
            <a:r>
              <a:rPr lang="en-US" b="1" i="1" dirty="0">
                <a:solidFill>
                  <a:schemeClr val="accent6"/>
                </a:solidFill>
                <a:latin typeface="Poppins" pitchFamily="2" charset="77"/>
                <a:cs typeface="Poppins" pitchFamily="2" charset="77"/>
              </a:rPr>
              <a:t>GreenSKU</a:t>
            </a:r>
            <a:r>
              <a:rPr lang="en-US" i="1" dirty="0">
                <a:solidFill>
                  <a:schemeClr val="accent1"/>
                </a:solidFill>
                <a:latin typeface="Poppins" pitchFamily="2" charset="77"/>
                <a:cs typeface="Poppins" pitchFamily="2" charset="77"/>
              </a:rPr>
              <a:t> w</a:t>
            </a:r>
            <a:r>
              <a:rPr lang="en-US" sz="1400" i="1" dirty="0">
                <a:solidFill>
                  <a:schemeClr val="accent1"/>
                </a:solidFill>
                <a:latin typeface="Poppins" pitchFamily="2" charset="77"/>
                <a:cs typeface="Poppins" pitchFamily="2" charset="77"/>
              </a:rPr>
              <a:t>/</a:t>
            </a:r>
            <a:r>
              <a:rPr lang="en-US" i="1" dirty="0">
                <a:solidFill>
                  <a:schemeClr val="accent1"/>
                </a:solidFill>
                <a:latin typeface="Poppins" pitchFamily="2" charset="77"/>
                <a:cs typeface="Poppins" pitchFamily="2" charset="77"/>
              </a:rPr>
              <a:t> scaling factor =</a:t>
            </a:r>
            <a:endParaRPr lang="en-US" b="1" dirty="0">
              <a:solidFill>
                <a:schemeClr val="accent1"/>
              </a:solidFill>
              <a:latin typeface="Poppins" pitchFamily="2" charset="77"/>
              <a:cs typeface="Poppins" pitchFamily="2" charset="77"/>
            </a:endParaRPr>
          </a:p>
        </p:txBody>
      </p:sp>
      <p:sp>
        <p:nvSpPr>
          <p:cNvPr id="20" name="TextBox 19">
            <a:extLst>
              <a:ext uri="{FF2B5EF4-FFF2-40B4-BE49-F238E27FC236}">
                <a16:creationId xmlns:a16="http://schemas.microsoft.com/office/drawing/2014/main" id="{D72D83C6-BB23-28B5-0241-808FD0111D1D}"/>
              </a:ext>
            </a:extLst>
          </p:cNvPr>
          <p:cNvSpPr txBox="1"/>
          <p:nvPr/>
        </p:nvSpPr>
        <p:spPr>
          <a:xfrm>
            <a:off x="3271875" y="1694128"/>
            <a:ext cx="0" cy="0"/>
          </a:xfrm>
          <a:prstGeom prst="rect">
            <a:avLst/>
          </a:prstGeom>
        </p:spPr>
        <p:txBody>
          <a:bodyPr vert="horz" wrap="none" lIns="91440" tIns="45720" rIns="91440" bIns="45720" rtlCol="0">
            <a:normAutofit fontScale="25000" lnSpcReduction="20000"/>
          </a:bodyPr>
          <a:lstStyle/>
          <a:p>
            <a:pPr marL="0" indent="0" algn="l">
              <a:buFont typeface="Arial" panose="020B0604020202020204" pitchFamily="34" charset="0"/>
              <a:buNone/>
            </a:pPr>
            <a:endParaRPr lang="en-US" dirty="0">
              <a:latin typeface="Poppins" pitchFamily="2" charset="77"/>
              <a:cs typeface="Poppins" pitchFamily="2" charset="77"/>
            </a:endParaRPr>
          </a:p>
        </p:txBody>
      </p:sp>
      <p:sp>
        <p:nvSpPr>
          <p:cNvPr id="21" name="TextBox 20">
            <a:extLst>
              <a:ext uri="{FF2B5EF4-FFF2-40B4-BE49-F238E27FC236}">
                <a16:creationId xmlns:a16="http://schemas.microsoft.com/office/drawing/2014/main" id="{284A23C3-122E-9158-47A5-4D3226EE415A}"/>
              </a:ext>
            </a:extLst>
          </p:cNvPr>
          <p:cNvSpPr txBox="1"/>
          <p:nvPr/>
        </p:nvSpPr>
        <p:spPr>
          <a:xfrm>
            <a:off x="332689" y="3330646"/>
            <a:ext cx="2010993"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sz="1600" dirty="0">
                <a:latin typeface="Poppins" pitchFamily="2" charset="77"/>
                <a:cs typeface="Poppins" pitchFamily="2" charset="77"/>
              </a:rPr>
              <a:t>Azure cloud users</a:t>
            </a:r>
          </a:p>
        </p:txBody>
      </p:sp>
      <p:pic>
        <p:nvPicPr>
          <p:cNvPr id="27" name="Graphic 26" descr="Document with solid fill">
            <a:extLst>
              <a:ext uri="{FF2B5EF4-FFF2-40B4-BE49-F238E27FC236}">
                <a16:creationId xmlns:a16="http://schemas.microsoft.com/office/drawing/2014/main" id="{A8376772-C185-2319-66D2-F4BF70841E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2007" y="2507373"/>
            <a:ext cx="1247774" cy="1247774"/>
          </a:xfrm>
          <a:prstGeom prst="rect">
            <a:avLst/>
          </a:prstGeom>
        </p:spPr>
      </p:pic>
      <p:sp>
        <p:nvSpPr>
          <p:cNvPr id="28" name="TextBox 27">
            <a:extLst>
              <a:ext uri="{FF2B5EF4-FFF2-40B4-BE49-F238E27FC236}">
                <a16:creationId xmlns:a16="http://schemas.microsoft.com/office/drawing/2014/main" id="{69035449-2556-C8EE-28FF-5CB5B96F1372}"/>
              </a:ext>
            </a:extLst>
          </p:cNvPr>
          <p:cNvSpPr txBox="1"/>
          <p:nvPr/>
        </p:nvSpPr>
        <p:spPr>
          <a:xfrm>
            <a:off x="7567010" y="3746102"/>
            <a:ext cx="963464"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sz="1600" dirty="0">
                <a:solidFill>
                  <a:srgbClr val="7030A0"/>
                </a:solidFill>
                <a:latin typeface="Poppins" pitchFamily="2" charset="77"/>
                <a:cs typeface="Poppins" pitchFamily="2" charset="77"/>
              </a:rPr>
              <a:t>VM Trace</a:t>
            </a:r>
          </a:p>
        </p:txBody>
      </p:sp>
      <p:sp>
        <p:nvSpPr>
          <p:cNvPr id="30" name="Rounded Rectangle 29">
            <a:extLst>
              <a:ext uri="{FF2B5EF4-FFF2-40B4-BE49-F238E27FC236}">
                <a16:creationId xmlns:a16="http://schemas.microsoft.com/office/drawing/2014/main" id="{DD4D82BF-F5D3-895D-B157-F99D53D372F1}"/>
              </a:ext>
            </a:extLst>
          </p:cNvPr>
          <p:cNvSpPr/>
          <p:nvPr/>
        </p:nvSpPr>
        <p:spPr>
          <a:xfrm>
            <a:off x="9727898" y="2282130"/>
            <a:ext cx="1918138" cy="1698261"/>
          </a:xfrm>
          <a:prstGeom prst="roundRect">
            <a:avLst/>
          </a:prstGeom>
          <a:solidFill>
            <a:schemeClr val="bg1">
              <a:lumMod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latin typeface="Poppins" pitchFamily="2" charset="77"/>
              <a:cs typeface="Poppins" pitchFamily="2" charset="77"/>
            </a:endParaRPr>
          </a:p>
          <a:p>
            <a:pPr algn="ctr"/>
            <a:endParaRPr lang="en-US" dirty="0">
              <a:latin typeface="Poppins" pitchFamily="2" charset="77"/>
              <a:cs typeface="Poppins" pitchFamily="2" charset="77"/>
            </a:endParaRPr>
          </a:p>
          <a:p>
            <a:pPr algn="ctr"/>
            <a:endParaRPr lang="en-US" dirty="0">
              <a:latin typeface="Poppins" pitchFamily="2" charset="77"/>
              <a:cs typeface="Poppins" pitchFamily="2" charset="77"/>
            </a:endParaRPr>
          </a:p>
          <a:p>
            <a:pPr algn="ctr"/>
            <a:endParaRPr lang="en-US" dirty="0">
              <a:latin typeface="Poppins" pitchFamily="2" charset="77"/>
              <a:cs typeface="Poppins" pitchFamily="2" charset="77"/>
            </a:endParaRPr>
          </a:p>
          <a:p>
            <a:pPr algn="ctr"/>
            <a:r>
              <a:rPr lang="en-US" dirty="0">
                <a:solidFill>
                  <a:schemeClr val="tx1"/>
                </a:solidFill>
                <a:latin typeface="Poppins" pitchFamily="2" charset="77"/>
                <a:cs typeface="Poppins" pitchFamily="2" charset="77"/>
              </a:rPr>
              <a:t>VM Allocator</a:t>
            </a:r>
          </a:p>
          <a:p>
            <a:pPr algn="ctr"/>
            <a:r>
              <a:rPr lang="en-US" b="1" dirty="0">
                <a:solidFill>
                  <a:srgbClr val="7030A0"/>
                </a:solidFill>
                <a:latin typeface="Poppins" pitchFamily="2" charset="77"/>
                <a:cs typeface="Poppins" pitchFamily="2" charset="77"/>
              </a:rPr>
              <a:t>Simulator</a:t>
            </a:r>
          </a:p>
          <a:p>
            <a:pPr algn="ctr"/>
            <a:endParaRPr lang="en-US" dirty="0"/>
          </a:p>
        </p:txBody>
      </p:sp>
      <p:pic>
        <p:nvPicPr>
          <p:cNvPr id="31" name="Graphic 30" descr="Brain with solid fill">
            <a:extLst>
              <a:ext uri="{FF2B5EF4-FFF2-40B4-BE49-F238E27FC236}">
                <a16:creationId xmlns:a16="http://schemas.microsoft.com/office/drawing/2014/main" id="{DB27FCD2-E2D2-8919-C521-0AECE991D0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96781" y="2160690"/>
            <a:ext cx="1380372" cy="1380372"/>
          </a:xfrm>
          <a:prstGeom prst="rect">
            <a:avLst/>
          </a:prstGeom>
        </p:spPr>
      </p:pic>
      <p:grpSp>
        <p:nvGrpSpPr>
          <p:cNvPr id="35" name="Group 34">
            <a:extLst>
              <a:ext uri="{FF2B5EF4-FFF2-40B4-BE49-F238E27FC236}">
                <a16:creationId xmlns:a16="http://schemas.microsoft.com/office/drawing/2014/main" id="{18EDDB9D-0602-72AA-48E6-6AA59F8E1B17}"/>
              </a:ext>
            </a:extLst>
          </p:cNvPr>
          <p:cNvGrpSpPr/>
          <p:nvPr/>
        </p:nvGrpSpPr>
        <p:grpSpPr>
          <a:xfrm>
            <a:off x="7354130" y="1405673"/>
            <a:ext cx="1363589" cy="1363589"/>
            <a:chOff x="5855743" y="2283397"/>
            <a:chExt cx="1363589" cy="1363589"/>
          </a:xfrm>
        </p:grpSpPr>
        <p:pic>
          <p:nvPicPr>
            <p:cNvPr id="7" name="Graphic 6" descr="Cloud with solid fill">
              <a:extLst>
                <a:ext uri="{FF2B5EF4-FFF2-40B4-BE49-F238E27FC236}">
                  <a16:creationId xmlns:a16="http://schemas.microsoft.com/office/drawing/2014/main" id="{4FF911F6-B88F-EA1F-D73B-01EE2CEDF6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55743" y="2283397"/>
              <a:ext cx="1363589" cy="1363589"/>
            </a:xfrm>
            <a:prstGeom prst="rect">
              <a:avLst/>
            </a:prstGeom>
          </p:spPr>
        </p:pic>
        <p:sp>
          <p:nvSpPr>
            <p:cNvPr id="34" name="TextBox 33">
              <a:extLst>
                <a:ext uri="{FF2B5EF4-FFF2-40B4-BE49-F238E27FC236}">
                  <a16:creationId xmlns:a16="http://schemas.microsoft.com/office/drawing/2014/main" id="{D00826F5-C5B2-6F85-7514-EFDE671B6046}"/>
                </a:ext>
              </a:extLst>
            </p:cNvPr>
            <p:cNvSpPr txBox="1"/>
            <p:nvPr/>
          </p:nvSpPr>
          <p:spPr>
            <a:xfrm>
              <a:off x="6099638" y="2900055"/>
              <a:ext cx="950193"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b="1" dirty="0">
                  <a:solidFill>
                    <a:schemeClr val="bg1"/>
                  </a:solidFill>
                  <a:latin typeface="Poppins" pitchFamily="2" charset="77"/>
                  <a:cs typeface="Poppins" pitchFamily="2" charset="77"/>
                </a:rPr>
                <a:t>Azure</a:t>
              </a:r>
            </a:p>
          </p:txBody>
        </p:sp>
      </p:grpSp>
      <p:graphicFrame>
        <p:nvGraphicFramePr>
          <p:cNvPr id="40" name="Chart 39">
            <a:extLst>
              <a:ext uri="{FF2B5EF4-FFF2-40B4-BE49-F238E27FC236}">
                <a16:creationId xmlns:a16="http://schemas.microsoft.com/office/drawing/2014/main" id="{6EB36BFA-0492-8268-F0F2-FF1625F48BD0}"/>
              </a:ext>
            </a:extLst>
          </p:cNvPr>
          <p:cNvGraphicFramePr>
            <a:graphicFrameLocks/>
          </p:cNvGraphicFramePr>
          <p:nvPr/>
        </p:nvGraphicFramePr>
        <p:xfrm>
          <a:off x="3277469" y="3956801"/>
          <a:ext cx="3269160" cy="2884665"/>
        </p:xfrm>
        <a:graphic>
          <a:graphicData uri="http://schemas.openxmlformats.org/drawingml/2006/chart">
            <c:chart xmlns:c="http://schemas.openxmlformats.org/drawingml/2006/chart" xmlns:r="http://schemas.openxmlformats.org/officeDocument/2006/relationships" r:id="rId14"/>
          </a:graphicData>
        </a:graphic>
      </p:graphicFrame>
      <p:sp>
        <p:nvSpPr>
          <p:cNvPr id="104" name="Oval 103">
            <a:extLst>
              <a:ext uri="{FF2B5EF4-FFF2-40B4-BE49-F238E27FC236}">
                <a16:creationId xmlns:a16="http://schemas.microsoft.com/office/drawing/2014/main" id="{4AF5FD39-803E-8ECE-E0AE-3351F86F59DC}"/>
              </a:ext>
            </a:extLst>
          </p:cNvPr>
          <p:cNvSpPr/>
          <p:nvPr/>
        </p:nvSpPr>
        <p:spPr>
          <a:xfrm>
            <a:off x="4867717" y="5335604"/>
            <a:ext cx="106853" cy="10685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5" name="TextBox 104">
            <a:extLst>
              <a:ext uri="{FF2B5EF4-FFF2-40B4-BE49-F238E27FC236}">
                <a16:creationId xmlns:a16="http://schemas.microsoft.com/office/drawing/2014/main" id="{F0D34A70-DD8A-38A7-51FF-1406617A0DA8}"/>
              </a:ext>
            </a:extLst>
          </p:cNvPr>
          <p:cNvSpPr txBox="1"/>
          <p:nvPr/>
        </p:nvSpPr>
        <p:spPr>
          <a:xfrm>
            <a:off x="3655238" y="5347034"/>
            <a:ext cx="960173"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sz="1600" b="1" dirty="0">
                <a:latin typeface="Poppins" pitchFamily="2" charset="77"/>
                <a:cs typeface="Poppins" pitchFamily="2" charset="77"/>
              </a:rPr>
              <a:t>Big </a:t>
            </a:r>
            <a:r>
              <a:rPr lang="en-US" b="1" dirty="0">
                <a:latin typeface="Poppins" pitchFamily="2" charset="77"/>
                <a:cs typeface="Poppins" pitchFamily="2" charset="77"/>
              </a:rPr>
              <a:t>Data</a:t>
            </a:r>
          </a:p>
        </p:txBody>
      </p:sp>
      <p:sp>
        <p:nvSpPr>
          <p:cNvPr id="111" name="TextBox 110">
            <a:extLst>
              <a:ext uri="{FF2B5EF4-FFF2-40B4-BE49-F238E27FC236}">
                <a16:creationId xmlns:a16="http://schemas.microsoft.com/office/drawing/2014/main" id="{A93A64AF-7EC5-80D5-D567-E3F71524C1F7}"/>
              </a:ext>
            </a:extLst>
          </p:cNvPr>
          <p:cNvSpPr txBox="1"/>
          <p:nvPr/>
        </p:nvSpPr>
        <p:spPr>
          <a:xfrm>
            <a:off x="4712011" y="3342269"/>
            <a:ext cx="1170522" cy="369332"/>
          </a:xfrm>
          <a:prstGeom prst="rect">
            <a:avLst/>
          </a:prstGeom>
          <a:noFill/>
        </p:spPr>
        <p:txBody>
          <a:bodyPr wrap="square">
            <a:spAutoFit/>
          </a:bodyPr>
          <a:lstStyle/>
          <a:p>
            <a:r>
              <a:rPr lang="en-US" b="1" i="1" u="sng" dirty="0">
                <a:solidFill>
                  <a:schemeClr val="accent1"/>
                </a:solidFill>
                <a:latin typeface="Poppins" pitchFamily="2" charset="77"/>
                <a:cs typeface="Poppins" pitchFamily="2" charset="77"/>
              </a:rPr>
              <a:t>     ?    </a:t>
            </a:r>
            <a:r>
              <a:rPr lang="en-US" b="1" i="1" dirty="0">
                <a:solidFill>
                  <a:schemeClr val="bg1"/>
                </a:solidFill>
                <a:latin typeface="Poppins" pitchFamily="2" charset="77"/>
                <a:cs typeface="Poppins" pitchFamily="2" charset="77"/>
              </a:rPr>
              <a:t> </a:t>
            </a:r>
            <a:r>
              <a:rPr lang="en-US" b="1" i="1" u="sng" dirty="0">
                <a:solidFill>
                  <a:schemeClr val="bg1"/>
                </a:solidFill>
                <a:latin typeface="Poppins" pitchFamily="2" charset="77"/>
                <a:cs typeface="Poppins" pitchFamily="2" charset="77"/>
              </a:rPr>
              <a:t>f</a:t>
            </a:r>
            <a:endParaRPr lang="en-US" b="1" i="1" u="sng" dirty="0">
              <a:solidFill>
                <a:schemeClr val="bg1"/>
              </a:solidFill>
            </a:endParaRPr>
          </a:p>
        </p:txBody>
      </p:sp>
      <p:sp>
        <p:nvSpPr>
          <p:cNvPr id="112" name="Right Arrow 111">
            <a:extLst>
              <a:ext uri="{FF2B5EF4-FFF2-40B4-BE49-F238E27FC236}">
                <a16:creationId xmlns:a16="http://schemas.microsoft.com/office/drawing/2014/main" id="{DF9DE460-EE32-256D-5BC7-1A7C2A2FB3D1}"/>
              </a:ext>
            </a:extLst>
          </p:cNvPr>
          <p:cNvSpPr/>
          <p:nvPr/>
        </p:nvSpPr>
        <p:spPr>
          <a:xfrm>
            <a:off x="2608204" y="1738325"/>
            <a:ext cx="4653469" cy="85949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Poppins" pitchFamily="2" charset="77"/>
                <a:cs typeface="Poppins" pitchFamily="2" charset="77"/>
              </a:rPr>
              <a:t>VM Request</a:t>
            </a:r>
          </a:p>
        </p:txBody>
      </p:sp>
      <p:sp>
        <p:nvSpPr>
          <p:cNvPr id="122" name="TextBox 121">
            <a:extLst>
              <a:ext uri="{FF2B5EF4-FFF2-40B4-BE49-F238E27FC236}">
                <a16:creationId xmlns:a16="http://schemas.microsoft.com/office/drawing/2014/main" id="{82D0F940-33C6-5F9A-7FE7-B42FB7B7CDCD}"/>
              </a:ext>
            </a:extLst>
          </p:cNvPr>
          <p:cNvSpPr txBox="1"/>
          <p:nvPr/>
        </p:nvSpPr>
        <p:spPr>
          <a:xfrm>
            <a:off x="4369689" y="4260775"/>
            <a:ext cx="960173"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sz="1600" b="1" dirty="0">
                <a:latin typeface="Poppins" pitchFamily="2" charset="77"/>
                <a:cs typeface="Poppins" pitchFamily="2" charset="77"/>
              </a:rPr>
              <a:t>Web App.</a:t>
            </a:r>
            <a:endParaRPr lang="en-US" b="1" dirty="0">
              <a:latin typeface="Poppins" pitchFamily="2" charset="77"/>
              <a:cs typeface="Poppins" pitchFamily="2" charset="77"/>
            </a:endParaRPr>
          </a:p>
        </p:txBody>
      </p:sp>
      <p:sp>
        <p:nvSpPr>
          <p:cNvPr id="124" name="TextBox 123">
            <a:extLst>
              <a:ext uri="{FF2B5EF4-FFF2-40B4-BE49-F238E27FC236}">
                <a16:creationId xmlns:a16="http://schemas.microsoft.com/office/drawing/2014/main" id="{06173A52-F861-1790-A6F8-BCA944184C69}"/>
              </a:ext>
            </a:extLst>
          </p:cNvPr>
          <p:cNvSpPr txBox="1"/>
          <p:nvPr/>
        </p:nvSpPr>
        <p:spPr>
          <a:xfrm>
            <a:off x="5430892" y="5254877"/>
            <a:ext cx="549612"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sz="1600" b="1" dirty="0">
                <a:latin typeface="Poppins" pitchFamily="2" charset="77"/>
                <a:cs typeface="Poppins" pitchFamily="2" charset="77"/>
              </a:rPr>
              <a:t>RTC</a:t>
            </a:r>
            <a:endParaRPr lang="en-US" b="1" dirty="0">
              <a:latin typeface="Poppins" pitchFamily="2" charset="77"/>
              <a:cs typeface="Poppins" pitchFamily="2" charset="77"/>
            </a:endParaRPr>
          </a:p>
        </p:txBody>
      </p:sp>
      <p:sp>
        <p:nvSpPr>
          <p:cNvPr id="125" name="TextBox 124">
            <a:extLst>
              <a:ext uri="{FF2B5EF4-FFF2-40B4-BE49-F238E27FC236}">
                <a16:creationId xmlns:a16="http://schemas.microsoft.com/office/drawing/2014/main" id="{627E09A1-6BCA-9866-392A-3B80B30E7010}"/>
              </a:ext>
            </a:extLst>
          </p:cNvPr>
          <p:cNvSpPr txBox="1"/>
          <p:nvPr/>
        </p:nvSpPr>
        <p:spPr>
          <a:xfrm>
            <a:off x="5020494" y="5977600"/>
            <a:ext cx="498718" cy="282287"/>
          </a:xfrm>
          <a:prstGeom prst="rect">
            <a:avLst/>
          </a:prstGeom>
        </p:spPr>
        <p:txBody>
          <a:bodyPr vert="horz" wrap="none" lIns="91440" tIns="45720" rIns="91440" bIns="45720" rtlCol="0">
            <a:noAutofit/>
          </a:bodyPr>
          <a:lstStyle/>
          <a:p>
            <a:pPr marL="0" indent="0" algn="l">
              <a:buFont typeface="Arial" panose="020B0604020202020204" pitchFamily="34" charset="0"/>
              <a:buNone/>
            </a:pPr>
            <a:r>
              <a:rPr lang="en-US" sz="1600" b="1" dirty="0">
                <a:latin typeface="Poppins" pitchFamily="2" charset="77"/>
                <a:cs typeface="Poppins" pitchFamily="2" charset="77"/>
              </a:rPr>
              <a:t>ML</a:t>
            </a:r>
            <a:endParaRPr lang="en-US" b="1" dirty="0">
              <a:latin typeface="Poppins" pitchFamily="2" charset="77"/>
              <a:cs typeface="Poppins" pitchFamily="2" charset="77"/>
            </a:endParaRPr>
          </a:p>
        </p:txBody>
      </p:sp>
      <p:grpSp>
        <p:nvGrpSpPr>
          <p:cNvPr id="70" name="Group 69">
            <a:extLst>
              <a:ext uri="{FF2B5EF4-FFF2-40B4-BE49-F238E27FC236}">
                <a16:creationId xmlns:a16="http://schemas.microsoft.com/office/drawing/2014/main" id="{A1845D93-B24A-E4C8-0F44-B7087CE662D6}"/>
              </a:ext>
            </a:extLst>
          </p:cNvPr>
          <p:cNvGrpSpPr/>
          <p:nvPr/>
        </p:nvGrpSpPr>
        <p:grpSpPr>
          <a:xfrm>
            <a:off x="4079490" y="4474193"/>
            <a:ext cx="1683305" cy="1854083"/>
            <a:chOff x="5338216" y="2753892"/>
            <a:chExt cx="2323939" cy="2559712"/>
          </a:xfrm>
        </p:grpSpPr>
        <p:cxnSp>
          <p:nvCxnSpPr>
            <p:cNvPr id="71" name="Straight Connector 70">
              <a:extLst>
                <a:ext uri="{FF2B5EF4-FFF2-40B4-BE49-F238E27FC236}">
                  <a16:creationId xmlns:a16="http://schemas.microsoft.com/office/drawing/2014/main" id="{4CC95934-057B-B626-3A15-13AB29DDA728}"/>
                </a:ext>
              </a:extLst>
            </p:cNvPr>
            <p:cNvCxnSpPr>
              <a:cxnSpLocks/>
            </p:cNvCxnSpPr>
            <p:nvPr/>
          </p:nvCxnSpPr>
          <p:spPr>
            <a:xfrm>
              <a:off x="6500185" y="3943140"/>
              <a:ext cx="0" cy="1370464"/>
            </a:xfrm>
            <a:prstGeom prst="line">
              <a:avLst/>
            </a:prstGeom>
            <a:ln w="38100">
              <a:solidFill>
                <a:schemeClr val="bg1">
                  <a:lumMod val="95000"/>
                  <a:alpha val="1000"/>
                </a:schemeClr>
              </a:solidFill>
              <a:tailEnd type="stealth"/>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92B2A96-7D7C-2184-DBDF-54A0A6E367C1}"/>
                </a:ext>
              </a:extLst>
            </p:cNvPr>
            <p:cNvCxnSpPr>
              <a:cxnSpLocks/>
            </p:cNvCxnSpPr>
            <p:nvPr/>
          </p:nvCxnSpPr>
          <p:spPr>
            <a:xfrm rot="16200000" flipV="1">
              <a:off x="5919201" y="3190541"/>
              <a:ext cx="0" cy="1161969"/>
            </a:xfrm>
            <a:prstGeom prst="line">
              <a:avLst/>
            </a:prstGeom>
            <a:ln w="38100">
              <a:noFill/>
              <a:tailEnd type="stealth"/>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F22BF53C-1E6A-99F5-2101-0D7771732B0B}"/>
                </a:ext>
              </a:extLst>
            </p:cNvPr>
            <p:cNvCxnSpPr>
              <a:cxnSpLocks/>
            </p:cNvCxnSpPr>
            <p:nvPr/>
          </p:nvCxnSpPr>
          <p:spPr>
            <a:xfrm rot="16200000">
              <a:off x="7081171" y="3190540"/>
              <a:ext cx="0" cy="1161969"/>
            </a:xfrm>
            <a:prstGeom prst="line">
              <a:avLst/>
            </a:prstGeom>
            <a:ln w="38100">
              <a:noFill/>
              <a:tailEnd type="stealth"/>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443A67DD-962E-339F-FCF1-F398FF28B4FE}"/>
                </a:ext>
              </a:extLst>
            </p:cNvPr>
            <p:cNvCxnSpPr>
              <a:cxnSpLocks/>
            </p:cNvCxnSpPr>
            <p:nvPr/>
          </p:nvCxnSpPr>
          <p:spPr>
            <a:xfrm flipV="1">
              <a:off x="6500186" y="2753892"/>
              <a:ext cx="0" cy="1246627"/>
            </a:xfrm>
            <a:prstGeom prst="line">
              <a:avLst/>
            </a:prstGeom>
            <a:ln w="57150">
              <a:tailEnd type="stealth"/>
            </a:ln>
          </p:spPr>
          <p:style>
            <a:lnRef idx="1">
              <a:schemeClr val="dk1"/>
            </a:lnRef>
            <a:fillRef idx="0">
              <a:schemeClr val="dk1"/>
            </a:fillRef>
            <a:effectRef idx="0">
              <a:schemeClr val="dk1"/>
            </a:effectRef>
            <a:fontRef idx="minor">
              <a:schemeClr val="tx1"/>
            </a:fontRef>
          </p:style>
        </p:cxnSp>
      </p:grpSp>
      <p:pic>
        <p:nvPicPr>
          <p:cNvPr id="23" name="Graphic 22" descr="Pen with solid fill">
            <a:extLst>
              <a:ext uri="{FF2B5EF4-FFF2-40B4-BE49-F238E27FC236}">
                <a16:creationId xmlns:a16="http://schemas.microsoft.com/office/drawing/2014/main" id="{1CDD3FAC-C398-4EDC-7BC1-F861BEF2A83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36022" y="2563345"/>
            <a:ext cx="914400" cy="914400"/>
          </a:xfrm>
          <a:prstGeom prst="rect">
            <a:avLst/>
          </a:prstGeom>
        </p:spPr>
      </p:pic>
      <p:grpSp>
        <p:nvGrpSpPr>
          <p:cNvPr id="173" name="Group 172">
            <a:extLst>
              <a:ext uri="{FF2B5EF4-FFF2-40B4-BE49-F238E27FC236}">
                <a16:creationId xmlns:a16="http://schemas.microsoft.com/office/drawing/2014/main" id="{28F7CE5A-EB68-C66D-3302-34090584665A}"/>
              </a:ext>
            </a:extLst>
          </p:cNvPr>
          <p:cNvGrpSpPr/>
          <p:nvPr/>
        </p:nvGrpSpPr>
        <p:grpSpPr>
          <a:xfrm>
            <a:off x="6121811" y="4605373"/>
            <a:ext cx="1982156" cy="1071880"/>
            <a:chOff x="1195962" y="4718937"/>
            <a:chExt cx="1982156" cy="1071880"/>
          </a:xfrm>
        </p:grpSpPr>
        <p:sp>
          <p:nvSpPr>
            <p:cNvPr id="130" name="Rectangle: Rounded Corners 6">
              <a:extLst>
                <a:ext uri="{FF2B5EF4-FFF2-40B4-BE49-F238E27FC236}">
                  <a16:creationId xmlns:a16="http://schemas.microsoft.com/office/drawing/2014/main" id="{E5F7C4F0-6E83-1900-D9AC-BDE39B8241B5}"/>
                </a:ext>
              </a:extLst>
            </p:cNvPr>
            <p:cNvSpPr/>
            <p:nvPr/>
          </p:nvSpPr>
          <p:spPr>
            <a:xfrm>
              <a:off x="1195962" y="4718937"/>
              <a:ext cx="1982156" cy="1071880"/>
            </a:xfrm>
            <a:prstGeom prst="roundRect">
              <a:avLst/>
            </a:prstGeom>
            <a:solidFill>
              <a:schemeClr val="accent1">
                <a:lumMod val="60000"/>
                <a:lumOff val="40000"/>
              </a:schemeClr>
            </a:solidFill>
            <a:ln w="38100">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00" dirty="0">
                  <a:solidFill>
                    <a:schemeClr val="tx1"/>
                  </a:solidFill>
                  <a:latin typeface="Poppins" pitchFamily="2" charset="77"/>
                  <a:cs typeface="Poppins" pitchFamily="2" charset="77"/>
                </a:rPr>
                <a:t>Adoption</a:t>
              </a:r>
            </a:p>
            <a:p>
              <a:pPr algn="r"/>
              <a:endParaRPr lang="en-US" sz="1900" dirty="0">
                <a:solidFill>
                  <a:schemeClr val="tx1"/>
                </a:solidFill>
                <a:latin typeface="Poppins" pitchFamily="2" charset="77"/>
                <a:cs typeface="Poppins" pitchFamily="2" charset="77"/>
              </a:endParaRPr>
            </a:p>
          </p:txBody>
        </p:sp>
        <p:grpSp>
          <p:nvGrpSpPr>
            <p:cNvPr id="131" name="Group 130">
              <a:extLst>
                <a:ext uri="{FF2B5EF4-FFF2-40B4-BE49-F238E27FC236}">
                  <a16:creationId xmlns:a16="http://schemas.microsoft.com/office/drawing/2014/main" id="{21B9481D-8E46-22C9-30C3-84AF59CE1D09}"/>
                </a:ext>
              </a:extLst>
            </p:cNvPr>
            <p:cNvGrpSpPr/>
            <p:nvPr/>
          </p:nvGrpSpPr>
          <p:grpSpPr>
            <a:xfrm>
              <a:off x="1774317" y="5101880"/>
              <a:ext cx="825446" cy="632471"/>
              <a:chOff x="2107707" y="3401478"/>
              <a:chExt cx="825446" cy="632471"/>
            </a:xfrm>
          </p:grpSpPr>
          <p:pic>
            <p:nvPicPr>
              <p:cNvPr id="132" name="Graphic 131" descr="Programmer female with solid fill">
                <a:extLst>
                  <a:ext uri="{FF2B5EF4-FFF2-40B4-BE49-F238E27FC236}">
                    <a16:creationId xmlns:a16="http://schemas.microsoft.com/office/drawing/2014/main" id="{B6483058-803D-1520-F029-DFFB07BDAE5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00682" y="3401478"/>
                <a:ext cx="632471" cy="632471"/>
              </a:xfrm>
              <a:prstGeom prst="rect">
                <a:avLst/>
              </a:prstGeom>
            </p:spPr>
          </p:pic>
          <p:pic>
            <p:nvPicPr>
              <p:cNvPr id="133" name="Graphic 132" descr="Thumbs up sign with solid fill">
                <a:extLst>
                  <a:ext uri="{FF2B5EF4-FFF2-40B4-BE49-F238E27FC236}">
                    <a16:creationId xmlns:a16="http://schemas.microsoft.com/office/drawing/2014/main" id="{63EB1FF0-D235-440D-446F-E6C89FEA87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07707" y="3433888"/>
                <a:ext cx="254118" cy="254118"/>
              </a:xfrm>
              <a:prstGeom prst="rect">
                <a:avLst/>
              </a:prstGeom>
            </p:spPr>
          </p:pic>
          <p:pic>
            <p:nvPicPr>
              <p:cNvPr id="134" name="Graphic 133" descr="Thumbs Down with solid fill">
                <a:extLst>
                  <a:ext uri="{FF2B5EF4-FFF2-40B4-BE49-F238E27FC236}">
                    <a16:creationId xmlns:a16="http://schemas.microsoft.com/office/drawing/2014/main" id="{3424ECAF-C43C-131A-598C-1AFCCA3F904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08034" y="3717541"/>
                <a:ext cx="254118" cy="254118"/>
              </a:xfrm>
              <a:prstGeom prst="rect">
                <a:avLst/>
              </a:prstGeom>
            </p:spPr>
          </p:pic>
        </p:grpSp>
      </p:grpSp>
      <p:grpSp>
        <p:nvGrpSpPr>
          <p:cNvPr id="135" name="Group 134">
            <a:extLst>
              <a:ext uri="{FF2B5EF4-FFF2-40B4-BE49-F238E27FC236}">
                <a16:creationId xmlns:a16="http://schemas.microsoft.com/office/drawing/2014/main" id="{3BAD11D9-1CF5-1408-85D4-ED0C0E91DC8A}"/>
              </a:ext>
            </a:extLst>
          </p:cNvPr>
          <p:cNvGrpSpPr/>
          <p:nvPr/>
        </p:nvGrpSpPr>
        <p:grpSpPr>
          <a:xfrm>
            <a:off x="9196730" y="4635830"/>
            <a:ext cx="2976228" cy="1225864"/>
            <a:chOff x="8377572" y="4635830"/>
            <a:chExt cx="2976228" cy="1225864"/>
          </a:xfrm>
        </p:grpSpPr>
        <p:pic>
          <p:nvPicPr>
            <p:cNvPr id="136" name="Graphic 135" descr="Server with solid fill">
              <a:extLst>
                <a:ext uri="{FF2B5EF4-FFF2-40B4-BE49-F238E27FC236}">
                  <a16:creationId xmlns:a16="http://schemas.microsoft.com/office/drawing/2014/main" id="{9721E148-83F6-1904-BF36-2D70BB73672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77572" y="4635830"/>
              <a:ext cx="589126" cy="589126"/>
            </a:xfrm>
            <a:prstGeom prst="rect">
              <a:avLst/>
            </a:prstGeom>
          </p:spPr>
        </p:pic>
        <p:pic>
          <p:nvPicPr>
            <p:cNvPr id="137" name="Graphic 136" descr="Server with solid fill">
              <a:extLst>
                <a:ext uri="{FF2B5EF4-FFF2-40B4-BE49-F238E27FC236}">
                  <a16:creationId xmlns:a16="http://schemas.microsoft.com/office/drawing/2014/main" id="{CB9E3AE3-1398-0EC1-E9F6-681A1771D0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77572" y="5261733"/>
              <a:ext cx="589126" cy="589126"/>
            </a:xfrm>
            <a:prstGeom prst="rect">
              <a:avLst/>
            </a:prstGeom>
          </p:spPr>
        </p:pic>
        <p:pic>
          <p:nvPicPr>
            <p:cNvPr id="138" name="Graphic 137" descr="Server with solid fill">
              <a:extLst>
                <a:ext uri="{FF2B5EF4-FFF2-40B4-BE49-F238E27FC236}">
                  <a16:creationId xmlns:a16="http://schemas.microsoft.com/office/drawing/2014/main" id="{52A05274-B52B-9ECA-7B70-485F1081A73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77862" y="4650793"/>
              <a:ext cx="589126" cy="589126"/>
            </a:xfrm>
            <a:prstGeom prst="rect">
              <a:avLst/>
            </a:prstGeom>
          </p:spPr>
        </p:pic>
        <p:pic>
          <p:nvPicPr>
            <p:cNvPr id="139" name="Graphic 138" descr="Server with solid fill">
              <a:extLst>
                <a:ext uri="{FF2B5EF4-FFF2-40B4-BE49-F238E27FC236}">
                  <a16:creationId xmlns:a16="http://schemas.microsoft.com/office/drawing/2014/main" id="{1DA62353-A8E3-8872-5D37-AD8E5465FB8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77862" y="5259847"/>
              <a:ext cx="589126" cy="589126"/>
            </a:xfrm>
            <a:prstGeom prst="rect">
              <a:avLst/>
            </a:prstGeom>
          </p:spPr>
        </p:pic>
        <p:pic>
          <p:nvPicPr>
            <p:cNvPr id="140" name="Graphic 139" descr="Server with solid fill">
              <a:extLst>
                <a:ext uri="{FF2B5EF4-FFF2-40B4-BE49-F238E27FC236}">
                  <a16:creationId xmlns:a16="http://schemas.microsoft.com/office/drawing/2014/main" id="{30524334-2A4A-0FD7-D2D4-03E78FCB2AE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64384" y="4646665"/>
              <a:ext cx="589126" cy="589126"/>
            </a:xfrm>
            <a:prstGeom prst="rect">
              <a:avLst/>
            </a:prstGeom>
          </p:spPr>
        </p:pic>
        <p:pic>
          <p:nvPicPr>
            <p:cNvPr id="141" name="Graphic 140" descr="Server with solid fill">
              <a:extLst>
                <a:ext uri="{FF2B5EF4-FFF2-40B4-BE49-F238E27FC236}">
                  <a16:creationId xmlns:a16="http://schemas.microsoft.com/office/drawing/2014/main" id="{7A21EF69-518E-2148-384C-2A95468817B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64384" y="5272568"/>
              <a:ext cx="589126" cy="589126"/>
            </a:xfrm>
            <a:prstGeom prst="rect">
              <a:avLst/>
            </a:prstGeom>
          </p:spPr>
        </p:pic>
        <p:pic>
          <p:nvPicPr>
            <p:cNvPr id="142" name="Graphic 141" descr="Server with solid fill">
              <a:extLst>
                <a:ext uri="{FF2B5EF4-FFF2-40B4-BE49-F238E27FC236}">
                  <a16:creationId xmlns:a16="http://schemas.microsoft.com/office/drawing/2014/main" id="{536B1DB9-8031-D8AD-6C97-0BA2BB63741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764674" y="4661628"/>
              <a:ext cx="589126" cy="589126"/>
            </a:xfrm>
            <a:prstGeom prst="rect">
              <a:avLst/>
            </a:prstGeom>
          </p:spPr>
        </p:pic>
        <p:pic>
          <p:nvPicPr>
            <p:cNvPr id="143" name="Graphic 142" descr="Server with solid fill">
              <a:extLst>
                <a:ext uri="{FF2B5EF4-FFF2-40B4-BE49-F238E27FC236}">
                  <a16:creationId xmlns:a16="http://schemas.microsoft.com/office/drawing/2014/main" id="{7F9E163A-6302-349E-F5CF-246121AE7DE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764674" y="5270682"/>
              <a:ext cx="589126" cy="589126"/>
            </a:xfrm>
            <a:prstGeom prst="rect">
              <a:avLst/>
            </a:prstGeom>
          </p:spPr>
        </p:pic>
      </p:grpSp>
      <p:cxnSp>
        <p:nvCxnSpPr>
          <p:cNvPr id="144" name="Straight Arrow Connector 143">
            <a:extLst>
              <a:ext uri="{FF2B5EF4-FFF2-40B4-BE49-F238E27FC236}">
                <a16:creationId xmlns:a16="http://schemas.microsoft.com/office/drawing/2014/main" id="{919973C1-C268-822C-C592-D8AEF4ABFBA3}"/>
              </a:ext>
            </a:extLst>
          </p:cNvPr>
          <p:cNvCxnSpPr>
            <a:cxnSpLocks/>
            <a:stCxn id="30" idx="2"/>
          </p:cNvCxnSpPr>
          <p:nvPr/>
        </p:nvCxnSpPr>
        <p:spPr>
          <a:xfrm flipH="1">
            <a:off x="9797020" y="3980391"/>
            <a:ext cx="889947" cy="6773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BCDAB750-E443-08BF-E0CF-82D97069886B}"/>
              </a:ext>
            </a:extLst>
          </p:cNvPr>
          <p:cNvCxnSpPr>
            <a:cxnSpLocks/>
            <a:stCxn id="30" idx="2"/>
          </p:cNvCxnSpPr>
          <p:nvPr/>
        </p:nvCxnSpPr>
        <p:spPr>
          <a:xfrm>
            <a:off x="10686967" y="3980391"/>
            <a:ext cx="5582" cy="6495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6" name="TextBox 145">
            <a:extLst>
              <a:ext uri="{FF2B5EF4-FFF2-40B4-BE49-F238E27FC236}">
                <a16:creationId xmlns:a16="http://schemas.microsoft.com/office/drawing/2014/main" id="{F9212F48-A5BC-EC4E-30DF-33693679F33F}"/>
              </a:ext>
            </a:extLst>
          </p:cNvPr>
          <p:cNvSpPr txBox="1"/>
          <p:nvPr/>
        </p:nvSpPr>
        <p:spPr>
          <a:xfrm>
            <a:off x="375814" y="6114587"/>
            <a:ext cx="11440372"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We capture VM placement decisions and packing behavior using a production simulator</a:t>
            </a:r>
          </a:p>
        </p:txBody>
      </p:sp>
      <p:cxnSp>
        <p:nvCxnSpPr>
          <p:cNvPr id="148" name="Elbow Connector 147">
            <a:extLst>
              <a:ext uri="{FF2B5EF4-FFF2-40B4-BE49-F238E27FC236}">
                <a16:creationId xmlns:a16="http://schemas.microsoft.com/office/drawing/2014/main" id="{0208233C-F295-7CC3-BE62-23C5907D9D8A}"/>
              </a:ext>
            </a:extLst>
          </p:cNvPr>
          <p:cNvCxnSpPr>
            <a:cxnSpLocks/>
            <a:stCxn id="7" idx="3"/>
            <a:endCxn id="30" idx="1"/>
          </p:cNvCxnSpPr>
          <p:nvPr/>
        </p:nvCxnSpPr>
        <p:spPr>
          <a:xfrm>
            <a:off x="8717719" y="2087468"/>
            <a:ext cx="1010179" cy="1043793"/>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66EB0404-FF4F-709A-15A1-F1135B091298}"/>
              </a:ext>
            </a:extLst>
          </p:cNvPr>
          <p:cNvGrpSpPr/>
          <p:nvPr/>
        </p:nvGrpSpPr>
        <p:grpSpPr>
          <a:xfrm>
            <a:off x="10092259" y="4629901"/>
            <a:ext cx="1189416" cy="1215029"/>
            <a:chOff x="7275011" y="4788230"/>
            <a:chExt cx="1189416" cy="1215029"/>
          </a:xfrm>
        </p:grpSpPr>
        <p:pic>
          <p:nvPicPr>
            <p:cNvPr id="158" name="Graphic 157" descr="Server with solid fill">
              <a:extLst>
                <a:ext uri="{FF2B5EF4-FFF2-40B4-BE49-F238E27FC236}">
                  <a16:creationId xmlns:a16="http://schemas.microsoft.com/office/drawing/2014/main" id="{2834C593-4C6F-2C0E-B468-F358CD19542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75011" y="4788230"/>
              <a:ext cx="589126" cy="589126"/>
            </a:xfrm>
            <a:prstGeom prst="rect">
              <a:avLst/>
            </a:prstGeom>
          </p:spPr>
        </p:pic>
        <p:pic>
          <p:nvPicPr>
            <p:cNvPr id="159" name="Graphic 158" descr="Server with solid fill">
              <a:extLst>
                <a:ext uri="{FF2B5EF4-FFF2-40B4-BE49-F238E27FC236}">
                  <a16:creationId xmlns:a16="http://schemas.microsoft.com/office/drawing/2014/main" id="{9DA2CD91-1A63-2525-545D-451B340D450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75011" y="5414133"/>
              <a:ext cx="589126" cy="589126"/>
            </a:xfrm>
            <a:prstGeom prst="rect">
              <a:avLst/>
            </a:prstGeom>
          </p:spPr>
        </p:pic>
        <p:pic>
          <p:nvPicPr>
            <p:cNvPr id="160" name="Graphic 159" descr="Server with solid fill">
              <a:extLst>
                <a:ext uri="{FF2B5EF4-FFF2-40B4-BE49-F238E27FC236}">
                  <a16:creationId xmlns:a16="http://schemas.microsoft.com/office/drawing/2014/main" id="{52DA0FC0-775B-13F9-E5E1-3374E78698E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75301" y="4803193"/>
              <a:ext cx="589126" cy="589126"/>
            </a:xfrm>
            <a:prstGeom prst="rect">
              <a:avLst/>
            </a:prstGeom>
          </p:spPr>
        </p:pic>
        <p:pic>
          <p:nvPicPr>
            <p:cNvPr id="161" name="Graphic 160" descr="Server with solid fill">
              <a:extLst>
                <a:ext uri="{FF2B5EF4-FFF2-40B4-BE49-F238E27FC236}">
                  <a16:creationId xmlns:a16="http://schemas.microsoft.com/office/drawing/2014/main" id="{C92A8914-58B5-1355-AF38-51F374FB6B0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75301" y="5412247"/>
              <a:ext cx="589126" cy="589126"/>
            </a:xfrm>
            <a:prstGeom prst="rect">
              <a:avLst/>
            </a:prstGeom>
          </p:spPr>
        </p:pic>
      </p:grpSp>
      <p:cxnSp>
        <p:nvCxnSpPr>
          <p:cNvPr id="169" name="Straight Arrow Connector 168">
            <a:extLst>
              <a:ext uri="{FF2B5EF4-FFF2-40B4-BE49-F238E27FC236}">
                <a16:creationId xmlns:a16="http://schemas.microsoft.com/office/drawing/2014/main" id="{A2465DA2-272F-1834-59DE-94344DF6C449}"/>
              </a:ext>
            </a:extLst>
          </p:cNvPr>
          <p:cNvCxnSpPr>
            <a:cxnSpLocks/>
            <a:stCxn id="30" idx="2"/>
          </p:cNvCxnSpPr>
          <p:nvPr/>
        </p:nvCxnSpPr>
        <p:spPr>
          <a:xfrm>
            <a:off x="10686967" y="3980391"/>
            <a:ext cx="896865" cy="64815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67A0252C-61B5-012B-C005-7BA01BB4B773}"/>
              </a:ext>
            </a:extLst>
          </p:cNvPr>
          <p:cNvCxnSpPr>
            <a:cxnSpLocks/>
            <a:stCxn id="130" idx="0"/>
          </p:cNvCxnSpPr>
          <p:nvPr/>
        </p:nvCxnSpPr>
        <p:spPr>
          <a:xfrm flipV="1">
            <a:off x="7112889" y="3984434"/>
            <a:ext cx="0" cy="6209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FD3D4442-AAD8-EF6C-75A9-2EEA6ADBB9AD}"/>
              </a:ext>
            </a:extLst>
          </p:cNvPr>
          <p:cNvCxnSpPr>
            <a:cxnSpLocks/>
            <a:endCxn id="30" idx="1"/>
          </p:cNvCxnSpPr>
          <p:nvPr/>
        </p:nvCxnSpPr>
        <p:spPr>
          <a:xfrm>
            <a:off x="8717719" y="3131260"/>
            <a:ext cx="1010179"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82" name="Graphic 181" descr="Box with solid fill">
            <a:extLst>
              <a:ext uri="{FF2B5EF4-FFF2-40B4-BE49-F238E27FC236}">
                <a16:creationId xmlns:a16="http://schemas.microsoft.com/office/drawing/2014/main" id="{B864932B-C11D-6B9B-8C8C-DB70A7D5FC9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46434" y="2777822"/>
            <a:ext cx="709612" cy="709612"/>
          </a:xfrm>
          <a:prstGeom prst="rect">
            <a:avLst/>
          </a:prstGeom>
        </p:spPr>
      </p:pic>
      <p:sp>
        <p:nvSpPr>
          <p:cNvPr id="183" name="Right Brace 182">
            <a:extLst>
              <a:ext uri="{FF2B5EF4-FFF2-40B4-BE49-F238E27FC236}">
                <a16:creationId xmlns:a16="http://schemas.microsoft.com/office/drawing/2014/main" id="{C73C911D-01F0-9A37-C980-34E801D814B0}"/>
              </a:ext>
            </a:extLst>
          </p:cNvPr>
          <p:cNvSpPr/>
          <p:nvPr/>
        </p:nvSpPr>
        <p:spPr>
          <a:xfrm>
            <a:off x="7324686" y="2745974"/>
            <a:ext cx="247581" cy="1141271"/>
          </a:xfrm>
          <a:prstGeom prst="rightBrace">
            <a:avLst>
              <a:gd name="adj1" fmla="val 8333"/>
              <a:gd name="adj2" fmla="val 32127"/>
            </a:avLst>
          </a:pr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4" name="TextBox 183">
            <a:extLst>
              <a:ext uri="{FF2B5EF4-FFF2-40B4-BE49-F238E27FC236}">
                <a16:creationId xmlns:a16="http://schemas.microsoft.com/office/drawing/2014/main" id="{39693487-8CB5-7C9C-0D21-BB2D081DE601}"/>
              </a:ext>
            </a:extLst>
          </p:cNvPr>
          <p:cNvSpPr txBox="1"/>
          <p:nvPr/>
        </p:nvSpPr>
        <p:spPr>
          <a:xfrm>
            <a:off x="10505454" y="4127240"/>
            <a:ext cx="308080" cy="584775"/>
          </a:xfrm>
          <a:prstGeom prst="rect">
            <a:avLst/>
          </a:prstGeom>
          <a:noFill/>
        </p:spPr>
        <p:txBody>
          <a:bodyPr wrap="square">
            <a:spAutoFit/>
          </a:bodyPr>
          <a:lstStyle/>
          <a:p>
            <a:r>
              <a:rPr lang="en-US" sz="3200" b="1" i="1" dirty="0">
                <a:latin typeface="Poppins" pitchFamily="2" charset="77"/>
                <a:cs typeface="Poppins" pitchFamily="2" charset="77"/>
              </a:rPr>
              <a:t>?</a:t>
            </a:r>
            <a:endParaRPr lang="en-US" sz="3200" b="1" i="1" dirty="0">
              <a:solidFill>
                <a:schemeClr val="bg1"/>
              </a:solidFill>
            </a:endParaRPr>
          </a:p>
        </p:txBody>
      </p:sp>
      <p:sp>
        <p:nvSpPr>
          <p:cNvPr id="187" name="TextBox 186">
            <a:extLst>
              <a:ext uri="{FF2B5EF4-FFF2-40B4-BE49-F238E27FC236}">
                <a16:creationId xmlns:a16="http://schemas.microsoft.com/office/drawing/2014/main" id="{18FE1EC7-31D7-E815-6A7E-ABFDCE1AD1FE}"/>
              </a:ext>
            </a:extLst>
          </p:cNvPr>
          <p:cNvSpPr txBox="1"/>
          <p:nvPr/>
        </p:nvSpPr>
        <p:spPr>
          <a:xfrm>
            <a:off x="6910675" y="3601491"/>
            <a:ext cx="495354" cy="369332"/>
          </a:xfrm>
          <a:prstGeom prst="rect">
            <a:avLst/>
          </a:prstGeom>
          <a:noFill/>
        </p:spPr>
        <p:txBody>
          <a:bodyPr wrap="square">
            <a:spAutoFit/>
          </a:bodyPr>
          <a:lstStyle/>
          <a:p>
            <a:pPr algn="l"/>
            <a:r>
              <a:rPr lang="en-US" b="1" i="1" dirty="0">
                <a:solidFill>
                  <a:schemeClr val="accent1"/>
                </a:solidFill>
                <a:latin typeface="Poppins" pitchFamily="2" charset="77"/>
                <a:cs typeface="Poppins" pitchFamily="2" charset="77"/>
              </a:rPr>
              <a:t>1.2</a:t>
            </a:r>
            <a:endParaRPr lang="en-US" b="1" dirty="0">
              <a:solidFill>
                <a:schemeClr val="accent1"/>
              </a:solidFill>
              <a:latin typeface="Poppins" pitchFamily="2" charset="77"/>
              <a:cs typeface="Poppins" pitchFamily="2" charset="77"/>
            </a:endParaRPr>
          </a:p>
        </p:txBody>
      </p:sp>
      <p:pic>
        <p:nvPicPr>
          <p:cNvPr id="188" name="Graphic 187" descr="Box with solid fill">
            <a:extLst>
              <a:ext uri="{FF2B5EF4-FFF2-40B4-BE49-F238E27FC236}">
                <a16:creationId xmlns:a16="http://schemas.microsoft.com/office/drawing/2014/main" id="{E61C8432-75B9-59D6-95E6-C52DC5DA964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51353" y="2777822"/>
            <a:ext cx="709612" cy="709612"/>
          </a:xfrm>
          <a:prstGeom prst="rect">
            <a:avLst/>
          </a:prstGeom>
        </p:spPr>
      </p:pic>
      <p:sp>
        <p:nvSpPr>
          <p:cNvPr id="8" name="TextBox 7">
            <a:extLst>
              <a:ext uri="{FF2B5EF4-FFF2-40B4-BE49-F238E27FC236}">
                <a16:creationId xmlns:a16="http://schemas.microsoft.com/office/drawing/2014/main" id="{64824D2B-5046-79D5-E58E-21D4E56AF345}"/>
              </a:ext>
            </a:extLst>
          </p:cNvPr>
          <p:cNvSpPr txBox="1"/>
          <p:nvPr/>
        </p:nvSpPr>
        <p:spPr>
          <a:xfrm>
            <a:off x="6035779" y="2980710"/>
            <a:ext cx="595235" cy="369332"/>
          </a:xfrm>
          <a:prstGeom prst="rect">
            <a:avLst/>
          </a:prstGeom>
          <a:noFill/>
        </p:spPr>
        <p:txBody>
          <a:bodyPr wrap="square">
            <a:spAutoFit/>
          </a:bodyPr>
          <a:lstStyle/>
          <a:p>
            <a:r>
              <a:rPr lang="en-US" b="1" dirty="0">
                <a:latin typeface="Poppins" pitchFamily="2" charset="77"/>
                <a:cs typeface="Poppins" pitchFamily="2" charset="77"/>
              </a:rPr>
              <a:t>VM</a:t>
            </a:r>
            <a:endParaRPr lang="en-US" b="1" dirty="0"/>
          </a:p>
        </p:txBody>
      </p:sp>
    </p:spTree>
    <p:extLst>
      <p:ext uri="{BB962C8B-B14F-4D97-AF65-F5344CB8AC3E}">
        <p14:creationId xmlns:p14="http://schemas.microsoft.com/office/powerpoint/2010/main" val="692082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fade">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fade">
                                          <p:cBhvr>
                                            <p:cTn id="38" dur="500"/>
                                            <p:tgtEl>
                                              <p:spTgt spid="1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bg/>
                                              </p:spTgt>
                                            </p:tgtEl>
                                            <p:attrNameLst>
                                              <p:attrName>style.visibility</p:attrName>
                                            </p:attrNameLst>
                                          </p:cBhvr>
                                          <p:to>
                                            <p:strVal val="visible"/>
                                          </p:to>
                                        </p:set>
                                        <p:animEffect transition="in" filter="fade">
                                          <p:cBhvr>
                                            <p:cTn id="41" dur="500"/>
                                            <p:tgtEl>
                                              <p:spTgt spid="30">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xEl>
                                                  <p:pRg st="5" end="5"/>
                                                </p:txEl>
                                              </p:spTgt>
                                            </p:tgtEl>
                                            <p:attrNameLst>
                                              <p:attrName>style.visibility</p:attrName>
                                            </p:attrNameLst>
                                          </p:cBhvr>
                                          <p:to>
                                            <p:strVal val="visible"/>
                                          </p:to>
                                        </p:set>
                                        <p:animEffect transition="in" filter="fade">
                                          <p:cBhvr>
                                            <p:cTn id="44" dur="500"/>
                                            <p:tgtEl>
                                              <p:spTgt spid="30">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2"/>
                                            </p:tgtEl>
                                            <p:attrNameLst>
                                              <p:attrName>style.visibility</p:attrName>
                                            </p:attrNameLst>
                                          </p:cBhvr>
                                          <p:to>
                                            <p:strVal val="visible"/>
                                          </p:to>
                                        </p:set>
                                        <p:animEffect transition="in" filter="fade">
                                          <p:cBhvr>
                                            <p:cTn id="52" dur="500"/>
                                            <p:tgtEl>
                                              <p:spTgt spid="162"/>
                                            </p:tgtEl>
                                          </p:cBhvr>
                                        </p:animEffect>
                                      </p:childTnLst>
                                    </p:cTn>
                                  </p:par>
                                  <p:par>
                                    <p:cTn id="53" presetID="10" presetClass="entr" presetSubtype="0" fill="hold" nodeType="withEffect">
                                      <p:stCondLst>
                                        <p:cond delay="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5"/>
                                            </p:tgtEl>
                                          </p:cBhvr>
                                        </p:animEffect>
                                        <p:set>
                                          <p:cBhvr>
                                            <p:cTn id="60" dur="1" fill="hold">
                                              <p:stCondLst>
                                                <p:cond delay="499"/>
                                              </p:stCondLst>
                                            </p:cTn>
                                            <p:tgtEl>
                                              <p:spTgt spid="14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2"/>
                                            </p:tgtEl>
                                          </p:cBhvr>
                                        </p:animEffect>
                                        <p:set>
                                          <p:cBhvr>
                                            <p:cTn id="63" dur="1" fill="hold">
                                              <p:stCondLst>
                                                <p:cond delay="499"/>
                                              </p:stCondLst>
                                            </p:cTn>
                                            <p:tgtEl>
                                              <p:spTgt spid="16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fade">
                                          <p:cBhvr>
                                            <p:cTn id="68" dur="500"/>
                                            <p:tgtEl>
                                              <p:spTgt spid="144"/>
                                            </p:tgtEl>
                                          </p:cBhvr>
                                        </p:animEffect>
                                      </p:childTnLst>
                                    </p:cTn>
                                  </p:par>
                                  <p:par>
                                    <p:cTn id="69" presetID="10" presetClass="entr" presetSubtype="0" fill="hold" nodeType="withEffect">
                                      <p:stCondLst>
                                        <p:cond delay="0"/>
                                      </p:stCondLst>
                                      <p:childTnLst>
                                        <p:set>
                                          <p:cBhvr>
                                            <p:cTn id="70" dur="1" fill="hold">
                                              <p:stCondLst>
                                                <p:cond delay="0"/>
                                              </p:stCondLst>
                                            </p:cTn>
                                            <p:tgtEl>
                                              <p:spTgt spid="169"/>
                                            </p:tgtEl>
                                            <p:attrNameLst>
                                              <p:attrName>style.visibility</p:attrName>
                                            </p:attrNameLst>
                                          </p:cBhvr>
                                          <p:to>
                                            <p:strVal val="visible"/>
                                          </p:to>
                                        </p:set>
                                        <p:animEffect transition="in" filter="fade">
                                          <p:cBhvr>
                                            <p:cTn id="71" dur="500"/>
                                            <p:tgtEl>
                                              <p:spTgt spid="169"/>
                                            </p:tgtEl>
                                          </p:cBhvr>
                                        </p:animEffect>
                                      </p:childTnLst>
                                    </p:cTn>
                                  </p:par>
                                  <p:par>
                                    <p:cTn id="72" presetID="10" presetClass="entr" presetSubtype="0" fill="hold" nodeType="withEffect">
                                      <p:stCondLst>
                                        <p:cond delay="0"/>
                                      </p:stCondLst>
                                      <p:childTnLst>
                                        <p:set>
                                          <p:cBhvr>
                                            <p:cTn id="73" dur="1" fill="hold">
                                              <p:stCondLst>
                                                <p:cond delay="0"/>
                                              </p:stCondLst>
                                            </p:cTn>
                                            <p:tgtEl>
                                              <p:spTgt spid="135"/>
                                            </p:tgtEl>
                                            <p:attrNameLst>
                                              <p:attrName>style.visibility</p:attrName>
                                            </p:attrNameLst>
                                          </p:cBhvr>
                                          <p:to>
                                            <p:strVal val="visible"/>
                                          </p:to>
                                        </p:set>
                                        <p:animEffect transition="in" filter="fade">
                                          <p:cBhvr>
                                            <p:cTn id="74" dur="500"/>
                                            <p:tgtEl>
                                              <p:spTgt spid="13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0">
                                                <p:txEl>
                                                  <p:pRg st="6" end="6"/>
                                                </p:txEl>
                                              </p:spTgt>
                                            </p:tgtEl>
                                            <p:attrNameLst>
                                              <p:attrName>style.visibility</p:attrName>
                                            </p:attrNameLst>
                                          </p:cBhvr>
                                          <p:to>
                                            <p:strVal val="visible"/>
                                          </p:to>
                                        </p:set>
                                        <p:animEffect transition="in" filter="fade">
                                          <p:cBhvr>
                                            <p:cTn id="79" dur="500"/>
                                            <p:tgtEl>
                                              <p:spTgt spid="30">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8"/>
                                            </p:tgtEl>
                                          </p:cBhvr>
                                        </p:animEffect>
                                        <p:set>
                                          <p:cBhvr>
                                            <p:cTn id="84" dur="1" fill="hold">
                                              <p:stCondLst>
                                                <p:cond delay="499"/>
                                              </p:stCondLst>
                                            </p:cTn>
                                            <p:tgtEl>
                                              <p:spTgt spid="14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par>
                                    <p:cTn id="93" presetID="10" presetClass="entr" presetSubtype="0" fill="hold" nodeType="withEffect">
                                      <p:stCondLst>
                                        <p:cond delay="0"/>
                                      </p:stCondLst>
                                      <p:childTnLst>
                                        <p:set>
                                          <p:cBhvr>
                                            <p:cTn id="94" dur="1" fill="hold">
                                              <p:stCondLst>
                                                <p:cond delay="0"/>
                                              </p:stCondLst>
                                            </p:cTn>
                                            <p:tgtEl>
                                              <p:spTgt spid="178"/>
                                            </p:tgtEl>
                                            <p:attrNameLst>
                                              <p:attrName>style.visibility</p:attrName>
                                            </p:attrNameLst>
                                          </p:cBhvr>
                                          <p:to>
                                            <p:strVal val="visible"/>
                                          </p:to>
                                        </p:set>
                                        <p:animEffect transition="in" filter="fade">
                                          <p:cBhvr>
                                            <p:cTn id="95" dur="500"/>
                                            <p:tgtEl>
                                              <p:spTgt spid="17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83"/>
                                            </p:tgtEl>
                                            <p:attrNameLst>
                                              <p:attrName>style.visibility</p:attrName>
                                            </p:attrNameLst>
                                          </p:cBhvr>
                                          <p:to>
                                            <p:strVal val="visible"/>
                                          </p:to>
                                        </p:set>
                                        <p:animEffect transition="in" filter="fade">
                                          <p:cBhvr>
                                            <p:cTn id="98" dur="500"/>
                                            <p:tgtEl>
                                              <p:spTgt spid="18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84"/>
                                            </p:tgtEl>
                                            <p:attrNameLst>
                                              <p:attrName>style.visibility</p:attrName>
                                            </p:attrNameLst>
                                          </p:cBhvr>
                                          <p:to>
                                            <p:strVal val="visible"/>
                                          </p:to>
                                        </p:set>
                                        <p:animEffect transition="in" filter="fade">
                                          <p:cBhvr>
                                            <p:cTn id="103" dur="500"/>
                                            <p:tgtEl>
                                              <p:spTgt spid="18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
                                                <p:txEl>
                                                  <p:pRg st="3" end="3"/>
                                                </p:txEl>
                                              </p:spTgt>
                                            </p:tgtEl>
                                            <p:attrNameLst>
                                              <p:attrName>style.visibility</p:attrName>
                                            </p:attrNameLst>
                                          </p:cBhvr>
                                          <p:to>
                                            <p:strVal val="visible"/>
                                          </p:to>
                                        </p:set>
                                        <p:animEffect transition="in" filter="fade">
                                          <p:cBhvr>
                                            <p:cTn id="108" dur="500"/>
                                            <p:tgtEl>
                                              <p:spTgt spid="19">
                                                <p:txEl>
                                                  <p:pRg st="3" end="3"/>
                                                </p:tx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animEffect transition="in" filter="fade">
                                          <p:cBhvr>
                                            <p:cTn id="111" dur="500"/>
                                            <p:tgtEl>
                                              <p:spTgt spid="11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fade">
                                          <p:cBhvr>
                                            <p:cTn id="119" dur="500"/>
                                            <p:tgtEl>
                                              <p:spTgt spid="10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24"/>
                                            </p:tgtEl>
                                            <p:attrNameLst>
                                              <p:attrName>style.visibility</p:attrName>
                                            </p:attrNameLst>
                                          </p:cBhvr>
                                          <p:to>
                                            <p:strVal val="visible"/>
                                          </p:to>
                                        </p:set>
                                        <p:animEffect transition="in" filter="fade">
                                          <p:cBhvr>
                                            <p:cTn id="125" dur="500"/>
                                            <p:tgtEl>
                                              <p:spTgt spid="12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25"/>
                                            </p:tgtEl>
                                            <p:attrNameLst>
                                              <p:attrName>style.visibility</p:attrName>
                                            </p:attrNameLst>
                                          </p:cBhvr>
                                          <p:to>
                                            <p:strVal val="visible"/>
                                          </p:to>
                                        </p:set>
                                        <p:animEffect transition="in" filter="fade">
                                          <p:cBhvr>
                                            <p:cTn id="128" dur="500"/>
                                            <p:tgtEl>
                                              <p:spTgt spid="12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70"/>
                                            </p:tgtEl>
                                            <p:attrNameLst>
                                              <p:attrName>style.visibility</p:attrName>
                                            </p:attrNameLst>
                                          </p:cBhvr>
                                          <p:to>
                                            <p:strVal val="visible"/>
                                          </p:to>
                                        </p:set>
                                        <p:animEffect transition="in" filter="fade">
                                          <p:cBhvr>
                                            <p:cTn id="133" dur="500"/>
                                            <p:tgtEl>
                                              <p:spTgt spid="7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fade">
                                          <p:cBhvr>
                                            <p:cTn id="136" dur="500"/>
                                            <p:tgtEl>
                                              <p:spTgt spid="104"/>
                                            </p:tgtEl>
                                          </p:cBhvr>
                                        </p:animEffect>
                                      </p:childTnLst>
                                    </p:cTn>
                                  </p:par>
                                </p:childTnLst>
                              </p:cTn>
                            </p:par>
                          </p:childTnLst>
                        </p:cTn>
                      </p:par>
                      <p:par>
                        <p:cTn id="137" fill="hold">
                          <p:stCondLst>
                            <p:cond delay="indefinite"/>
                          </p:stCondLst>
                          <p:childTnLst>
                            <p:par>
                              <p:cTn id="138" fill="hold">
                                <p:stCondLst>
                                  <p:cond delay="0"/>
                                </p:stCondLst>
                                <p:childTnLst>
                                  <p:par>
                                    <p:cTn id="139" presetID="8" presetClass="emph" presetSubtype="0" decel="50000" fill="hold" nodeType="clickEffect">
                                      <p:stCondLst>
                                        <p:cond delay="0"/>
                                      </p:stCondLst>
                                      <p:childTnLst>
                                        <p:animRot by="60000000">
                                          <p:cBhvr>
                                            <p:cTn id="140" dur="2000" fill="hold"/>
                                            <p:tgtEl>
                                              <p:spTgt spid="70"/>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42" presetClass="path" presetSubtype="0" decel="50000" fill="hold" grpId="1" nodeType="clickEffect">
                                      <p:stCondLst>
                                        <p:cond delay="0"/>
                                      </p:stCondLst>
                                      <p:childTnLst>
                                        <p:animMotion origin="layout" path="M -2.70833E-6 -1.48148E-6 L 0.08646 -0.29398 " pathEditMode="relative" rAng="0" ptsTypes="AA">
                                          <p:cBhvr>
                                            <p:cTn id="144" dur="1000" fill="hold"/>
                                            <p:tgtEl>
                                              <p:spTgt spid="105"/>
                                            </p:tgtEl>
                                            <p:attrNameLst>
                                              <p:attrName>ppt_x</p:attrName>
                                              <p:attrName>ppt_y</p:attrName>
                                            </p:attrNameLst>
                                          </p:cBhvr>
                                          <p:rCtr x="4323" y="-14699"/>
                                        </p:animMotion>
                                      </p:childTnLst>
                                    </p:cTn>
                                  </p:par>
                                  <p:par>
                                    <p:cTn id="145" presetID="3" presetClass="emph" presetSubtype="2" fill="hold" grpId="2" nodeType="withEffect">
                                      <p:stCondLst>
                                        <p:cond delay="0"/>
                                      </p:stCondLst>
                                      <p:childTnLst>
                                        <p:animClr clrSpc="rgb" dir="cw">
                                          <p:cBhvr override="childStyle">
                                            <p:cTn id="146" dur="1000" fill="hold"/>
                                            <p:tgtEl>
                                              <p:spTgt spid="105"/>
                                            </p:tgtEl>
                                            <p:attrNameLst>
                                              <p:attrName>style.color</p:attrName>
                                            </p:attrNameLst>
                                          </p:cBhvr>
                                          <p:to>
                                            <a:schemeClr val="accent1"/>
                                          </p:to>
                                        </p:animClr>
                                      </p:childTnLst>
                                    </p:cTn>
                                  </p:par>
                                  <p:par>
                                    <p:cTn id="147" presetID="10" presetClass="exit" presetSubtype="0" fill="hold" grpId="1" nodeType="withEffect">
                                      <p:stCondLst>
                                        <p:cond delay="0"/>
                                      </p:stCondLst>
                                      <p:childTnLst>
                                        <p:animEffect transition="out" filter="fade">
                                          <p:cBhvr>
                                            <p:cTn id="148" dur="500"/>
                                            <p:tgtEl>
                                              <p:spTgt spid="111"/>
                                            </p:tgtEl>
                                          </p:cBhvr>
                                        </p:animEffect>
                                        <p:set>
                                          <p:cBhvr>
                                            <p:cTn id="149" dur="1" fill="hold">
                                              <p:stCondLst>
                                                <p:cond delay="499"/>
                                              </p:stCondLst>
                                            </p:cTn>
                                            <p:tgtEl>
                                              <p:spTgt spid="11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04"/>
                                            </p:tgtEl>
                                          </p:cBhvr>
                                        </p:animEffect>
                                        <p:set>
                                          <p:cBhvr>
                                            <p:cTn id="155" dur="1" fill="hold">
                                              <p:stCondLst>
                                                <p:cond delay="499"/>
                                              </p:stCondLst>
                                            </p:cTn>
                                            <p:tgtEl>
                                              <p:spTgt spid="10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22"/>
                                            </p:tgtEl>
                                          </p:cBhvr>
                                        </p:animEffect>
                                        <p:set>
                                          <p:cBhvr>
                                            <p:cTn id="158" dur="1" fill="hold">
                                              <p:stCondLst>
                                                <p:cond delay="499"/>
                                              </p:stCondLst>
                                            </p:cTn>
                                            <p:tgtEl>
                                              <p:spTgt spid="122"/>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24"/>
                                            </p:tgtEl>
                                          </p:cBhvr>
                                        </p:animEffect>
                                        <p:set>
                                          <p:cBhvr>
                                            <p:cTn id="161" dur="1" fill="hold">
                                              <p:stCondLst>
                                                <p:cond delay="499"/>
                                              </p:stCondLst>
                                            </p:cTn>
                                            <p:tgtEl>
                                              <p:spTgt spid="12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25"/>
                                            </p:tgtEl>
                                          </p:cBhvr>
                                        </p:animEffect>
                                        <p:set>
                                          <p:cBhvr>
                                            <p:cTn id="164" dur="1" fill="hold">
                                              <p:stCondLst>
                                                <p:cond delay="499"/>
                                              </p:stCondLst>
                                            </p:cTn>
                                            <p:tgtEl>
                                              <p:spTgt spid="125"/>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0"/>
                                            </p:tgtEl>
                                          </p:cBhvr>
                                        </p:animEffect>
                                        <p:set>
                                          <p:cBhvr>
                                            <p:cTn id="167" dur="1" fill="hold">
                                              <p:stCondLst>
                                                <p:cond delay="499"/>
                                              </p:stCondLst>
                                            </p:cTn>
                                            <p:tgtEl>
                                              <p:spTgt spid="70"/>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9">
                                                <p:txEl>
                                                  <p:pRg st="4" end="4"/>
                                                </p:txEl>
                                              </p:spTgt>
                                            </p:tgtEl>
                                            <p:attrNameLst>
                                              <p:attrName>style.visibility</p:attrName>
                                            </p:attrNameLst>
                                          </p:cBhvr>
                                          <p:to>
                                            <p:strVal val="visible"/>
                                          </p:to>
                                        </p:set>
                                        <p:animEffect transition="in" filter="fade">
                                          <p:cBhvr>
                                            <p:cTn id="172" dur="500"/>
                                            <p:tgtEl>
                                              <p:spTgt spid="19">
                                                <p:txEl>
                                                  <p:pRg st="4" end="4"/>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173"/>
                                            </p:tgtEl>
                                            <p:attrNameLst>
                                              <p:attrName>style.visibility</p:attrName>
                                            </p:attrNameLst>
                                          </p:cBhvr>
                                          <p:to>
                                            <p:strVal val="visible"/>
                                          </p:to>
                                        </p:set>
                                        <p:animEffect transition="in" filter="fade">
                                          <p:cBhvr>
                                            <p:cTn id="177" dur="500"/>
                                            <p:tgtEl>
                                              <p:spTgt spid="173"/>
                                            </p:tgtEl>
                                          </p:cBhvr>
                                        </p:animEffect>
                                      </p:childTnLst>
                                    </p:cTn>
                                  </p:par>
                                  <p:par>
                                    <p:cTn id="178" presetID="10" presetClass="entr" presetSubtype="0" fill="hold" nodeType="withEffect">
                                      <p:stCondLst>
                                        <p:cond delay="0"/>
                                      </p:stCondLst>
                                      <p:childTnLst>
                                        <p:set>
                                          <p:cBhvr>
                                            <p:cTn id="179" dur="1" fill="hold">
                                              <p:stCondLst>
                                                <p:cond delay="0"/>
                                              </p:stCondLst>
                                            </p:cTn>
                                            <p:tgtEl>
                                              <p:spTgt spid="174"/>
                                            </p:tgtEl>
                                            <p:attrNameLst>
                                              <p:attrName>style.visibility</p:attrName>
                                            </p:attrNameLst>
                                          </p:cBhvr>
                                          <p:to>
                                            <p:strVal val="visible"/>
                                          </p:to>
                                        </p:set>
                                        <p:animEffect transition="in" filter="fade">
                                          <p:cBhvr>
                                            <p:cTn id="180" dur="500"/>
                                            <p:tgtEl>
                                              <p:spTgt spid="174"/>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87"/>
                                            </p:tgtEl>
                                            <p:attrNameLst>
                                              <p:attrName>style.visibility</p:attrName>
                                            </p:attrNameLst>
                                          </p:cBhvr>
                                          <p:to>
                                            <p:strVal val="visible"/>
                                          </p:to>
                                        </p:set>
                                        <p:animEffect transition="in" filter="fade">
                                          <p:cBhvr>
                                            <p:cTn id="183" dur="500"/>
                                            <p:tgtEl>
                                              <p:spTgt spid="187"/>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500"/>
                                            <p:tgtEl>
                                              <p:spTgt spid="174"/>
                                            </p:tgtEl>
                                          </p:cBhvr>
                                        </p:animEffect>
                                        <p:set>
                                          <p:cBhvr>
                                            <p:cTn id="188" dur="1" fill="hold">
                                              <p:stCondLst>
                                                <p:cond delay="499"/>
                                              </p:stCondLst>
                                            </p:cTn>
                                            <p:tgtEl>
                                              <p:spTgt spid="174"/>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173"/>
                                            </p:tgtEl>
                                          </p:cBhvr>
                                        </p:animEffect>
                                        <p:set>
                                          <p:cBhvr>
                                            <p:cTn id="191" dur="1" fill="hold">
                                              <p:stCondLst>
                                                <p:cond delay="499"/>
                                              </p:stCondLst>
                                            </p:cTn>
                                            <p:tgtEl>
                                              <p:spTgt spid="173"/>
                                            </p:tgtEl>
                                            <p:attrNameLst>
                                              <p:attrName>style.visibility</p:attrName>
                                            </p:attrNameLst>
                                          </p:cBhvr>
                                          <p:to>
                                            <p:strVal val="hidden"/>
                                          </p:to>
                                        </p:set>
                                      </p:childTnLst>
                                    </p:cTn>
                                  </p:par>
                                </p:childTnLst>
                              </p:cTn>
                            </p:par>
                            <p:par>
                              <p:cTn id="192" fill="hold">
                                <p:stCondLst>
                                  <p:cond delay="500"/>
                                </p:stCondLst>
                                <p:childTnLst>
                                  <p:par>
                                    <p:cTn id="193" presetID="10" presetClass="entr" presetSubtype="0" fill="hold" nodeType="after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fade">
                                          <p:cBhvr>
                                            <p:cTn id="195" dur="500"/>
                                            <p:tgtEl>
                                              <p:spTgt spid="23"/>
                                            </p:tgtEl>
                                          </p:cBhvr>
                                        </p:animEffect>
                                      </p:childTnLst>
                                    </p:cTn>
                                  </p:par>
                                </p:childTnLst>
                              </p:cTn>
                            </p:par>
                            <p:par>
                              <p:cTn id="196" fill="hold">
                                <p:stCondLst>
                                  <p:cond delay="1000"/>
                                </p:stCondLst>
                                <p:childTnLst>
                                  <p:par>
                                    <p:cTn id="197" presetID="0" presetClass="path" presetSubtype="0" accel="50000" decel="50000" fill="hold" nodeType="afterEffect">
                                      <p:stCondLst>
                                        <p:cond delay="0"/>
                                      </p:stCondLst>
                                      <p:childTnLst>
                                        <p:animMotion origin="layout" path="M 2.29167E-6 7.40741E-7 L 0.00573 0.00509 L 0.01041 -0.00509 L 0.01224 0.00625 L 0.01979 -0.00509 L 0.02096 0.00509 L 0.02682 -0.00417 L 0.02851 0.00833 L 0.03151 0.00093 " pathEditMode="relative" rAng="0" ptsTypes="AAAAAAAAA">
                                          <p:cBhvr>
                                            <p:cTn id="198" dur="2000" fill="hold"/>
                                            <p:tgtEl>
                                              <p:spTgt spid="23"/>
                                            </p:tgtEl>
                                            <p:attrNameLst>
                                              <p:attrName>ppt_x</p:attrName>
                                              <p:attrName>ppt_y</p:attrName>
                                            </p:attrNameLst>
                                          </p:cBhvr>
                                          <p:rCtr x="1576" y="162"/>
                                        </p:animMotion>
                                      </p:childTnLst>
                                    </p:cTn>
                                  </p:par>
                                </p:childTnLst>
                              </p:cTn>
                            </p:par>
                            <p:par>
                              <p:cTn id="199" fill="hold">
                                <p:stCondLst>
                                  <p:cond delay="3000"/>
                                </p:stCondLst>
                                <p:childTnLst>
                                  <p:par>
                                    <p:cTn id="200" presetID="10" presetClass="exit" presetSubtype="0" fill="hold" nodeType="afterEffect">
                                      <p:stCondLst>
                                        <p:cond delay="0"/>
                                      </p:stCondLst>
                                      <p:childTnLst>
                                        <p:animEffect transition="out" filter="fade">
                                          <p:cBhvr>
                                            <p:cTn id="201" dur="500"/>
                                            <p:tgtEl>
                                              <p:spTgt spid="23"/>
                                            </p:tgtEl>
                                          </p:cBhvr>
                                        </p:animEffect>
                                        <p:set>
                                          <p:cBhvr>
                                            <p:cTn id="202" dur="1" fill="hold">
                                              <p:stCondLst>
                                                <p:cond delay="499"/>
                                              </p:stCondLst>
                                            </p:cTn>
                                            <p:tgtEl>
                                              <p:spTgt spid="23"/>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184"/>
                                            </p:tgtEl>
                                          </p:cBhvr>
                                        </p:animEffect>
                                        <p:set>
                                          <p:cBhvr>
                                            <p:cTn id="207" dur="1" fill="hold">
                                              <p:stCondLst>
                                                <p:cond delay="499"/>
                                              </p:stCondLst>
                                            </p:cTn>
                                            <p:tgtEl>
                                              <p:spTgt spid="18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182"/>
                                            </p:tgtEl>
                                            <p:attrNameLst>
                                              <p:attrName>style.visibility</p:attrName>
                                            </p:attrNameLst>
                                          </p:cBhvr>
                                          <p:to>
                                            <p:strVal val="visible"/>
                                          </p:to>
                                        </p:set>
                                        <p:animEffect transition="in" filter="fade">
                                          <p:cBhvr>
                                            <p:cTn id="212" dur="500"/>
                                            <p:tgtEl>
                                              <p:spTgt spid="182"/>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8"/>
                                            </p:tgtEl>
                                            <p:attrNameLst>
                                              <p:attrName>style.visibility</p:attrName>
                                            </p:attrNameLst>
                                          </p:cBhvr>
                                          <p:to>
                                            <p:strVal val="visible"/>
                                          </p:to>
                                        </p:set>
                                        <p:animEffect transition="in" filter="fade">
                                          <p:cBhvr>
                                            <p:cTn id="215" dur="500"/>
                                            <p:tgtEl>
                                              <p:spTgt spid="8"/>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188"/>
                                            </p:tgtEl>
                                            <p:attrNameLst>
                                              <p:attrName>style.visibility</p:attrName>
                                            </p:attrNameLst>
                                          </p:cBhvr>
                                          <p:to>
                                            <p:strVal val="visible"/>
                                          </p:to>
                                        </p:set>
                                        <p:animEffect transition="in" filter="fade">
                                          <p:cBhvr>
                                            <p:cTn id="220" dur="500"/>
                                            <p:tgtEl>
                                              <p:spTgt spid="188"/>
                                            </p:tgtEl>
                                          </p:cBhvr>
                                        </p:animEffect>
                                      </p:childTnLst>
                                    </p:cTn>
                                  </p:par>
                                </p:childTnLst>
                              </p:cTn>
                            </p:par>
                            <p:par>
                              <p:cTn id="221" fill="hold">
                                <p:stCondLst>
                                  <p:cond delay="500"/>
                                </p:stCondLst>
                                <p:childTnLst>
                                  <p:par>
                                    <p:cTn id="222" presetID="10" presetClass="exit" presetSubtype="0" fill="hold" nodeType="afterEffect">
                                      <p:stCondLst>
                                        <p:cond delay="0"/>
                                      </p:stCondLst>
                                      <p:childTnLst>
                                        <p:animEffect transition="out" filter="fade">
                                          <p:cBhvr>
                                            <p:cTn id="223" dur="500"/>
                                            <p:tgtEl>
                                              <p:spTgt spid="182"/>
                                            </p:tgtEl>
                                          </p:cBhvr>
                                        </p:animEffect>
                                        <p:set>
                                          <p:cBhvr>
                                            <p:cTn id="224" dur="1" fill="hold">
                                              <p:stCondLst>
                                                <p:cond delay="499"/>
                                              </p:stCondLst>
                                            </p:cTn>
                                            <p:tgtEl>
                                              <p:spTgt spid="182"/>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6" presetClass="emph" presetSubtype="0" fill="hold" nodeType="clickEffect" p14:presetBounceEnd="50000">
                                      <p:stCondLst>
                                        <p:cond delay="0"/>
                                      </p:stCondLst>
                                      <p:childTnLst>
                                        <p:animScale p14:bounceEnd="50000">
                                          <p:cBhvr>
                                            <p:cTn id="228" dur="1000" fill="hold"/>
                                            <p:tgtEl>
                                              <p:spTgt spid="188"/>
                                            </p:tgtEl>
                                          </p:cBhvr>
                                          <p:by x="120000" y="120000"/>
                                        </p:animScale>
                                      </p:childTnLst>
                                    </p:cTn>
                                  </p:par>
                                </p:childTnLst>
                              </p:cTn>
                            </p:par>
                          </p:childTnLst>
                        </p:cTn>
                      </p:par>
                      <p:par>
                        <p:cTn id="229" fill="hold">
                          <p:stCondLst>
                            <p:cond delay="indefinite"/>
                          </p:stCondLst>
                          <p:childTnLst>
                            <p:par>
                              <p:cTn id="230" fill="hold">
                                <p:stCondLst>
                                  <p:cond delay="0"/>
                                </p:stCondLst>
                                <p:childTnLst>
                                  <p:par>
                                    <p:cTn id="231" presetID="0" presetClass="path" presetSubtype="0" accel="50000" decel="50000" fill="hold" nodeType="clickEffect">
                                      <p:stCondLst>
                                        <p:cond delay="0"/>
                                      </p:stCondLst>
                                      <p:childTnLst>
                                        <p:animMotion origin="layout" path="M 0.00013 0.0007 L 0.3194 0.00232 L 0.31849 0.12593 L 0.41237 0.25949 " pathEditMode="relative" ptsTypes="AAAA">
                                          <p:cBhvr>
                                            <p:cTn id="232" dur="2000" fill="hold"/>
                                            <p:tgtEl>
                                              <p:spTgt spid="188"/>
                                            </p:tgtEl>
                                            <p:attrNameLst>
                                              <p:attrName>ppt_x</p:attrName>
                                              <p:attrName>ppt_y</p:attrName>
                                            </p:attrNameLst>
                                          </p:cBhvr>
                                        </p:animMotion>
                                      </p:childTnLst>
                                    </p:cTn>
                                  </p:par>
                                  <p:par>
                                    <p:cTn id="233" presetID="10" presetClass="exit" presetSubtype="0" fill="hold" grpId="1" nodeType="withEffect">
                                      <p:stCondLst>
                                        <p:cond delay="0"/>
                                      </p:stCondLst>
                                      <p:childTnLst>
                                        <p:animEffect transition="out" filter="fade">
                                          <p:cBhvr>
                                            <p:cTn id="234" dur="500"/>
                                            <p:tgtEl>
                                              <p:spTgt spid="8"/>
                                            </p:tgtEl>
                                          </p:cBhvr>
                                        </p:animEffect>
                                        <p:set>
                                          <p:cBhvr>
                                            <p:cTn id="235" dur="1" fill="hold">
                                              <p:stCondLst>
                                                <p:cond delay="499"/>
                                              </p:stCondLst>
                                            </p:cTn>
                                            <p:tgtEl>
                                              <p:spTgt spid="8"/>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grpId="0" nodeType="clickEffect">
                                      <p:stCondLst>
                                        <p:cond delay="0"/>
                                      </p:stCondLst>
                                      <p:childTnLst>
                                        <p:set>
                                          <p:cBhvr>
                                            <p:cTn id="239" dur="1" fill="hold">
                                              <p:stCondLst>
                                                <p:cond delay="0"/>
                                              </p:stCondLst>
                                            </p:cTn>
                                            <p:tgtEl>
                                              <p:spTgt spid="146"/>
                                            </p:tgtEl>
                                            <p:attrNameLst>
                                              <p:attrName>style.visibility</p:attrName>
                                            </p:attrNameLst>
                                          </p:cBhvr>
                                          <p:to>
                                            <p:strVal val="visible"/>
                                          </p:to>
                                        </p:set>
                                        <p:animEffect transition="in" filter="fade">
                                          <p:cBhvr>
                                            <p:cTn id="240"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0" grpId="0" build="allAtOnce" animBg="1"/>
          <p:bldGraphic spid="40" grpId="0">
            <p:bldAsOne/>
          </p:bldGraphic>
          <p:bldGraphic spid="40" grpId="1">
            <p:bldAsOne/>
          </p:bldGraphic>
          <p:bldP spid="104" grpId="0" animBg="1"/>
          <p:bldP spid="104" grpId="1" animBg="1"/>
          <p:bldP spid="105" grpId="0"/>
          <p:bldP spid="105" grpId="1"/>
          <p:bldP spid="105" grpId="2"/>
          <p:bldP spid="111" grpId="0"/>
          <p:bldP spid="111" grpId="1"/>
          <p:bldP spid="112" grpId="0" animBg="1"/>
          <p:bldP spid="122" grpId="0"/>
          <p:bldP spid="122" grpId="1"/>
          <p:bldP spid="124" grpId="0"/>
          <p:bldP spid="124" grpId="1"/>
          <p:bldP spid="125" grpId="0"/>
          <p:bldP spid="125" grpId="1"/>
          <p:bldP spid="146" grpId="0" animBg="1"/>
          <p:bldP spid="183" grpId="0" animBg="1"/>
          <p:bldP spid="184" grpId="0"/>
          <p:bldP spid="184" grpId="1"/>
          <p:bldP spid="187" grpId="0"/>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fade">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fade">
                                          <p:cBhvr>
                                            <p:cTn id="38" dur="500"/>
                                            <p:tgtEl>
                                              <p:spTgt spid="1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bg/>
                                              </p:spTgt>
                                            </p:tgtEl>
                                            <p:attrNameLst>
                                              <p:attrName>style.visibility</p:attrName>
                                            </p:attrNameLst>
                                          </p:cBhvr>
                                          <p:to>
                                            <p:strVal val="visible"/>
                                          </p:to>
                                        </p:set>
                                        <p:animEffect transition="in" filter="fade">
                                          <p:cBhvr>
                                            <p:cTn id="41" dur="500"/>
                                            <p:tgtEl>
                                              <p:spTgt spid="30">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xEl>
                                                  <p:pRg st="5" end="5"/>
                                                </p:txEl>
                                              </p:spTgt>
                                            </p:tgtEl>
                                            <p:attrNameLst>
                                              <p:attrName>style.visibility</p:attrName>
                                            </p:attrNameLst>
                                          </p:cBhvr>
                                          <p:to>
                                            <p:strVal val="visible"/>
                                          </p:to>
                                        </p:set>
                                        <p:animEffect transition="in" filter="fade">
                                          <p:cBhvr>
                                            <p:cTn id="44" dur="500"/>
                                            <p:tgtEl>
                                              <p:spTgt spid="30">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2"/>
                                            </p:tgtEl>
                                            <p:attrNameLst>
                                              <p:attrName>style.visibility</p:attrName>
                                            </p:attrNameLst>
                                          </p:cBhvr>
                                          <p:to>
                                            <p:strVal val="visible"/>
                                          </p:to>
                                        </p:set>
                                        <p:animEffect transition="in" filter="fade">
                                          <p:cBhvr>
                                            <p:cTn id="52" dur="500"/>
                                            <p:tgtEl>
                                              <p:spTgt spid="162"/>
                                            </p:tgtEl>
                                          </p:cBhvr>
                                        </p:animEffect>
                                      </p:childTnLst>
                                    </p:cTn>
                                  </p:par>
                                  <p:par>
                                    <p:cTn id="53" presetID="10" presetClass="entr" presetSubtype="0" fill="hold" nodeType="withEffect">
                                      <p:stCondLst>
                                        <p:cond delay="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5"/>
                                            </p:tgtEl>
                                          </p:cBhvr>
                                        </p:animEffect>
                                        <p:set>
                                          <p:cBhvr>
                                            <p:cTn id="60" dur="1" fill="hold">
                                              <p:stCondLst>
                                                <p:cond delay="499"/>
                                              </p:stCondLst>
                                            </p:cTn>
                                            <p:tgtEl>
                                              <p:spTgt spid="14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2"/>
                                            </p:tgtEl>
                                          </p:cBhvr>
                                        </p:animEffect>
                                        <p:set>
                                          <p:cBhvr>
                                            <p:cTn id="63" dur="1" fill="hold">
                                              <p:stCondLst>
                                                <p:cond delay="499"/>
                                              </p:stCondLst>
                                            </p:cTn>
                                            <p:tgtEl>
                                              <p:spTgt spid="16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fade">
                                          <p:cBhvr>
                                            <p:cTn id="68" dur="500"/>
                                            <p:tgtEl>
                                              <p:spTgt spid="144"/>
                                            </p:tgtEl>
                                          </p:cBhvr>
                                        </p:animEffect>
                                      </p:childTnLst>
                                    </p:cTn>
                                  </p:par>
                                  <p:par>
                                    <p:cTn id="69" presetID="10" presetClass="entr" presetSubtype="0" fill="hold" nodeType="withEffect">
                                      <p:stCondLst>
                                        <p:cond delay="0"/>
                                      </p:stCondLst>
                                      <p:childTnLst>
                                        <p:set>
                                          <p:cBhvr>
                                            <p:cTn id="70" dur="1" fill="hold">
                                              <p:stCondLst>
                                                <p:cond delay="0"/>
                                              </p:stCondLst>
                                            </p:cTn>
                                            <p:tgtEl>
                                              <p:spTgt spid="169"/>
                                            </p:tgtEl>
                                            <p:attrNameLst>
                                              <p:attrName>style.visibility</p:attrName>
                                            </p:attrNameLst>
                                          </p:cBhvr>
                                          <p:to>
                                            <p:strVal val="visible"/>
                                          </p:to>
                                        </p:set>
                                        <p:animEffect transition="in" filter="fade">
                                          <p:cBhvr>
                                            <p:cTn id="71" dur="500"/>
                                            <p:tgtEl>
                                              <p:spTgt spid="169"/>
                                            </p:tgtEl>
                                          </p:cBhvr>
                                        </p:animEffect>
                                      </p:childTnLst>
                                    </p:cTn>
                                  </p:par>
                                  <p:par>
                                    <p:cTn id="72" presetID="10" presetClass="entr" presetSubtype="0" fill="hold" nodeType="withEffect">
                                      <p:stCondLst>
                                        <p:cond delay="0"/>
                                      </p:stCondLst>
                                      <p:childTnLst>
                                        <p:set>
                                          <p:cBhvr>
                                            <p:cTn id="73" dur="1" fill="hold">
                                              <p:stCondLst>
                                                <p:cond delay="0"/>
                                              </p:stCondLst>
                                            </p:cTn>
                                            <p:tgtEl>
                                              <p:spTgt spid="135"/>
                                            </p:tgtEl>
                                            <p:attrNameLst>
                                              <p:attrName>style.visibility</p:attrName>
                                            </p:attrNameLst>
                                          </p:cBhvr>
                                          <p:to>
                                            <p:strVal val="visible"/>
                                          </p:to>
                                        </p:set>
                                        <p:animEffect transition="in" filter="fade">
                                          <p:cBhvr>
                                            <p:cTn id="74" dur="500"/>
                                            <p:tgtEl>
                                              <p:spTgt spid="13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0">
                                                <p:txEl>
                                                  <p:pRg st="6" end="6"/>
                                                </p:txEl>
                                              </p:spTgt>
                                            </p:tgtEl>
                                            <p:attrNameLst>
                                              <p:attrName>style.visibility</p:attrName>
                                            </p:attrNameLst>
                                          </p:cBhvr>
                                          <p:to>
                                            <p:strVal val="visible"/>
                                          </p:to>
                                        </p:set>
                                        <p:animEffect transition="in" filter="fade">
                                          <p:cBhvr>
                                            <p:cTn id="79" dur="500"/>
                                            <p:tgtEl>
                                              <p:spTgt spid="30">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8"/>
                                            </p:tgtEl>
                                          </p:cBhvr>
                                        </p:animEffect>
                                        <p:set>
                                          <p:cBhvr>
                                            <p:cTn id="84" dur="1" fill="hold">
                                              <p:stCondLst>
                                                <p:cond delay="499"/>
                                              </p:stCondLst>
                                            </p:cTn>
                                            <p:tgtEl>
                                              <p:spTgt spid="14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par>
                                    <p:cTn id="93" presetID="10" presetClass="entr" presetSubtype="0" fill="hold" nodeType="withEffect">
                                      <p:stCondLst>
                                        <p:cond delay="0"/>
                                      </p:stCondLst>
                                      <p:childTnLst>
                                        <p:set>
                                          <p:cBhvr>
                                            <p:cTn id="94" dur="1" fill="hold">
                                              <p:stCondLst>
                                                <p:cond delay="0"/>
                                              </p:stCondLst>
                                            </p:cTn>
                                            <p:tgtEl>
                                              <p:spTgt spid="178"/>
                                            </p:tgtEl>
                                            <p:attrNameLst>
                                              <p:attrName>style.visibility</p:attrName>
                                            </p:attrNameLst>
                                          </p:cBhvr>
                                          <p:to>
                                            <p:strVal val="visible"/>
                                          </p:to>
                                        </p:set>
                                        <p:animEffect transition="in" filter="fade">
                                          <p:cBhvr>
                                            <p:cTn id="95" dur="500"/>
                                            <p:tgtEl>
                                              <p:spTgt spid="17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83"/>
                                            </p:tgtEl>
                                            <p:attrNameLst>
                                              <p:attrName>style.visibility</p:attrName>
                                            </p:attrNameLst>
                                          </p:cBhvr>
                                          <p:to>
                                            <p:strVal val="visible"/>
                                          </p:to>
                                        </p:set>
                                        <p:animEffect transition="in" filter="fade">
                                          <p:cBhvr>
                                            <p:cTn id="98" dur="500"/>
                                            <p:tgtEl>
                                              <p:spTgt spid="18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84"/>
                                            </p:tgtEl>
                                            <p:attrNameLst>
                                              <p:attrName>style.visibility</p:attrName>
                                            </p:attrNameLst>
                                          </p:cBhvr>
                                          <p:to>
                                            <p:strVal val="visible"/>
                                          </p:to>
                                        </p:set>
                                        <p:animEffect transition="in" filter="fade">
                                          <p:cBhvr>
                                            <p:cTn id="103" dur="500"/>
                                            <p:tgtEl>
                                              <p:spTgt spid="18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
                                                <p:txEl>
                                                  <p:pRg st="3" end="3"/>
                                                </p:txEl>
                                              </p:spTgt>
                                            </p:tgtEl>
                                            <p:attrNameLst>
                                              <p:attrName>style.visibility</p:attrName>
                                            </p:attrNameLst>
                                          </p:cBhvr>
                                          <p:to>
                                            <p:strVal val="visible"/>
                                          </p:to>
                                        </p:set>
                                        <p:animEffect transition="in" filter="fade">
                                          <p:cBhvr>
                                            <p:cTn id="108" dur="500"/>
                                            <p:tgtEl>
                                              <p:spTgt spid="19">
                                                <p:txEl>
                                                  <p:pRg st="3" end="3"/>
                                                </p:tx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animEffect transition="in" filter="fade">
                                          <p:cBhvr>
                                            <p:cTn id="111" dur="500"/>
                                            <p:tgtEl>
                                              <p:spTgt spid="11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fade">
                                          <p:cBhvr>
                                            <p:cTn id="119" dur="500"/>
                                            <p:tgtEl>
                                              <p:spTgt spid="10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24"/>
                                            </p:tgtEl>
                                            <p:attrNameLst>
                                              <p:attrName>style.visibility</p:attrName>
                                            </p:attrNameLst>
                                          </p:cBhvr>
                                          <p:to>
                                            <p:strVal val="visible"/>
                                          </p:to>
                                        </p:set>
                                        <p:animEffect transition="in" filter="fade">
                                          <p:cBhvr>
                                            <p:cTn id="125" dur="500"/>
                                            <p:tgtEl>
                                              <p:spTgt spid="12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25"/>
                                            </p:tgtEl>
                                            <p:attrNameLst>
                                              <p:attrName>style.visibility</p:attrName>
                                            </p:attrNameLst>
                                          </p:cBhvr>
                                          <p:to>
                                            <p:strVal val="visible"/>
                                          </p:to>
                                        </p:set>
                                        <p:animEffect transition="in" filter="fade">
                                          <p:cBhvr>
                                            <p:cTn id="128" dur="500"/>
                                            <p:tgtEl>
                                              <p:spTgt spid="12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70"/>
                                            </p:tgtEl>
                                            <p:attrNameLst>
                                              <p:attrName>style.visibility</p:attrName>
                                            </p:attrNameLst>
                                          </p:cBhvr>
                                          <p:to>
                                            <p:strVal val="visible"/>
                                          </p:to>
                                        </p:set>
                                        <p:animEffect transition="in" filter="fade">
                                          <p:cBhvr>
                                            <p:cTn id="133" dur="500"/>
                                            <p:tgtEl>
                                              <p:spTgt spid="7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fade">
                                          <p:cBhvr>
                                            <p:cTn id="136" dur="500"/>
                                            <p:tgtEl>
                                              <p:spTgt spid="104"/>
                                            </p:tgtEl>
                                          </p:cBhvr>
                                        </p:animEffect>
                                      </p:childTnLst>
                                    </p:cTn>
                                  </p:par>
                                </p:childTnLst>
                              </p:cTn>
                            </p:par>
                          </p:childTnLst>
                        </p:cTn>
                      </p:par>
                      <p:par>
                        <p:cTn id="137" fill="hold">
                          <p:stCondLst>
                            <p:cond delay="indefinite"/>
                          </p:stCondLst>
                          <p:childTnLst>
                            <p:par>
                              <p:cTn id="138" fill="hold">
                                <p:stCondLst>
                                  <p:cond delay="0"/>
                                </p:stCondLst>
                                <p:childTnLst>
                                  <p:par>
                                    <p:cTn id="139" presetID="8" presetClass="emph" presetSubtype="0" decel="50000" fill="hold" nodeType="clickEffect">
                                      <p:stCondLst>
                                        <p:cond delay="0"/>
                                      </p:stCondLst>
                                      <p:childTnLst>
                                        <p:animRot by="60000000">
                                          <p:cBhvr>
                                            <p:cTn id="140" dur="2000" fill="hold"/>
                                            <p:tgtEl>
                                              <p:spTgt spid="70"/>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42" presetClass="path" presetSubtype="0" decel="50000" fill="hold" grpId="1" nodeType="clickEffect">
                                      <p:stCondLst>
                                        <p:cond delay="0"/>
                                      </p:stCondLst>
                                      <p:childTnLst>
                                        <p:animMotion origin="layout" path="M -2.70833E-6 -1.48148E-6 L 0.08646 -0.29398 " pathEditMode="relative" rAng="0" ptsTypes="AA">
                                          <p:cBhvr>
                                            <p:cTn id="144" dur="1000" fill="hold"/>
                                            <p:tgtEl>
                                              <p:spTgt spid="105"/>
                                            </p:tgtEl>
                                            <p:attrNameLst>
                                              <p:attrName>ppt_x</p:attrName>
                                              <p:attrName>ppt_y</p:attrName>
                                            </p:attrNameLst>
                                          </p:cBhvr>
                                          <p:rCtr x="4323" y="-14699"/>
                                        </p:animMotion>
                                      </p:childTnLst>
                                    </p:cTn>
                                  </p:par>
                                  <p:par>
                                    <p:cTn id="145" presetID="3" presetClass="emph" presetSubtype="2" fill="hold" grpId="2" nodeType="withEffect">
                                      <p:stCondLst>
                                        <p:cond delay="0"/>
                                      </p:stCondLst>
                                      <p:childTnLst>
                                        <p:animClr clrSpc="rgb" dir="cw">
                                          <p:cBhvr override="childStyle">
                                            <p:cTn id="146" dur="1000" fill="hold"/>
                                            <p:tgtEl>
                                              <p:spTgt spid="105"/>
                                            </p:tgtEl>
                                            <p:attrNameLst>
                                              <p:attrName>style.color</p:attrName>
                                            </p:attrNameLst>
                                          </p:cBhvr>
                                          <p:to>
                                            <a:schemeClr val="accent1"/>
                                          </p:to>
                                        </p:animClr>
                                      </p:childTnLst>
                                    </p:cTn>
                                  </p:par>
                                  <p:par>
                                    <p:cTn id="147" presetID="10" presetClass="exit" presetSubtype="0" fill="hold" grpId="1" nodeType="withEffect">
                                      <p:stCondLst>
                                        <p:cond delay="0"/>
                                      </p:stCondLst>
                                      <p:childTnLst>
                                        <p:animEffect transition="out" filter="fade">
                                          <p:cBhvr>
                                            <p:cTn id="148" dur="500"/>
                                            <p:tgtEl>
                                              <p:spTgt spid="111"/>
                                            </p:tgtEl>
                                          </p:cBhvr>
                                        </p:animEffect>
                                        <p:set>
                                          <p:cBhvr>
                                            <p:cTn id="149" dur="1" fill="hold">
                                              <p:stCondLst>
                                                <p:cond delay="499"/>
                                              </p:stCondLst>
                                            </p:cTn>
                                            <p:tgtEl>
                                              <p:spTgt spid="11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04"/>
                                            </p:tgtEl>
                                          </p:cBhvr>
                                        </p:animEffect>
                                        <p:set>
                                          <p:cBhvr>
                                            <p:cTn id="155" dur="1" fill="hold">
                                              <p:stCondLst>
                                                <p:cond delay="499"/>
                                              </p:stCondLst>
                                            </p:cTn>
                                            <p:tgtEl>
                                              <p:spTgt spid="10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22"/>
                                            </p:tgtEl>
                                          </p:cBhvr>
                                        </p:animEffect>
                                        <p:set>
                                          <p:cBhvr>
                                            <p:cTn id="158" dur="1" fill="hold">
                                              <p:stCondLst>
                                                <p:cond delay="499"/>
                                              </p:stCondLst>
                                            </p:cTn>
                                            <p:tgtEl>
                                              <p:spTgt spid="122"/>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24"/>
                                            </p:tgtEl>
                                          </p:cBhvr>
                                        </p:animEffect>
                                        <p:set>
                                          <p:cBhvr>
                                            <p:cTn id="161" dur="1" fill="hold">
                                              <p:stCondLst>
                                                <p:cond delay="499"/>
                                              </p:stCondLst>
                                            </p:cTn>
                                            <p:tgtEl>
                                              <p:spTgt spid="12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25"/>
                                            </p:tgtEl>
                                          </p:cBhvr>
                                        </p:animEffect>
                                        <p:set>
                                          <p:cBhvr>
                                            <p:cTn id="164" dur="1" fill="hold">
                                              <p:stCondLst>
                                                <p:cond delay="499"/>
                                              </p:stCondLst>
                                            </p:cTn>
                                            <p:tgtEl>
                                              <p:spTgt spid="125"/>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0"/>
                                            </p:tgtEl>
                                          </p:cBhvr>
                                        </p:animEffect>
                                        <p:set>
                                          <p:cBhvr>
                                            <p:cTn id="167" dur="1" fill="hold">
                                              <p:stCondLst>
                                                <p:cond delay="499"/>
                                              </p:stCondLst>
                                            </p:cTn>
                                            <p:tgtEl>
                                              <p:spTgt spid="70"/>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9">
                                                <p:txEl>
                                                  <p:pRg st="4" end="4"/>
                                                </p:txEl>
                                              </p:spTgt>
                                            </p:tgtEl>
                                            <p:attrNameLst>
                                              <p:attrName>style.visibility</p:attrName>
                                            </p:attrNameLst>
                                          </p:cBhvr>
                                          <p:to>
                                            <p:strVal val="visible"/>
                                          </p:to>
                                        </p:set>
                                        <p:animEffect transition="in" filter="fade">
                                          <p:cBhvr>
                                            <p:cTn id="172" dur="500"/>
                                            <p:tgtEl>
                                              <p:spTgt spid="19">
                                                <p:txEl>
                                                  <p:pRg st="4" end="4"/>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173"/>
                                            </p:tgtEl>
                                            <p:attrNameLst>
                                              <p:attrName>style.visibility</p:attrName>
                                            </p:attrNameLst>
                                          </p:cBhvr>
                                          <p:to>
                                            <p:strVal val="visible"/>
                                          </p:to>
                                        </p:set>
                                        <p:animEffect transition="in" filter="fade">
                                          <p:cBhvr>
                                            <p:cTn id="177" dur="500"/>
                                            <p:tgtEl>
                                              <p:spTgt spid="173"/>
                                            </p:tgtEl>
                                          </p:cBhvr>
                                        </p:animEffect>
                                      </p:childTnLst>
                                    </p:cTn>
                                  </p:par>
                                  <p:par>
                                    <p:cTn id="178" presetID="10" presetClass="entr" presetSubtype="0" fill="hold" nodeType="withEffect">
                                      <p:stCondLst>
                                        <p:cond delay="0"/>
                                      </p:stCondLst>
                                      <p:childTnLst>
                                        <p:set>
                                          <p:cBhvr>
                                            <p:cTn id="179" dur="1" fill="hold">
                                              <p:stCondLst>
                                                <p:cond delay="0"/>
                                              </p:stCondLst>
                                            </p:cTn>
                                            <p:tgtEl>
                                              <p:spTgt spid="174"/>
                                            </p:tgtEl>
                                            <p:attrNameLst>
                                              <p:attrName>style.visibility</p:attrName>
                                            </p:attrNameLst>
                                          </p:cBhvr>
                                          <p:to>
                                            <p:strVal val="visible"/>
                                          </p:to>
                                        </p:set>
                                        <p:animEffect transition="in" filter="fade">
                                          <p:cBhvr>
                                            <p:cTn id="180" dur="500"/>
                                            <p:tgtEl>
                                              <p:spTgt spid="174"/>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87"/>
                                            </p:tgtEl>
                                            <p:attrNameLst>
                                              <p:attrName>style.visibility</p:attrName>
                                            </p:attrNameLst>
                                          </p:cBhvr>
                                          <p:to>
                                            <p:strVal val="visible"/>
                                          </p:to>
                                        </p:set>
                                        <p:animEffect transition="in" filter="fade">
                                          <p:cBhvr>
                                            <p:cTn id="183" dur="500"/>
                                            <p:tgtEl>
                                              <p:spTgt spid="187"/>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500"/>
                                            <p:tgtEl>
                                              <p:spTgt spid="174"/>
                                            </p:tgtEl>
                                          </p:cBhvr>
                                        </p:animEffect>
                                        <p:set>
                                          <p:cBhvr>
                                            <p:cTn id="188" dur="1" fill="hold">
                                              <p:stCondLst>
                                                <p:cond delay="499"/>
                                              </p:stCondLst>
                                            </p:cTn>
                                            <p:tgtEl>
                                              <p:spTgt spid="174"/>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173"/>
                                            </p:tgtEl>
                                          </p:cBhvr>
                                        </p:animEffect>
                                        <p:set>
                                          <p:cBhvr>
                                            <p:cTn id="191" dur="1" fill="hold">
                                              <p:stCondLst>
                                                <p:cond delay="499"/>
                                              </p:stCondLst>
                                            </p:cTn>
                                            <p:tgtEl>
                                              <p:spTgt spid="173"/>
                                            </p:tgtEl>
                                            <p:attrNameLst>
                                              <p:attrName>style.visibility</p:attrName>
                                            </p:attrNameLst>
                                          </p:cBhvr>
                                          <p:to>
                                            <p:strVal val="hidden"/>
                                          </p:to>
                                        </p:set>
                                      </p:childTnLst>
                                    </p:cTn>
                                  </p:par>
                                </p:childTnLst>
                              </p:cTn>
                            </p:par>
                            <p:par>
                              <p:cTn id="192" fill="hold">
                                <p:stCondLst>
                                  <p:cond delay="500"/>
                                </p:stCondLst>
                                <p:childTnLst>
                                  <p:par>
                                    <p:cTn id="193" presetID="10" presetClass="entr" presetSubtype="0" fill="hold" nodeType="after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fade">
                                          <p:cBhvr>
                                            <p:cTn id="195" dur="500"/>
                                            <p:tgtEl>
                                              <p:spTgt spid="23"/>
                                            </p:tgtEl>
                                          </p:cBhvr>
                                        </p:animEffect>
                                      </p:childTnLst>
                                    </p:cTn>
                                  </p:par>
                                </p:childTnLst>
                              </p:cTn>
                            </p:par>
                            <p:par>
                              <p:cTn id="196" fill="hold">
                                <p:stCondLst>
                                  <p:cond delay="1000"/>
                                </p:stCondLst>
                                <p:childTnLst>
                                  <p:par>
                                    <p:cTn id="197" presetID="0" presetClass="path" presetSubtype="0" accel="50000" decel="50000" fill="hold" nodeType="afterEffect">
                                      <p:stCondLst>
                                        <p:cond delay="0"/>
                                      </p:stCondLst>
                                      <p:childTnLst>
                                        <p:animMotion origin="layout" path="M 2.29167E-6 7.40741E-7 L 0.00573 0.00509 L 0.01041 -0.00509 L 0.01224 0.00625 L 0.01979 -0.00509 L 0.02096 0.00509 L 0.02682 -0.00417 L 0.02851 0.00833 L 0.03151 0.00093 " pathEditMode="relative" rAng="0" ptsTypes="AAAAAAAAA">
                                          <p:cBhvr>
                                            <p:cTn id="198" dur="2000" fill="hold"/>
                                            <p:tgtEl>
                                              <p:spTgt spid="23"/>
                                            </p:tgtEl>
                                            <p:attrNameLst>
                                              <p:attrName>ppt_x</p:attrName>
                                              <p:attrName>ppt_y</p:attrName>
                                            </p:attrNameLst>
                                          </p:cBhvr>
                                          <p:rCtr x="1576" y="162"/>
                                        </p:animMotion>
                                      </p:childTnLst>
                                    </p:cTn>
                                  </p:par>
                                </p:childTnLst>
                              </p:cTn>
                            </p:par>
                            <p:par>
                              <p:cTn id="199" fill="hold">
                                <p:stCondLst>
                                  <p:cond delay="3000"/>
                                </p:stCondLst>
                                <p:childTnLst>
                                  <p:par>
                                    <p:cTn id="200" presetID="10" presetClass="exit" presetSubtype="0" fill="hold" nodeType="afterEffect">
                                      <p:stCondLst>
                                        <p:cond delay="0"/>
                                      </p:stCondLst>
                                      <p:childTnLst>
                                        <p:animEffect transition="out" filter="fade">
                                          <p:cBhvr>
                                            <p:cTn id="201" dur="500"/>
                                            <p:tgtEl>
                                              <p:spTgt spid="23"/>
                                            </p:tgtEl>
                                          </p:cBhvr>
                                        </p:animEffect>
                                        <p:set>
                                          <p:cBhvr>
                                            <p:cTn id="202" dur="1" fill="hold">
                                              <p:stCondLst>
                                                <p:cond delay="499"/>
                                              </p:stCondLst>
                                            </p:cTn>
                                            <p:tgtEl>
                                              <p:spTgt spid="23"/>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184"/>
                                            </p:tgtEl>
                                          </p:cBhvr>
                                        </p:animEffect>
                                        <p:set>
                                          <p:cBhvr>
                                            <p:cTn id="207" dur="1" fill="hold">
                                              <p:stCondLst>
                                                <p:cond delay="499"/>
                                              </p:stCondLst>
                                            </p:cTn>
                                            <p:tgtEl>
                                              <p:spTgt spid="18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182"/>
                                            </p:tgtEl>
                                            <p:attrNameLst>
                                              <p:attrName>style.visibility</p:attrName>
                                            </p:attrNameLst>
                                          </p:cBhvr>
                                          <p:to>
                                            <p:strVal val="visible"/>
                                          </p:to>
                                        </p:set>
                                        <p:animEffect transition="in" filter="fade">
                                          <p:cBhvr>
                                            <p:cTn id="212" dur="500"/>
                                            <p:tgtEl>
                                              <p:spTgt spid="182"/>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8"/>
                                            </p:tgtEl>
                                            <p:attrNameLst>
                                              <p:attrName>style.visibility</p:attrName>
                                            </p:attrNameLst>
                                          </p:cBhvr>
                                          <p:to>
                                            <p:strVal val="visible"/>
                                          </p:to>
                                        </p:set>
                                        <p:animEffect transition="in" filter="fade">
                                          <p:cBhvr>
                                            <p:cTn id="215" dur="500"/>
                                            <p:tgtEl>
                                              <p:spTgt spid="8"/>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188"/>
                                            </p:tgtEl>
                                            <p:attrNameLst>
                                              <p:attrName>style.visibility</p:attrName>
                                            </p:attrNameLst>
                                          </p:cBhvr>
                                          <p:to>
                                            <p:strVal val="visible"/>
                                          </p:to>
                                        </p:set>
                                        <p:animEffect transition="in" filter="fade">
                                          <p:cBhvr>
                                            <p:cTn id="220" dur="500"/>
                                            <p:tgtEl>
                                              <p:spTgt spid="188"/>
                                            </p:tgtEl>
                                          </p:cBhvr>
                                        </p:animEffect>
                                      </p:childTnLst>
                                    </p:cTn>
                                  </p:par>
                                </p:childTnLst>
                              </p:cTn>
                            </p:par>
                            <p:par>
                              <p:cTn id="221" fill="hold">
                                <p:stCondLst>
                                  <p:cond delay="500"/>
                                </p:stCondLst>
                                <p:childTnLst>
                                  <p:par>
                                    <p:cTn id="222" presetID="10" presetClass="exit" presetSubtype="0" fill="hold" nodeType="afterEffect">
                                      <p:stCondLst>
                                        <p:cond delay="0"/>
                                      </p:stCondLst>
                                      <p:childTnLst>
                                        <p:animEffect transition="out" filter="fade">
                                          <p:cBhvr>
                                            <p:cTn id="223" dur="500"/>
                                            <p:tgtEl>
                                              <p:spTgt spid="182"/>
                                            </p:tgtEl>
                                          </p:cBhvr>
                                        </p:animEffect>
                                        <p:set>
                                          <p:cBhvr>
                                            <p:cTn id="224" dur="1" fill="hold">
                                              <p:stCondLst>
                                                <p:cond delay="499"/>
                                              </p:stCondLst>
                                            </p:cTn>
                                            <p:tgtEl>
                                              <p:spTgt spid="182"/>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6" presetClass="emph" presetSubtype="0" fill="hold" nodeType="clickEffect">
                                      <p:stCondLst>
                                        <p:cond delay="0"/>
                                      </p:stCondLst>
                                      <p:childTnLst>
                                        <p:animScale>
                                          <p:cBhvr>
                                            <p:cTn id="228" dur="1000" fill="hold"/>
                                            <p:tgtEl>
                                              <p:spTgt spid="188"/>
                                            </p:tgtEl>
                                          </p:cBhvr>
                                          <p:by x="120000" y="120000"/>
                                        </p:animScale>
                                      </p:childTnLst>
                                    </p:cTn>
                                  </p:par>
                                </p:childTnLst>
                              </p:cTn>
                            </p:par>
                          </p:childTnLst>
                        </p:cTn>
                      </p:par>
                      <p:par>
                        <p:cTn id="229" fill="hold">
                          <p:stCondLst>
                            <p:cond delay="indefinite"/>
                          </p:stCondLst>
                          <p:childTnLst>
                            <p:par>
                              <p:cTn id="230" fill="hold">
                                <p:stCondLst>
                                  <p:cond delay="0"/>
                                </p:stCondLst>
                                <p:childTnLst>
                                  <p:par>
                                    <p:cTn id="231" presetID="0" presetClass="path" presetSubtype="0" accel="50000" decel="50000" fill="hold" nodeType="clickEffect">
                                      <p:stCondLst>
                                        <p:cond delay="0"/>
                                      </p:stCondLst>
                                      <p:childTnLst>
                                        <p:animMotion origin="layout" path="M 0.00013 0.0007 L 0.3194 0.00232 L 0.31849 0.12593 L 0.41237 0.25949 " pathEditMode="relative" ptsTypes="AAAA">
                                          <p:cBhvr>
                                            <p:cTn id="232" dur="2000" fill="hold"/>
                                            <p:tgtEl>
                                              <p:spTgt spid="188"/>
                                            </p:tgtEl>
                                            <p:attrNameLst>
                                              <p:attrName>ppt_x</p:attrName>
                                              <p:attrName>ppt_y</p:attrName>
                                            </p:attrNameLst>
                                          </p:cBhvr>
                                        </p:animMotion>
                                      </p:childTnLst>
                                    </p:cTn>
                                  </p:par>
                                  <p:par>
                                    <p:cTn id="233" presetID="10" presetClass="exit" presetSubtype="0" fill="hold" grpId="1" nodeType="withEffect">
                                      <p:stCondLst>
                                        <p:cond delay="0"/>
                                      </p:stCondLst>
                                      <p:childTnLst>
                                        <p:animEffect transition="out" filter="fade">
                                          <p:cBhvr>
                                            <p:cTn id="234" dur="500"/>
                                            <p:tgtEl>
                                              <p:spTgt spid="8"/>
                                            </p:tgtEl>
                                          </p:cBhvr>
                                        </p:animEffect>
                                        <p:set>
                                          <p:cBhvr>
                                            <p:cTn id="235" dur="1" fill="hold">
                                              <p:stCondLst>
                                                <p:cond delay="499"/>
                                              </p:stCondLst>
                                            </p:cTn>
                                            <p:tgtEl>
                                              <p:spTgt spid="8"/>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grpId="0" nodeType="clickEffect">
                                      <p:stCondLst>
                                        <p:cond delay="0"/>
                                      </p:stCondLst>
                                      <p:childTnLst>
                                        <p:set>
                                          <p:cBhvr>
                                            <p:cTn id="239" dur="1" fill="hold">
                                              <p:stCondLst>
                                                <p:cond delay="0"/>
                                              </p:stCondLst>
                                            </p:cTn>
                                            <p:tgtEl>
                                              <p:spTgt spid="146"/>
                                            </p:tgtEl>
                                            <p:attrNameLst>
                                              <p:attrName>style.visibility</p:attrName>
                                            </p:attrNameLst>
                                          </p:cBhvr>
                                          <p:to>
                                            <p:strVal val="visible"/>
                                          </p:to>
                                        </p:set>
                                        <p:animEffect transition="in" filter="fade">
                                          <p:cBhvr>
                                            <p:cTn id="240"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0" grpId="0" build="allAtOnce" animBg="1"/>
          <p:bldGraphic spid="40" grpId="0">
            <p:bldAsOne/>
          </p:bldGraphic>
          <p:bldGraphic spid="40" grpId="1">
            <p:bldAsOne/>
          </p:bldGraphic>
          <p:bldP spid="104" grpId="0" animBg="1"/>
          <p:bldP spid="104" grpId="1" animBg="1"/>
          <p:bldP spid="105" grpId="0"/>
          <p:bldP spid="105" grpId="1"/>
          <p:bldP spid="105" grpId="2"/>
          <p:bldP spid="111" grpId="0"/>
          <p:bldP spid="111" grpId="1"/>
          <p:bldP spid="112" grpId="0" animBg="1"/>
          <p:bldP spid="122" grpId="0"/>
          <p:bldP spid="122" grpId="1"/>
          <p:bldP spid="124" grpId="0"/>
          <p:bldP spid="124" grpId="1"/>
          <p:bldP spid="125" grpId="0"/>
          <p:bldP spid="125" grpId="1"/>
          <p:bldP spid="146" grpId="0" animBg="1"/>
          <p:bldP spid="183" grpId="0" animBg="1"/>
          <p:bldP spid="184" grpId="0"/>
          <p:bldP spid="184" grpId="1"/>
          <p:bldP spid="187" grpId="0"/>
          <p:bldP spid="8" grpId="0"/>
          <p:bldP spid="8"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phic 47" descr="Programmer female with solid fill">
            <a:extLst>
              <a:ext uri="{FF2B5EF4-FFF2-40B4-BE49-F238E27FC236}">
                <a16:creationId xmlns:a16="http://schemas.microsoft.com/office/drawing/2014/main" id="{5DB12B1C-E850-AC6E-EE85-99EC1AB007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8835" y="2300816"/>
            <a:ext cx="1894330" cy="1894330"/>
          </a:xfrm>
          <a:prstGeom prst="rect">
            <a:avLst/>
          </a:prstGeom>
        </p:spPr>
      </p:pic>
      <p:sp>
        <p:nvSpPr>
          <p:cNvPr id="2" name="Title 1">
            <a:extLst>
              <a:ext uri="{FF2B5EF4-FFF2-40B4-BE49-F238E27FC236}">
                <a16:creationId xmlns:a16="http://schemas.microsoft.com/office/drawing/2014/main" id="{D4732C23-664B-3396-F275-F3C7EBEFCC85}"/>
              </a:ext>
            </a:extLst>
          </p:cNvPr>
          <p:cNvSpPr>
            <a:spLocks noGrp="1"/>
          </p:cNvSpPr>
          <p:nvPr>
            <p:ph type="title"/>
          </p:nvPr>
        </p:nvSpPr>
        <p:spPr>
          <a:xfrm>
            <a:off x="437367" y="322594"/>
            <a:ext cx="11252372" cy="1325563"/>
          </a:xfrm>
        </p:spPr>
        <p:txBody>
          <a:bodyPr>
            <a:normAutofit/>
          </a:bodyPr>
          <a:lstStyle/>
          <a:p>
            <a:r>
              <a:rPr lang="en-US" sz="2800" dirty="0"/>
              <a:t>But, it’s challenging to deploy </a:t>
            </a:r>
            <a:r>
              <a:rPr lang="en-US" sz="2800" b="1" dirty="0">
                <a:solidFill>
                  <a:schemeClr val="accent6"/>
                </a:solidFill>
              </a:rPr>
              <a:t>GreenSKUs</a:t>
            </a:r>
            <a:r>
              <a:rPr lang="en-US" sz="2800" dirty="0"/>
              <a:t> at scale…</a:t>
            </a:r>
          </a:p>
        </p:txBody>
      </p:sp>
      <p:sp>
        <p:nvSpPr>
          <p:cNvPr id="6" name="Slide Number Placeholder 5">
            <a:extLst>
              <a:ext uri="{FF2B5EF4-FFF2-40B4-BE49-F238E27FC236}">
                <a16:creationId xmlns:a16="http://schemas.microsoft.com/office/drawing/2014/main" id="{805E67E0-BCB6-C360-014D-21BC45107DE3}"/>
              </a:ext>
            </a:extLst>
          </p:cNvPr>
          <p:cNvSpPr>
            <a:spLocks noGrp="1"/>
          </p:cNvSpPr>
          <p:nvPr>
            <p:ph type="sldNum" sz="quarter" idx="12"/>
          </p:nvPr>
        </p:nvSpPr>
        <p:spPr>
          <a:xfrm>
            <a:off x="9313331" y="6535406"/>
            <a:ext cx="2743200" cy="365125"/>
          </a:xfrm>
        </p:spPr>
        <p:txBody>
          <a:bodyPr/>
          <a:lstStyle/>
          <a:p>
            <a:fld id="{CA5C1F0B-256B-3243-BFD0-E9259D5AEDE3}" type="slidenum">
              <a:rPr lang="en-US" smtClean="0"/>
              <a:t>6</a:t>
            </a:fld>
            <a:endParaRPr lang="en-US"/>
          </a:p>
        </p:txBody>
      </p:sp>
      <p:sp>
        <p:nvSpPr>
          <p:cNvPr id="7" name="TextBox 6">
            <a:extLst>
              <a:ext uri="{FF2B5EF4-FFF2-40B4-BE49-F238E27FC236}">
                <a16:creationId xmlns:a16="http://schemas.microsoft.com/office/drawing/2014/main" id="{052379F0-FEB0-1F93-8DFC-9B35B6BE10BD}"/>
              </a:ext>
            </a:extLst>
          </p:cNvPr>
          <p:cNvSpPr txBox="1"/>
          <p:nvPr/>
        </p:nvSpPr>
        <p:spPr>
          <a:xfrm>
            <a:off x="519507" y="6199594"/>
            <a:ext cx="11152986" cy="400110"/>
          </a:xfrm>
          <a:prstGeom prst="rect">
            <a:avLst/>
          </a:prstGeom>
          <a:solidFill>
            <a:schemeClr val="accent6">
              <a:lumMod val="40000"/>
              <a:lumOff val="60000"/>
            </a:schemeClr>
          </a:solidFill>
          <a:ln w="19050">
            <a:solidFill>
              <a:schemeClr val="accent6">
                <a:lumMod val="75000"/>
              </a:schemeClr>
            </a:solidFill>
            <a:prstDash val="sysDot"/>
          </a:ln>
        </p:spPr>
        <p:txBody>
          <a:bodyPr wrap="square" rtlCol="0">
            <a:spAutoFit/>
          </a:bodyPr>
          <a:lstStyle/>
          <a:p>
            <a:r>
              <a:rPr lang="en-US" sz="2000" dirty="0">
                <a:latin typeface="Poppins" panose="00000500000000000000" pitchFamily="2" charset="0"/>
                <a:cs typeface="Poppins" panose="00000500000000000000" pitchFamily="2" charset="0"/>
              </a:rPr>
              <a:t>Once we design a </a:t>
            </a:r>
            <a:r>
              <a:rPr lang="en-US" sz="2000" b="1" dirty="0">
                <a:solidFill>
                  <a:schemeClr val="accent6"/>
                </a:solidFill>
                <a:latin typeface="Poppins" panose="00000500000000000000" pitchFamily="2" charset="0"/>
                <a:cs typeface="Poppins" panose="00000500000000000000" pitchFamily="2" charset="0"/>
              </a:rPr>
              <a:t>GreenSKU</a:t>
            </a:r>
            <a:r>
              <a:rPr lang="en-US" sz="2000" dirty="0">
                <a:latin typeface="Poppins" panose="00000500000000000000" pitchFamily="2" charset="0"/>
                <a:cs typeface="Poppins" panose="00000500000000000000" pitchFamily="2" charset="0"/>
              </a:rPr>
              <a:t>, we need a </a:t>
            </a:r>
            <a:r>
              <a:rPr lang="en-US" sz="2000" b="1" dirty="0">
                <a:latin typeface="Poppins" panose="00000500000000000000" pitchFamily="2" charset="0"/>
                <a:cs typeface="Poppins" panose="00000500000000000000" pitchFamily="2" charset="0"/>
              </a:rPr>
              <a:t>systematic</a:t>
            </a:r>
            <a:r>
              <a:rPr lang="en-US" sz="2000" dirty="0">
                <a:latin typeface="Poppins" panose="00000500000000000000" pitchFamily="2" charset="0"/>
                <a:cs typeface="Poppins" panose="00000500000000000000" pitchFamily="2" charset="0"/>
              </a:rPr>
              <a:t> way to see if it’s worth it to deploy</a:t>
            </a:r>
            <a:endParaRPr lang="en-US" sz="2000" b="1"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BB53E40A-0351-DAAE-9118-7F898AC38187}"/>
              </a:ext>
            </a:extLst>
          </p:cNvPr>
          <p:cNvSpPr txBox="1"/>
          <p:nvPr/>
        </p:nvSpPr>
        <p:spPr>
          <a:xfrm>
            <a:off x="598745" y="1429828"/>
            <a:ext cx="11252372" cy="707886"/>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Poppins" pitchFamily="2" charset="77"/>
                <a:cs typeface="Poppins" pitchFamily="2" charset="77"/>
              </a:rPr>
              <a:t>E.g., lower-carbon components may not meet an application’s performance goals</a:t>
            </a:r>
          </a:p>
          <a:p>
            <a:pPr marL="342900" indent="-342900">
              <a:buFont typeface="Arial" panose="020B0604020202020204" pitchFamily="34" charset="0"/>
              <a:buChar char="•"/>
            </a:pPr>
            <a:endParaRPr lang="en-US" sz="2000" dirty="0">
              <a:latin typeface="Poppins" pitchFamily="2" charset="77"/>
              <a:cs typeface="Poppins" pitchFamily="2" charset="77"/>
            </a:endParaRPr>
          </a:p>
        </p:txBody>
      </p:sp>
      <p:pic>
        <p:nvPicPr>
          <p:cNvPr id="8" name="Graphic 7" descr="Processor with solid fill">
            <a:extLst>
              <a:ext uri="{FF2B5EF4-FFF2-40B4-BE49-F238E27FC236}">
                <a16:creationId xmlns:a16="http://schemas.microsoft.com/office/drawing/2014/main" id="{FAAC8B4A-5966-A2DE-5E2C-5963A8D8E7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73427" y="2384050"/>
            <a:ext cx="556560" cy="556560"/>
          </a:xfrm>
          <a:prstGeom prst="rect">
            <a:avLst/>
          </a:prstGeom>
        </p:spPr>
      </p:pic>
      <p:pic>
        <p:nvPicPr>
          <p:cNvPr id="21" name="Graphic 20" descr="Processor with solid fill">
            <a:extLst>
              <a:ext uri="{FF2B5EF4-FFF2-40B4-BE49-F238E27FC236}">
                <a16:creationId xmlns:a16="http://schemas.microsoft.com/office/drawing/2014/main" id="{67B262E2-4835-5F73-BA4F-CAED8EBAF3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40547" y="2205130"/>
            <a:ext cx="914400" cy="914400"/>
          </a:xfrm>
          <a:prstGeom prst="rect">
            <a:avLst/>
          </a:prstGeom>
        </p:spPr>
      </p:pic>
      <p:pic>
        <p:nvPicPr>
          <p:cNvPr id="27" name="Graphic 26" descr="Speedometer Low with solid fill">
            <a:extLst>
              <a:ext uri="{FF2B5EF4-FFF2-40B4-BE49-F238E27FC236}">
                <a16:creationId xmlns:a16="http://schemas.microsoft.com/office/drawing/2014/main" id="{D4383F91-2F6A-7D44-D123-D3099A58F0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7940" y="2165374"/>
            <a:ext cx="914400" cy="914400"/>
          </a:xfrm>
          <a:prstGeom prst="rect">
            <a:avLst/>
          </a:prstGeom>
        </p:spPr>
      </p:pic>
      <p:pic>
        <p:nvPicPr>
          <p:cNvPr id="29" name="Graphic 28" descr="Gauge with solid fill">
            <a:extLst>
              <a:ext uri="{FF2B5EF4-FFF2-40B4-BE49-F238E27FC236}">
                <a16:creationId xmlns:a16="http://schemas.microsoft.com/office/drawing/2014/main" id="{56053BF1-B878-5F5C-49A5-998C40F099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26787" y="2168962"/>
            <a:ext cx="914400" cy="914400"/>
          </a:xfrm>
          <a:prstGeom prst="rect">
            <a:avLst/>
          </a:prstGeom>
        </p:spPr>
      </p:pic>
      <p:pic>
        <p:nvPicPr>
          <p:cNvPr id="31" name="Graphic 30" descr="Thumbs up sign with solid fill">
            <a:extLst>
              <a:ext uri="{FF2B5EF4-FFF2-40B4-BE49-F238E27FC236}">
                <a16:creationId xmlns:a16="http://schemas.microsoft.com/office/drawing/2014/main" id="{CD3E3C6B-70C2-BB06-4E0E-84CF5611D2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4351505" y="3003864"/>
            <a:ext cx="914400" cy="914400"/>
          </a:xfrm>
          <a:prstGeom prst="rect">
            <a:avLst/>
          </a:prstGeom>
        </p:spPr>
      </p:pic>
      <p:pic>
        <p:nvPicPr>
          <p:cNvPr id="33" name="Graphic 32" descr="Thumbs Down with solid fill">
            <a:extLst>
              <a:ext uri="{FF2B5EF4-FFF2-40B4-BE49-F238E27FC236}">
                <a16:creationId xmlns:a16="http://schemas.microsoft.com/office/drawing/2014/main" id="{55765295-7634-D21D-267E-8BD1737D419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44700" y="3197630"/>
            <a:ext cx="914400" cy="914400"/>
          </a:xfrm>
          <a:prstGeom prst="rect">
            <a:avLst/>
          </a:prstGeom>
        </p:spPr>
      </p:pic>
      <p:sp>
        <p:nvSpPr>
          <p:cNvPr id="3" name="TextBox 2">
            <a:extLst>
              <a:ext uri="{FF2B5EF4-FFF2-40B4-BE49-F238E27FC236}">
                <a16:creationId xmlns:a16="http://schemas.microsoft.com/office/drawing/2014/main" id="{8979297D-0087-DDC5-6E3B-7B501E286B6B}"/>
              </a:ext>
            </a:extLst>
          </p:cNvPr>
          <p:cNvSpPr txBox="1"/>
          <p:nvPr/>
        </p:nvSpPr>
        <p:spPr>
          <a:xfrm>
            <a:off x="6983896" y="1970022"/>
            <a:ext cx="1335622" cy="307777"/>
          </a:xfrm>
          <a:prstGeom prst="rect">
            <a:avLst/>
          </a:prstGeom>
          <a:noFill/>
        </p:spPr>
        <p:txBody>
          <a:bodyPr wrap="none" rtlCol="0">
            <a:spAutoFit/>
          </a:bodyPr>
          <a:lstStyle/>
          <a:p>
            <a:r>
              <a:rPr lang="en-US" sz="1400" dirty="0">
                <a:solidFill>
                  <a:srgbClr val="548235"/>
                </a:solidFill>
                <a:latin typeface="Poppins" pitchFamily="2" charset="77"/>
                <a:cs typeface="Poppins" pitchFamily="2" charset="77"/>
              </a:rPr>
              <a:t>Efficient core</a:t>
            </a:r>
          </a:p>
        </p:txBody>
      </p:sp>
      <p:sp>
        <p:nvSpPr>
          <p:cNvPr id="4" name="TextBox 3">
            <a:extLst>
              <a:ext uri="{FF2B5EF4-FFF2-40B4-BE49-F238E27FC236}">
                <a16:creationId xmlns:a16="http://schemas.microsoft.com/office/drawing/2014/main" id="{A985898B-762D-1115-21D2-F5773FCB45E3}"/>
              </a:ext>
            </a:extLst>
          </p:cNvPr>
          <p:cNvSpPr txBox="1"/>
          <p:nvPr/>
        </p:nvSpPr>
        <p:spPr>
          <a:xfrm>
            <a:off x="7344243" y="2414706"/>
            <a:ext cx="721003" cy="646331"/>
          </a:xfrm>
          <a:prstGeom prst="rect">
            <a:avLst/>
          </a:prstGeom>
          <a:noFill/>
        </p:spPr>
        <p:txBody>
          <a:bodyPr wrap="square" rtlCol="0">
            <a:spAutoFit/>
          </a:bodyPr>
          <a:lstStyle/>
          <a:p>
            <a:r>
              <a:rPr lang="en-US" sz="3600" dirty="0"/>
              <a:t>❌</a:t>
            </a:r>
          </a:p>
        </p:txBody>
      </p:sp>
      <p:sp>
        <p:nvSpPr>
          <p:cNvPr id="5" name="TextBox 4">
            <a:extLst>
              <a:ext uri="{FF2B5EF4-FFF2-40B4-BE49-F238E27FC236}">
                <a16:creationId xmlns:a16="http://schemas.microsoft.com/office/drawing/2014/main" id="{8E989BB7-F7F8-16B6-FAAD-70D7006DF8F2}"/>
              </a:ext>
            </a:extLst>
          </p:cNvPr>
          <p:cNvSpPr txBox="1"/>
          <p:nvPr/>
        </p:nvSpPr>
        <p:spPr>
          <a:xfrm>
            <a:off x="3241474" y="1976336"/>
            <a:ext cx="2324675" cy="307777"/>
          </a:xfrm>
          <a:prstGeom prst="rect">
            <a:avLst/>
          </a:prstGeom>
          <a:noFill/>
        </p:spPr>
        <p:txBody>
          <a:bodyPr wrap="none" rtlCol="0">
            <a:spAutoFit/>
          </a:bodyPr>
          <a:lstStyle/>
          <a:p>
            <a:r>
              <a:rPr lang="en-US" sz="1400" dirty="0">
                <a:solidFill>
                  <a:schemeClr val="accent2"/>
                </a:solidFill>
                <a:latin typeface="Poppins" pitchFamily="2" charset="77"/>
                <a:cs typeface="Poppins" pitchFamily="2" charset="77"/>
              </a:rPr>
              <a:t>High-performance core</a:t>
            </a:r>
          </a:p>
        </p:txBody>
      </p:sp>
      <p:sp>
        <p:nvSpPr>
          <p:cNvPr id="11" name="TextBox 10">
            <a:extLst>
              <a:ext uri="{FF2B5EF4-FFF2-40B4-BE49-F238E27FC236}">
                <a16:creationId xmlns:a16="http://schemas.microsoft.com/office/drawing/2014/main" id="{74E684A3-7683-1A47-F7D9-9A74DFF82C1D}"/>
              </a:ext>
            </a:extLst>
          </p:cNvPr>
          <p:cNvSpPr txBox="1"/>
          <p:nvPr/>
        </p:nvSpPr>
        <p:spPr>
          <a:xfrm>
            <a:off x="3185957" y="3987569"/>
            <a:ext cx="2140330" cy="338554"/>
          </a:xfrm>
          <a:prstGeom prst="rect">
            <a:avLst/>
          </a:prstGeom>
          <a:noFill/>
        </p:spPr>
        <p:txBody>
          <a:bodyPr wrap="none" rtlCol="0">
            <a:spAutoFit/>
          </a:bodyPr>
          <a:lstStyle/>
          <a:p>
            <a:r>
              <a:rPr lang="en-US" sz="1600" dirty="0">
                <a:solidFill>
                  <a:schemeClr val="accent2"/>
                </a:solidFill>
                <a:latin typeface="Poppins" pitchFamily="2" charset="77"/>
                <a:cs typeface="Poppins" pitchFamily="2" charset="77"/>
              </a:rPr>
              <a:t>Meeting perf. goals</a:t>
            </a:r>
          </a:p>
        </p:txBody>
      </p:sp>
      <p:sp>
        <p:nvSpPr>
          <p:cNvPr id="12" name="TextBox 11">
            <a:extLst>
              <a:ext uri="{FF2B5EF4-FFF2-40B4-BE49-F238E27FC236}">
                <a16:creationId xmlns:a16="http://schemas.microsoft.com/office/drawing/2014/main" id="{750A9DDE-1930-D63E-8450-992C2C2B3858}"/>
              </a:ext>
            </a:extLst>
          </p:cNvPr>
          <p:cNvSpPr txBox="1"/>
          <p:nvPr/>
        </p:nvSpPr>
        <p:spPr>
          <a:xfrm>
            <a:off x="6939999" y="4002550"/>
            <a:ext cx="2581156" cy="338554"/>
          </a:xfrm>
          <a:prstGeom prst="rect">
            <a:avLst/>
          </a:prstGeom>
          <a:noFill/>
        </p:spPr>
        <p:txBody>
          <a:bodyPr wrap="none" rtlCol="0">
            <a:spAutoFit/>
          </a:bodyPr>
          <a:lstStyle/>
          <a:p>
            <a:r>
              <a:rPr lang="en-US" sz="1600" b="1" dirty="0">
                <a:solidFill>
                  <a:srgbClr val="C10500"/>
                </a:solidFill>
                <a:latin typeface="Poppins" pitchFamily="2" charset="77"/>
                <a:cs typeface="Poppins" pitchFamily="2" charset="77"/>
              </a:rPr>
              <a:t>Not</a:t>
            </a:r>
            <a:r>
              <a:rPr lang="en-US" sz="1600" dirty="0">
                <a:solidFill>
                  <a:srgbClr val="C10500"/>
                </a:solidFill>
                <a:latin typeface="Poppins" pitchFamily="2" charset="77"/>
                <a:cs typeface="Poppins" pitchFamily="2" charset="77"/>
              </a:rPr>
              <a:t> meeting perf. goals</a:t>
            </a:r>
          </a:p>
        </p:txBody>
      </p:sp>
      <p:sp>
        <p:nvSpPr>
          <p:cNvPr id="23" name="TextBox 22">
            <a:extLst>
              <a:ext uri="{FF2B5EF4-FFF2-40B4-BE49-F238E27FC236}">
                <a16:creationId xmlns:a16="http://schemas.microsoft.com/office/drawing/2014/main" id="{7B198BE1-2B9A-8C06-87A8-8EF8E91CF93E}"/>
              </a:ext>
            </a:extLst>
          </p:cNvPr>
          <p:cNvSpPr txBox="1"/>
          <p:nvPr/>
        </p:nvSpPr>
        <p:spPr>
          <a:xfrm>
            <a:off x="576063" y="4791053"/>
            <a:ext cx="1896476" cy="646331"/>
          </a:xfrm>
          <a:prstGeom prst="rect">
            <a:avLst/>
          </a:prstGeom>
        </p:spPr>
        <p:txBody>
          <a:bodyPr vert="horz" wrap="square" lIns="91440" tIns="45720" rIns="91440" bIns="45720" rtlCol="0">
            <a:spAutoFit/>
          </a:bodyPr>
          <a:lstStyle/>
          <a:p>
            <a:pPr marL="0" indent="0" algn="l">
              <a:buFont typeface="Arial" panose="020B0604020202020204" pitchFamily="34" charset="0"/>
              <a:buNone/>
            </a:pPr>
            <a:r>
              <a:rPr lang="en-US" dirty="0">
                <a:latin typeface="Poppins" pitchFamily="2" charset="77"/>
                <a:cs typeface="Poppins" pitchFamily="2" charset="77"/>
              </a:rPr>
              <a:t>Cloud deployment:</a:t>
            </a:r>
          </a:p>
        </p:txBody>
      </p:sp>
      <p:sp>
        <p:nvSpPr>
          <p:cNvPr id="26" name="TextBox 25">
            <a:extLst>
              <a:ext uri="{FF2B5EF4-FFF2-40B4-BE49-F238E27FC236}">
                <a16:creationId xmlns:a16="http://schemas.microsoft.com/office/drawing/2014/main" id="{4C8749BF-FA6E-90F0-0064-09D3742D4FEB}"/>
              </a:ext>
            </a:extLst>
          </p:cNvPr>
          <p:cNvSpPr txBox="1"/>
          <p:nvPr/>
        </p:nvSpPr>
        <p:spPr>
          <a:xfrm>
            <a:off x="5307409" y="5786682"/>
            <a:ext cx="2884181" cy="369332"/>
          </a:xfrm>
          <a:prstGeom prst="rect">
            <a:avLst/>
          </a:prstGeom>
        </p:spPr>
        <p:txBody>
          <a:bodyPr vert="horz" wrap="square" lIns="91440" tIns="45720" rIns="91440" bIns="45720" rtlCol="0">
            <a:spAutoFit/>
          </a:bodyPr>
          <a:lstStyle/>
          <a:p>
            <a:pPr marL="0" indent="0" algn="l">
              <a:buFont typeface="Arial" panose="020B0604020202020204" pitchFamily="34" charset="0"/>
              <a:buNone/>
            </a:pPr>
            <a:r>
              <a:rPr lang="en-US" dirty="0">
                <a:latin typeface="Poppins" pitchFamily="2" charset="77"/>
                <a:cs typeface="Poppins" pitchFamily="2" charset="77"/>
              </a:rPr>
              <a:t>Limited carbon savings</a:t>
            </a:r>
          </a:p>
        </p:txBody>
      </p:sp>
      <p:pic>
        <p:nvPicPr>
          <p:cNvPr id="9" name="Picture 8" descr="A black and white outline of a computer server&#10;&#10;Description automatically generated">
            <a:extLst>
              <a:ext uri="{FF2B5EF4-FFF2-40B4-BE49-F238E27FC236}">
                <a16:creationId xmlns:a16="http://schemas.microsoft.com/office/drawing/2014/main" id="{AFA7D64D-AC1F-F970-D71F-5CB4B666251F}"/>
              </a:ext>
            </a:extLst>
          </p:cNvPr>
          <p:cNvPicPr>
            <a:picLocks noChangeAspect="1"/>
          </p:cNvPicPr>
          <p:nvPr/>
        </p:nvPicPr>
        <p:blipFill>
          <a:blip r:embed="rId18"/>
          <a:stretch>
            <a:fillRect/>
          </a:stretch>
        </p:blipFill>
        <p:spPr>
          <a:xfrm>
            <a:off x="2235225" y="4526354"/>
            <a:ext cx="1383124" cy="1123958"/>
          </a:xfrm>
          <a:prstGeom prst="rect">
            <a:avLst/>
          </a:prstGeom>
        </p:spPr>
      </p:pic>
      <p:grpSp>
        <p:nvGrpSpPr>
          <p:cNvPr id="43" name="Group 42">
            <a:extLst>
              <a:ext uri="{FF2B5EF4-FFF2-40B4-BE49-F238E27FC236}">
                <a16:creationId xmlns:a16="http://schemas.microsoft.com/office/drawing/2014/main" id="{E19035B2-2984-9455-9022-FA20AC0FD9D9}"/>
              </a:ext>
            </a:extLst>
          </p:cNvPr>
          <p:cNvGrpSpPr/>
          <p:nvPr/>
        </p:nvGrpSpPr>
        <p:grpSpPr>
          <a:xfrm>
            <a:off x="3486150" y="4649112"/>
            <a:ext cx="6496050" cy="922307"/>
            <a:chOff x="3486150" y="4649112"/>
            <a:chExt cx="6496050" cy="922307"/>
          </a:xfrm>
        </p:grpSpPr>
        <p:sp>
          <p:nvSpPr>
            <p:cNvPr id="22" name="Rectangle 21">
              <a:extLst>
                <a:ext uri="{FF2B5EF4-FFF2-40B4-BE49-F238E27FC236}">
                  <a16:creationId xmlns:a16="http://schemas.microsoft.com/office/drawing/2014/main" id="{689C554C-C218-6AA9-7065-ABC0AA63558B}"/>
                </a:ext>
              </a:extLst>
            </p:cNvPr>
            <p:cNvSpPr/>
            <p:nvPr/>
          </p:nvSpPr>
          <p:spPr>
            <a:xfrm>
              <a:off x="3940547" y="4664510"/>
              <a:ext cx="6041653" cy="899419"/>
            </a:xfrm>
            <a:prstGeom prst="rect">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Processor with solid fill">
              <a:extLst>
                <a:ext uri="{FF2B5EF4-FFF2-40B4-BE49-F238E27FC236}">
                  <a16:creationId xmlns:a16="http://schemas.microsoft.com/office/drawing/2014/main" id="{E12E4F3D-743A-3872-D7A3-BDF82EF533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9221" y="4657019"/>
              <a:ext cx="914400" cy="914400"/>
            </a:xfrm>
            <a:prstGeom prst="rect">
              <a:avLst/>
            </a:prstGeom>
          </p:spPr>
        </p:pic>
        <p:pic>
          <p:nvPicPr>
            <p:cNvPr id="14" name="Graphic 13" descr="Processor with solid fill">
              <a:extLst>
                <a:ext uri="{FF2B5EF4-FFF2-40B4-BE49-F238E27FC236}">
                  <a16:creationId xmlns:a16="http://schemas.microsoft.com/office/drawing/2014/main" id="{517F5FBD-46B9-5BB1-BFB0-52ED8DB09F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3163" y="4649112"/>
              <a:ext cx="914400" cy="914400"/>
            </a:xfrm>
            <a:prstGeom prst="rect">
              <a:avLst/>
            </a:prstGeom>
          </p:spPr>
        </p:pic>
        <p:pic>
          <p:nvPicPr>
            <p:cNvPr id="16" name="Graphic 15" descr="Processor with solid fill">
              <a:extLst>
                <a:ext uri="{FF2B5EF4-FFF2-40B4-BE49-F238E27FC236}">
                  <a16:creationId xmlns:a16="http://schemas.microsoft.com/office/drawing/2014/main" id="{2F6618A4-CC8E-B867-CAA6-5BC3DB298E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7105" y="4649112"/>
              <a:ext cx="914400" cy="914400"/>
            </a:xfrm>
            <a:prstGeom prst="rect">
              <a:avLst/>
            </a:prstGeom>
          </p:spPr>
        </p:pic>
        <p:pic>
          <p:nvPicPr>
            <p:cNvPr id="17" name="Graphic 16" descr="Processor with solid fill">
              <a:extLst>
                <a:ext uri="{FF2B5EF4-FFF2-40B4-BE49-F238E27FC236}">
                  <a16:creationId xmlns:a16="http://schemas.microsoft.com/office/drawing/2014/main" id="{DD884D0C-1050-B0E7-8C61-A0A54B9672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1047" y="4649112"/>
              <a:ext cx="914400" cy="914400"/>
            </a:xfrm>
            <a:prstGeom prst="rect">
              <a:avLst/>
            </a:prstGeom>
          </p:spPr>
        </p:pic>
        <p:pic>
          <p:nvPicPr>
            <p:cNvPr id="18" name="Graphic 17" descr="Processor with solid fill">
              <a:extLst>
                <a:ext uri="{FF2B5EF4-FFF2-40B4-BE49-F238E27FC236}">
                  <a16:creationId xmlns:a16="http://schemas.microsoft.com/office/drawing/2014/main" id="{683BEACF-1AEB-70B9-7CFA-AF3C60FD00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4989" y="4649112"/>
              <a:ext cx="914400" cy="914400"/>
            </a:xfrm>
            <a:prstGeom prst="rect">
              <a:avLst/>
            </a:prstGeom>
          </p:spPr>
        </p:pic>
        <p:pic>
          <p:nvPicPr>
            <p:cNvPr id="19" name="Graphic 18" descr="Processor with solid fill">
              <a:extLst>
                <a:ext uri="{FF2B5EF4-FFF2-40B4-BE49-F238E27FC236}">
                  <a16:creationId xmlns:a16="http://schemas.microsoft.com/office/drawing/2014/main" id="{64475952-D00C-521E-9B59-910D5F6728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8931" y="4649112"/>
              <a:ext cx="914400" cy="914400"/>
            </a:xfrm>
            <a:prstGeom prst="rect">
              <a:avLst/>
            </a:prstGeom>
          </p:spPr>
        </p:pic>
        <p:pic>
          <p:nvPicPr>
            <p:cNvPr id="20" name="Graphic 19" descr="Processor with solid fill">
              <a:extLst>
                <a:ext uri="{FF2B5EF4-FFF2-40B4-BE49-F238E27FC236}">
                  <a16:creationId xmlns:a16="http://schemas.microsoft.com/office/drawing/2014/main" id="{35BF062E-05BF-158C-4663-38BAB4A1CE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42875" y="4828032"/>
              <a:ext cx="556560" cy="556560"/>
            </a:xfrm>
            <a:prstGeom prst="rect">
              <a:avLst/>
            </a:prstGeom>
          </p:spPr>
        </p:pic>
        <p:cxnSp>
          <p:nvCxnSpPr>
            <p:cNvPr id="32" name="Straight Connector 31">
              <a:extLst>
                <a:ext uri="{FF2B5EF4-FFF2-40B4-BE49-F238E27FC236}">
                  <a16:creationId xmlns:a16="http://schemas.microsoft.com/office/drawing/2014/main" id="{49121E67-8052-2993-1A72-B84F909EF838}"/>
                </a:ext>
              </a:extLst>
            </p:cNvPr>
            <p:cNvCxnSpPr>
              <a:cxnSpLocks/>
            </p:cNvCxnSpPr>
            <p:nvPr/>
          </p:nvCxnSpPr>
          <p:spPr>
            <a:xfrm flipV="1">
              <a:off x="3486150" y="4664510"/>
              <a:ext cx="454397" cy="126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7A4BE8-D378-BF1F-BA30-BF9C9296F60F}"/>
                </a:ext>
              </a:extLst>
            </p:cNvPr>
            <p:cNvCxnSpPr>
              <a:cxnSpLocks/>
            </p:cNvCxnSpPr>
            <p:nvPr/>
          </p:nvCxnSpPr>
          <p:spPr>
            <a:xfrm>
              <a:off x="3510352" y="5549028"/>
              <a:ext cx="430195" cy="14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Left Brace 23">
            <a:extLst>
              <a:ext uri="{FF2B5EF4-FFF2-40B4-BE49-F238E27FC236}">
                <a16:creationId xmlns:a16="http://schemas.microsoft.com/office/drawing/2014/main" id="{077BB4C0-3979-50A2-9A7D-7D93293A5B3A}"/>
              </a:ext>
            </a:extLst>
          </p:cNvPr>
          <p:cNvSpPr/>
          <p:nvPr/>
        </p:nvSpPr>
        <p:spPr>
          <a:xfrm rot="16200000">
            <a:off x="6564807" y="3154141"/>
            <a:ext cx="369386" cy="498675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18478734"/>
      </p:ext>
    </p:extLst>
  </p:cSld>
  <p:clrMapOvr>
    <a:masterClrMapping/>
  </p:clrMapOvr>
  <mc:AlternateContent xmlns:mc="http://schemas.openxmlformats.org/markup-compatibility/2006" xmlns:p14="http://schemas.microsoft.com/office/powerpoint/2010/main">
    <mc:Choice Requires="p14">
      <p:transition spd="med" p14:dur="700" advTm="75498">
        <p:fade/>
      </p:transition>
    </mc:Choice>
    <mc:Fallback xmlns="">
      <p:transition spd="med" advTm="754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2"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3" grpId="1"/>
      <p:bldP spid="4" grpId="2"/>
      <p:bldP spid="5" grpId="0"/>
      <p:bldP spid="11" grpId="0"/>
      <p:bldP spid="12" grpId="0"/>
      <p:bldP spid="23" grpId="0"/>
      <p:bldP spid="26" grpId="0"/>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491B-7165-8D5A-57CB-C6B04B783DF7}"/>
              </a:ext>
            </a:extLst>
          </p:cNvPr>
          <p:cNvSpPr>
            <a:spLocks noGrp="1"/>
          </p:cNvSpPr>
          <p:nvPr>
            <p:ph type="title"/>
          </p:nvPr>
        </p:nvSpPr>
        <p:spPr>
          <a:xfrm>
            <a:off x="447675" y="13648"/>
            <a:ext cx="11744325" cy="1325563"/>
          </a:xfrm>
        </p:spPr>
        <p:txBody>
          <a:bodyPr>
            <a:normAutofit/>
          </a:bodyPr>
          <a:lstStyle/>
          <a:p>
            <a:r>
              <a:rPr lang="en-US" sz="4000" dirty="0"/>
              <a:t>Opportunity for unused memory on CXL</a:t>
            </a:r>
          </a:p>
        </p:txBody>
      </p:sp>
      <p:sp>
        <p:nvSpPr>
          <p:cNvPr id="3" name="Slide Number Placeholder 2">
            <a:extLst>
              <a:ext uri="{FF2B5EF4-FFF2-40B4-BE49-F238E27FC236}">
                <a16:creationId xmlns:a16="http://schemas.microsoft.com/office/drawing/2014/main" id="{4BA257C5-94BC-BEAC-B55A-A911CF388552}"/>
              </a:ext>
            </a:extLst>
          </p:cNvPr>
          <p:cNvSpPr>
            <a:spLocks noGrp="1"/>
          </p:cNvSpPr>
          <p:nvPr>
            <p:ph type="sldNum" sz="quarter" idx="12"/>
          </p:nvPr>
        </p:nvSpPr>
        <p:spPr/>
        <p:txBody>
          <a:bodyPr/>
          <a:lstStyle/>
          <a:p>
            <a:fld id="{CA5C1F0B-256B-3243-BFD0-E9259D5AEDE3}" type="slidenum">
              <a:rPr lang="en-US" smtClean="0"/>
              <a:t>60</a:t>
            </a:fld>
            <a:endParaRPr lang="en-US"/>
          </a:p>
        </p:txBody>
      </p:sp>
      <p:pic>
        <p:nvPicPr>
          <p:cNvPr id="7" name="Picture 6">
            <a:extLst>
              <a:ext uri="{FF2B5EF4-FFF2-40B4-BE49-F238E27FC236}">
                <a16:creationId xmlns:a16="http://schemas.microsoft.com/office/drawing/2014/main" id="{7C45FF3C-5110-29FD-7682-32B8F3C6EB96}"/>
              </a:ext>
            </a:extLst>
          </p:cNvPr>
          <p:cNvPicPr>
            <a:picLocks noChangeAspect="1"/>
          </p:cNvPicPr>
          <p:nvPr/>
        </p:nvPicPr>
        <p:blipFill>
          <a:blip r:embed="rId2"/>
          <a:stretch>
            <a:fillRect/>
          </a:stretch>
        </p:blipFill>
        <p:spPr>
          <a:xfrm>
            <a:off x="1084222" y="1339211"/>
            <a:ext cx="10023556" cy="4402503"/>
          </a:xfrm>
          <a:prstGeom prst="rect">
            <a:avLst/>
          </a:prstGeom>
        </p:spPr>
      </p:pic>
    </p:spTree>
    <p:extLst>
      <p:ext uri="{BB962C8B-B14F-4D97-AF65-F5344CB8AC3E}">
        <p14:creationId xmlns:p14="http://schemas.microsoft.com/office/powerpoint/2010/main" val="42785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491B-7165-8D5A-57CB-C6B04B783DF7}"/>
              </a:ext>
            </a:extLst>
          </p:cNvPr>
          <p:cNvSpPr>
            <a:spLocks noGrp="1"/>
          </p:cNvSpPr>
          <p:nvPr>
            <p:ph type="title"/>
          </p:nvPr>
        </p:nvSpPr>
        <p:spPr>
          <a:xfrm>
            <a:off x="304800" y="249409"/>
            <a:ext cx="5791200" cy="1325563"/>
          </a:xfrm>
        </p:spPr>
        <p:txBody>
          <a:bodyPr/>
          <a:lstStyle/>
          <a:p>
            <a:r>
              <a:rPr lang="en-US" dirty="0"/>
              <a:t>CXL performance</a:t>
            </a:r>
          </a:p>
        </p:txBody>
      </p:sp>
      <p:sp>
        <p:nvSpPr>
          <p:cNvPr id="3" name="Slide Number Placeholder 2">
            <a:extLst>
              <a:ext uri="{FF2B5EF4-FFF2-40B4-BE49-F238E27FC236}">
                <a16:creationId xmlns:a16="http://schemas.microsoft.com/office/drawing/2014/main" id="{4BA257C5-94BC-BEAC-B55A-A911CF388552}"/>
              </a:ext>
            </a:extLst>
          </p:cNvPr>
          <p:cNvSpPr>
            <a:spLocks noGrp="1"/>
          </p:cNvSpPr>
          <p:nvPr>
            <p:ph type="sldNum" sz="quarter" idx="12"/>
          </p:nvPr>
        </p:nvSpPr>
        <p:spPr>
          <a:xfrm>
            <a:off x="9448800" y="6484228"/>
            <a:ext cx="2743200" cy="365125"/>
          </a:xfrm>
        </p:spPr>
        <p:txBody>
          <a:bodyPr/>
          <a:lstStyle/>
          <a:p>
            <a:fld id="{CA5C1F0B-256B-3243-BFD0-E9259D5AEDE3}" type="slidenum">
              <a:rPr lang="en-US" smtClean="0"/>
              <a:t>61</a:t>
            </a:fld>
            <a:endParaRPr lang="en-US" dirty="0"/>
          </a:p>
        </p:txBody>
      </p:sp>
      <p:pic>
        <p:nvPicPr>
          <p:cNvPr id="5" name="Picture 4" descr="A graph of a graph with green lines and red text&#10;&#10;Description automatically generated with medium confidence">
            <a:extLst>
              <a:ext uri="{FF2B5EF4-FFF2-40B4-BE49-F238E27FC236}">
                <a16:creationId xmlns:a16="http://schemas.microsoft.com/office/drawing/2014/main" id="{A8226971-E962-7D51-D7F5-550205969104}"/>
              </a:ext>
            </a:extLst>
          </p:cNvPr>
          <p:cNvPicPr>
            <a:picLocks noChangeAspect="1"/>
          </p:cNvPicPr>
          <p:nvPr/>
        </p:nvPicPr>
        <p:blipFill>
          <a:blip r:embed="rId2"/>
          <a:stretch>
            <a:fillRect/>
          </a:stretch>
        </p:blipFill>
        <p:spPr>
          <a:xfrm>
            <a:off x="753529" y="1574972"/>
            <a:ext cx="10684941" cy="4426467"/>
          </a:xfrm>
          <a:prstGeom prst="rect">
            <a:avLst/>
          </a:prstGeom>
          <a:ln>
            <a:noFill/>
          </a:ln>
        </p:spPr>
      </p:pic>
    </p:spTree>
    <p:extLst>
      <p:ext uri="{BB962C8B-B14F-4D97-AF65-F5344CB8AC3E}">
        <p14:creationId xmlns:p14="http://schemas.microsoft.com/office/powerpoint/2010/main" val="32404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296F-EFA4-A550-53F1-932DD833666B}"/>
              </a:ext>
            </a:extLst>
          </p:cNvPr>
          <p:cNvSpPr>
            <a:spLocks noGrp="1"/>
          </p:cNvSpPr>
          <p:nvPr>
            <p:ph type="title"/>
          </p:nvPr>
        </p:nvSpPr>
        <p:spPr/>
        <p:txBody>
          <a:bodyPr/>
          <a:lstStyle/>
          <a:p>
            <a:r>
              <a:rPr lang="en-US" dirty="0"/>
              <a:t>CXL performance mitigations</a:t>
            </a:r>
          </a:p>
        </p:txBody>
      </p:sp>
      <p:sp>
        <p:nvSpPr>
          <p:cNvPr id="3" name="Content Placeholder 2">
            <a:extLst>
              <a:ext uri="{FF2B5EF4-FFF2-40B4-BE49-F238E27FC236}">
                <a16:creationId xmlns:a16="http://schemas.microsoft.com/office/drawing/2014/main" id="{B9CCBA3C-9D65-78E6-D024-6FC19BF879B8}"/>
              </a:ext>
            </a:extLst>
          </p:cNvPr>
          <p:cNvSpPr>
            <a:spLocks noGrp="1"/>
          </p:cNvSpPr>
          <p:nvPr>
            <p:ph idx="1"/>
          </p:nvPr>
        </p:nvSpPr>
        <p:spPr/>
        <p:txBody>
          <a:bodyPr/>
          <a:lstStyle/>
          <a:p>
            <a:r>
              <a:rPr lang="en-US" dirty="0"/>
              <a:t>Pond </a:t>
            </a:r>
            <a:r>
              <a:rPr lang="en-US" sz="2000" dirty="0">
                <a:solidFill>
                  <a:schemeClr val="tx1">
                    <a:lumMod val="65000"/>
                    <a:lumOff val="35000"/>
                  </a:schemeClr>
                </a:solidFill>
              </a:rPr>
              <a:t>[Li’23]</a:t>
            </a:r>
            <a:r>
              <a:rPr lang="en-US" dirty="0"/>
              <a:t> provides methodologies for using hardware counters to identify applications that can run entirely using CXL memory without a slowdown</a:t>
            </a:r>
          </a:p>
          <a:p>
            <a:pPr lvl="1"/>
            <a:r>
              <a:rPr lang="en-US" dirty="0"/>
              <a:t>Pond also uses a prediction model to identify untouched memory regions that can be placed on CXL</a:t>
            </a:r>
          </a:p>
          <a:p>
            <a:r>
              <a:rPr lang="en-US" dirty="0"/>
              <a:t>Recent work at Azure develops a multi-tenant memory allocator </a:t>
            </a:r>
            <a:r>
              <a:rPr kumimoji="0" lang="en-US" sz="2000" b="0" i="0" u="none" strike="noStrike" kern="1200" cap="none" spc="0" normalizeH="0" baseline="0" noProof="0" dirty="0">
                <a:ln>
                  <a:noFill/>
                </a:ln>
                <a:solidFill>
                  <a:prstClr val="black">
                    <a:lumMod val="65000"/>
                    <a:lumOff val="35000"/>
                  </a:prstClr>
                </a:solidFill>
                <a:effectLst/>
                <a:uLnTx/>
                <a:uFillTx/>
                <a:latin typeface="Poppins" pitchFamily="2" charset="77"/>
                <a:ea typeface="+mn-ea"/>
                <a:cs typeface="Poppins" pitchFamily="2" charset="77"/>
              </a:rPr>
              <a:t>[</a:t>
            </a:r>
            <a:r>
              <a:rPr lang="en-US" sz="2000" dirty="0">
                <a:solidFill>
                  <a:prstClr val="black">
                    <a:lumMod val="65000"/>
                    <a:lumOff val="35000"/>
                  </a:prstClr>
                </a:solidFill>
              </a:rPr>
              <a:t>Zhong</a:t>
            </a:r>
            <a:r>
              <a:rPr kumimoji="0" lang="en-US" sz="2000" b="0" i="0" u="none" strike="noStrike" kern="1200" cap="none" spc="0" normalizeH="0" baseline="0" noProof="0" dirty="0">
                <a:ln>
                  <a:noFill/>
                </a:ln>
                <a:solidFill>
                  <a:prstClr val="black">
                    <a:lumMod val="65000"/>
                    <a:lumOff val="35000"/>
                  </a:prstClr>
                </a:solidFill>
                <a:effectLst/>
                <a:uLnTx/>
                <a:uFillTx/>
                <a:latin typeface="Poppins" pitchFamily="2" charset="77"/>
                <a:ea typeface="+mn-ea"/>
                <a:cs typeface="Poppins" pitchFamily="2" charset="77"/>
              </a:rPr>
              <a:t>’24]</a:t>
            </a:r>
            <a:r>
              <a:rPr kumimoji="0" lang="en-US" sz="28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r>
              <a:rPr lang="en-US" dirty="0"/>
              <a:t>that manages CXL memory as an additional far memory tier beyond local DRAM that results in almost no performance slowdown</a:t>
            </a:r>
          </a:p>
        </p:txBody>
      </p:sp>
      <p:sp>
        <p:nvSpPr>
          <p:cNvPr id="4" name="Slide Number Placeholder 3">
            <a:extLst>
              <a:ext uri="{FF2B5EF4-FFF2-40B4-BE49-F238E27FC236}">
                <a16:creationId xmlns:a16="http://schemas.microsoft.com/office/drawing/2014/main" id="{097C088A-61D9-8637-C8D9-13202BEFC291}"/>
              </a:ext>
            </a:extLst>
          </p:cNvPr>
          <p:cNvSpPr>
            <a:spLocks noGrp="1"/>
          </p:cNvSpPr>
          <p:nvPr>
            <p:ph type="sldNum" sz="quarter" idx="12"/>
          </p:nvPr>
        </p:nvSpPr>
        <p:spPr/>
        <p:txBody>
          <a:bodyPr/>
          <a:lstStyle/>
          <a:p>
            <a:fld id="{CA5C1F0B-256B-3243-BFD0-E9259D5AEDE3}" type="slidenum">
              <a:rPr lang="en-US" smtClean="0"/>
              <a:t>62</a:t>
            </a:fld>
            <a:endParaRPr lang="en-US"/>
          </a:p>
        </p:txBody>
      </p:sp>
    </p:spTree>
    <p:extLst>
      <p:ext uri="{BB962C8B-B14F-4D97-AF65-F5344CB8AC3E}">
        <p14:creationId xmlns:p14="http://schemas.microsoft.com/office/powerpoint/2010/main" val="709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1A9D-BEC5-E95E-39CB-DD18C36C54E7}"/>
              </a:ext>
            </a:extLst>
          </p:cNvPr>
          <p:cNvSpPr>
            <a:spLocks noGrp="1"/>
          </p:cNvSpPr>
          <p:nvPr>
            <p:ph type="title"/>
          </p:nvPr>
        </p:nvSpPr>
        <p:spPr/>
        <p:txBody>
          <a:bodyPr/>
          <a:lstStyle/>
          <a:p>
            <a:r>
              <a:rPr lang="en-US" dirty="0"/>
              <a:t>Reused SSD performance</a:t>
            </a:r>
          </a:p>
        </p:txBody>
      </p:sp>
      <p:sp>
        <p:nvSpPr>
          <p:cNvPr id="3" name="Content Placeholder 2">
            <a:extLst>
              <a:ext uri="{FF2B5EF4-FFF2-40B4-BE49-F238E27FC236}">
                <a16:creationId xmlns:a16="http://schemas.microsoft.com/office/drawing/2014/main" id="{1D6477EB-5F10-5002-533C-6E13EAB51B5A}"/>
              </a:ext>
            </a:extLst>
          </p:cNvPr>
          <p:cNvSpPr>
            <a:spLocks noGrp="1"/>
          </p:cNvSpPr>
          <p:nvPr>
            <p:ph idx="1"/>
          </p:nvPr>
        </p:nvSpPr>
        <p:spPr/>
        <p:txBody>
          <a:bodyPr/>
          <a:lstStyle/>
          <a:p>
            <a:r>
              <a:rPr lang="en-US" dirty="0"/>
              <a:t>We mitigate lower SSD performance using multiple striped RAID sets that each offer more bandwidth and IOPS than the baseline configurations.</a:t>
            </a:r>
          </a:p>
          <a:p>
            <a:r>
              <a:rPr lang="en-US" dirty="0"/>
              <a:t>As most storage is accessed remotely, disk latency is not a bottleneck nor does it make up the majority of disk access latency.</a:t>
            </a:r>
          </a:p>
        </p:txBody>
      </p:sp>
      <p:sp>
        <p:nvSpPr>
          <p:cNvPr id="4" name="Slide Number Placeholder 3">
            <a:extLst>
              <a:ext uri="{FF2B5EF4-FFF2-40B4-BE49-F238E27FC236}">
                <a16:creationId xmlns:a16="http://schemas.microsoft.com/office/drawing/2014/main" id="{4490F6D3-8512-39F5-4FF3-6711C70D698A}"/>
              </a:ext>
            </a:extLst>
          </p:cNvPr>
          <p:cNvSpPr>
            <a:spLocks noGrp="1"/>
          </p:cNvSpPr>
          <p:nvPr>
            <p:ph type="sldNum" sz="quarter" idx="12"/>
          </p:nvPr>
        </p:nvSpPr>
        <p:spPr/>
        <p:txBody>
          <a:bodyPr/>
          <a:lstStyle/>
          <a:p>
            <a:fld id="{CA5C1F0B-256B-3243-BFD0-E9259D5AEDE3}" type="slidenum">
              <a:rPr lang="en-US" smtClean="0"/>
              <a:t>63</a:t>
            </a:fld>
            <a:endParaRPr lang="en-US"/>
          </a:p>
        </p:txBody>
      </p:sp>
    </p:spTree>
    <p:extLst>
      <p:ext uri="{BB962C8B-B14F-4D97-AF65-F5344CB8AC3E}">
        <p14:creationId xmlns:p14="http://schemas.microsoft.com/office/powerpoint/2010/main" val="171732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D545-E04B-AE31-ED6A-B5B83574105C}"/>
              </a:ext>
            </a:extLst>
          </p:cNvPr>
          <p:cNvSpPr>
            <a:spLocks noGrp="1"/>
          </p:cNvSpPr>
          <p:nvPr>
            <p:ph type="title"/>
          </p:nvPr>
        </p:nvSpPr>
        <p:spPr/>
        <p:txBody>
          <a:bodyPr/>
          <a:lstStyle/>
          <a:p>
            <a:r>
              <a:rPr lang="en-US" dirty="0"/>
              <a:t>VM packing effects</a:t>
            </a:r>
          </a:p>
        </p:txBody>
      </p:sp>
      <p:sp>
        <p:nvSpPr>
          <p:cNvPr id="3" name="Slide Number Placeholder 2">
            <a:extLst>
              <a:ext uri="{FF2B5EF4-FFF2-40B4-BE49-F238E27FC236}">
                <a16:creationId xmlns:a16="http://schemas.microsoft.com/office/drawing/2014/main" id="{85AF8CF7-808E-B1B5-E867-5EE503992BD7}"/>
              </a:ext>
            </a:extLst>
          </p:cNvPr>
          <p:cNvSpPr>
            <a:spLocks noGrp="1"/>
          </p:cNvSpPr>
          <p:nvPr>
            <p:ph type="sldNum" sz="quarter" idx="12"/>
          </p:nvPr>
        </p:nvSpPr>
        <p:spPr/>
        <p:txBody>
          <a:bodyPr/>
          <a:lstStyle/>
          <a:p>
            <a:fld id="{CA5C1F0B-256B-3243-BFD0-E9259D5AEDE3}" type="slidenum">
              <a:rPr lang="en-US" smtClean="0"/>
              <a:t>64</a:t>
            </a:fld>
            <a:endParaRPr lang="en-US"/>
          </a:p>
        </p:txBody>
      </p:sp>
      <p:pic>
        <p:nvPicPr>
          <p:cNvPr id="5" name="Picture 4">
            <a:extLst>
              <a:ext uri="{FF2B5EF4-FFF2-40B4-BE49-F238E27FC236}">
                <a16:creationId xmlns:a16="http://schemas.microsoft.com/office/drawing/2014/main" id="{3410A65D-4FEC-0619-A3B9-BF77FA78754D}"/>
              </a:ext>
            </a:extLst>
          </p:cNvPr>
          <p:cNvPicPr>
            <a:picLocks noChangeAspect="1"/>
          </p:cNvPicPr>
          <p:nvPr/>
        </p:nvPicPr>
        <p:blipFill>
          <a:blip r:embed="rId2"/>
          <a:stretch>
            <a:fillRect/>
          </a:stretch>
        </p:blipFill>
        <p:spPr>
          <a:xfrm>
            <a:off x="1511670" y="1719262"/>
            <a:ext cx="9168660" cy="4300935"/>
          </a:xfrm>
          <a:prstGeom prst="rect">
            <a:avLst/>
          </a:prstGeom>
        </p:spPr>
      </p:pic>
      <p:sp>
        <p:nvSpPr>
          <p:cNvPr id="4" name="TextBox 3">
            <a:extLst>
              <a:ext uri="{FF2B5EF4-FFF2-40B4-BE49-F238E27FC236}">
                <a16:creationId xmlns:a16="http://schemas.microsoft.com/office/drawing/2014/main" id="{F6BDEF46-E61F-F4AE-D34C-DB9D3ACEA77A}"/>
              </a:ext>
            </a:extLst>
          </p:cNvPr>
          <p:cNvSpPr txBox="1"/>
          <p:nvPr/>
        </p:nvSpPr>
        <p:spPr>
          <a:xfrm>
            <a:off x="1015714" y="6048771"/>
            <a:ext cx="10338086" cy="369332"/>
          </a:xfrm>
          <a:prstGeom prst="rect">
            <a:avLst/>
          </a:prstGeom>
          <a:noFill/>
        </p:spPr>
        <p:txBody>
          <a:bodyPr wrap="none" rtlCol="0">
            <a:spAutoFit/>
          </a:bodyPr>
          <a:lstStyle/>
          <a:p>
            <a:r>
              <a:rPr lang="en-US" dirty="0">
                <a:latin typeface="Poppins" pitchFamily="2" charset="77"/>
                <a:cs typeface="Poppins" pitchFamily="2" charset="77"/>
              </a:rPr>
              <a:t>Due to high memory embodied, we trade off some core packing density for core density.</a:t>
            </a:r>
          </a:p>
        </p:txBody>
      </p:sp>
    </p:spTree>
    <p:extLst>
      <p:ext uri="{BB962C8B-B14F-4D97-AF65-F5344CB8AC3E}">
        <p14:creationId xmlns:p14="http://schemas.microsoft.com/office/powerpoint/2010/main" val="179254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7A12-B645-4D7F-58F2-E3E00BE46939}"/>
              </a:ext>
            </a:extLst>
          </p:cNvPr>
          <p:cNvSpPr>
            <a:spLocks noGrp="1"/>
          </p:cNvSpPr>
          <p:nvPr>
            <p:ph type="title"/>
          </p:nvPr>
        </p:nvSpPr>
        <p:spPr/>
        <p:txBody>
          <a:bodyPr/>
          <a:lstStyle/>
          <a:p>
            <a:r>
              <a:rPr lang="en-US" dirty="0"/>
              <a:t>Growth buffer</a:t>
            </a:r>
          </a:p>
        </p:txBody>
      </p:sp>
      <p:sp>
        <p:nvSpPr>
          <p:cNvPr id="3" name="Slide Number Placeholder 2">
            <a:extLst>
              <a:ext uri="{FF2B5EF4-FFF2-40B4-BE49-F238E27FC236}">
                <a16:creationId xmlns:a16="http://schemas.microsoft.com/office/drawing/2014/main" id="{A4F6CD46-2C6C-63F6-C724-15102B6C6A61}"/>
              </a:ext>
            </a:extLst>
          </p:cNvPr>
          <p:cNvSpPr>
            <a:spLocks noGrp="1"/>
          </p:cNvSpPr>
          <p:nvPr>
            <p:ph type="sldNum" sz="quarter" idx="12"/>
          </p:nvPr>
        </p:nvSpPr>
        <p:spPr/>
        <p:txBody>
          <a:bodyPr/>
          <a:lstStyle/>
          <a:p>
            <a:fld id="{CA5C1F0B-256B-3243-BFD0-E9259D5AEDE3}" type="slidenum">
              <a:rPr lang="en-US" smtClean="0"/>
              <a:t>65</a:t>
            </a:fld>
            <a:endParaRPr lang="en-US"/>
          </a:p>
        </p:txBody>
      </p:sp>
      <p:sp>
        <p:nvSpPr>
          <p:cNvPr id="4" name="TextBox 3">
            <a:extLst>
              <a:ext uri="{FF2B5EF4-FFF2-40B4-BE49-F238E27FC236}">
                <a16:creationId xmlns:a16="http://schemas.microsoft.com/office/drawing/2014/main" id="{25324B81-C4AF-9CE9-A20A-191D491C5344}"/>
              </a:ext>
            </a:extLst>
          </p:cNvPr>
          <p:cNvSpPr txBox="1"/>
          <p:nvPr/>
        </p:nvSpPr>
        <p:spPr>
          <a:xfrm>
            <a:off x="838199" y="1807527"/>
            <a:ext cx="10515600"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Poppins" pitchFamily="2" charset="77"/>
                <a:cs typeface="Poppins" pitchFamily="2" charset="77"/>
              </a:rPr>
              <a:t>Buffer of servers sized to balance the cost of deploying unused capacity with the risk of opportunity cost of not having extra capacity using a safety stock formula. </a:t>
            </a:r>
          </a:p>
          <a:p>
            <a:pPr marL="457200" indent="-457200">
              <a:buFont typeface="Arial" panose="020B0604020202020204" pitchFamily="34" charset="0"/>
              <a:buChar char="•"/>
            </a:pPr>
            <a:r>
              <a:rPr lang="en-US" sz="2400" dirty="0">
                <a:latin typeface="Poppins" pitchFamily="2" charset="77"/>
                <a:cs typeface="Poppins" pitchFamily="2" charset="77"/>
              </a:rPr>
              <a:t>We keep a buffer of </a:t>
            </a:r>
            <a:r>
              <a:rPr lang="en-US" sz="2400" dirty="0">
                <a:solidFill>
                  <a:schemeClr val="accent2"/>
                </a:solidFill>
                <a:latin typeface="Poppins" pitchFamily="2" charset="77"/>
                <a:cs typeface="Poppins" pitchFamily="2" charset="77"/>
              </a:rPr>
              <a:t>baseline</a:t>
            </a:r>
            <a:r>
              <a:rPr lang="en-US" sz="2400" dirty="0">
                <a:latin typeface="Poppins" pitchFamily="2" charset="77"/>
                <a:cs typeface="Poppins" pitchFamily="2" charset="77"/>
              </a:rPr>
              <a:t> servers, which handles growth of applications that run on </a:t>
            </a:r>
            <a:r>
              <a:rPr lang="en-US" sz="2400" b="1" dirty="0">
                <a:solidFill>
                  <a:schemeClr val="accent6"/>
                </a:solidFill>
                <a:latin typeface="Poppins" pitchFamily="2" charset="77"/>
                <a:cs typeface="Poppins" pitchFamily="2" charset="77"/>
              </a:rPr>
              <a:t>GreenSKUs</a:t>
            </a:r>
            <a:r>
              <a:rPr lang="en-US" sz="2400" dirty="0">
                <a:latin typeface="Poppins" pitchFamily="2" charset="77"/>
                <a:cs typeface="Poppins" pitchFamily="2" charset="77"/>
              </a:rPr>
              <a:t> and </a:t>
            </a:r>
            <a:r>
              <a:rPr lang="en-US" sz="2400" dirty="0">
                <a:solidFill>
                  <a:schemeClr val="accent2"/>
                </a:solidFill>
                <a:latin typeface="Poppins" pitchFamily="2" charset="77"/>
                <a:cs typeface="Poppins" pitchFamily="2" charset="77"/>
              </a:rPr>
              <a:t>baseline</a:t>
            </a:r>
            <a:r>
              <a:rPr lang="en-US" sz="2400" dirty="0">
                <a:latin typeface="Poppins" pitchFamily="2" charset="77"/>
                <a:cs typeface="Poppins" pitchFamily="2" charset="77"/>
              </a:rPr>
              <a:t> servers. </a:t>
            </a:r>
          </a:p>
          <a:p>
            <a:pPr marL="457200" indent="-457200">
              <a:buFont typeface="Arial" panose="020B0604020202020204" pitchFamily="34" charset="0"/>
              <a:buChar char="•"/>
            </a:pPr>
            <a:r>
              <a:rPr lang="en-US" sz="2400" dirty="0">
                <a:latin typeface="Poppins" pitchFamily="2" charset="77"/>
                <a:cs typeface="Poppins" pitchFamily="2" charset="77"/>
              </a:rPr>
              <a:t>The stock formula is proprietary, so we use a flat 10% overhead of cores that are needed that approximates the growth buffer used in practice.</a:t>
            </a:r>
          </a:p>
        </p:txBody>
      </p:sp>
    </p:spTree>
    <p:extLst>
      <p:ext uri="{BB962C8B-B14F-4D97-AF65-F5344CB8AC3E}">
        <p14:creationId xmlns:p14="http://schemas.microsoft.com/office/powerpoint/2010/main" val="105836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42CDF-67ED-A9EF-E137-CD948416993E}"/>
              </a:ext>
            </a:extLst>
          </p:cNvPr>
          <p:cNvSpPr>
            <a:spLocks noGrp="1"/>
          </p:cNvSpPr>
          <p:nvPr>
            <p:ph type="title"/>
          </p:nvPr>
        </p:nvSpPr>
        <p:spPr>
          <a:xfrm>
            <a:off x="838200" y="-5934"/>
            <a:ext cx="10515600" cy="1325563"/>
          </a:xfrm>
        </p:spPr>
        <p:txBody>
          <a:bodyPr/>
          <a:lstStyle/>
          <a:p>
            <a:r>
              <a:rPr lang="en-US" dirty="0"/>
              <a:t>Maintenance/reliability</a:t>
            </a:r>
          </a:p>
        </p:txBody>
      </p:sp>
      <p:sp>
        <p:nvSpPr>
          <p:cNvPr id="3" name="Slide Number Placeholder 2">
            <a:extLst>
              <a:ext uri="{FF2B5EF4-FFF2-40B4-BE49-F238E27FC236}">
                <a16:creationId xmlns:a16="http://schemas.microsoft.com/office/drawing/2014/main" id="{0091D7DF-6C2E-D8BA-17CF-F064734F4EE5}"/>
              </a:ext>
            </a:extLst>
          </p:cNvPr>
          <p:cNvSpPr>
            <a:spLocks noGrp="1"/>
          </p:cNvSpPr>
          <p:nvPr>
            <p:ph type="sldNum" sz="quarter" idx="12"/>
          </p:nvPr>
        </p:nvSpPr>
        <p:spPr/>
        <p:txBody>
          <a:bodyPr/>
          <a:lstStyle/>
          <a:p>
            <a:fld id="{CA5C1F0B-256B-3243-BFD0-E9259D5AEDE3}" type="slidenum">
              <a:rPr lang="en-US" smtClean="0"/>
              <a:t>66</a:t>
            </a:fld>
            <a:endParaRPr lang="en-US"/>
          </a:p>
        </p:txBody>
      </p:sp>
      <p:sp>
        <p:nvSpPr>
          <p:cNvPr id="4" name="TextBox 3">
            <a:extLst>
              <a:ext uri="{FF2B5EF4-FFF2-40B4-BE49-F238E27FC236}">
                <a16:creationId xmlns:a16="http://schemas.microsoft.com/office/drawing/2014/main" id="{89080A79-A1B1-2810-4557-B474CA1A2E02}"/>
              </a:ext>
            </a:extLst>
          </p:cNvPr>
          <p:cNvSpPr txBox="1"/>
          <p:nvPr/>
        </p:nvSpPr>
        <p:spPr>
          <a:xfrm>
            <a:off x="838200" y="1042988"/>
            <a:ext cx="10906125" cy="5632311"/>
          </a:xfrm>
          <a:prstGeom prst="rect">
            <a:avLst/>
          </a:prstGeom>
          <a:noFill/>
        </p:spPr>
        <p:txBody>
          <a:bodyPr wrap="square" rtlCol="0">
            <a:spAutoFit/>
          </a:bodyPr>
          <a:lstStyle/>
          <a:p>
            <a:r>
              <a:rPr lang="en-US" sz="2400" dirty="0">
                <a:latin typeface="Poppins" pitchFamily="2" charset="77"/>
                <a:cs typeface="Poppins" pitchFamily="2" charset="77"/>
              </a:rPr>
              <a:t>DIMMs show no sign of degradation within a 7-year lifespan:</a:t>
            </a: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endParaRPr lang="en-US" sz="2400" dirty="0">
              <a:latin typeface="Poppins" pitchFamily="2" charset="77"/>
              <a:cs typeface="Poppins" pitchFamily="2" charset="77"/>
            </a:endParaRPr>
          </a:p>
          <a:p>
            <a:r>
              <a:rPr lang="en-US" sz="2400" dirty="0">
                <a:latin typeface="Poppins" pitchFamily="2" charset="77"/>
                <a:cs typeface="Poppins" pitchFamily="2" charset="77"/>
              </a:rPr>
              <a:t>For total server AFR, at a high-level: </a:t>
            </a:r>
          </a:p>
          <a:p>
            <a:pPr marL="285750" indent="-285750">
              <a:buFont typeface="Arial" panose="020B0604020202020204" pitchFamily="34" charset="0"/>
              <a:buChar char="•"/>
            </a:pPr>
            <a:r>
              <a:rPr lang="en-US" sz="2400" dirty="0">
                <a:latin typeface="Poppins" pitchFamily="2" charset="77"/>
                <a:cs typeface="Poppins" pitchFamily="2" charset="77"/>
              </a:rPr>
              <a:t>We see older DIMMs having similar or better AFR due to being on the right side of the bathtub curve</a:t>
            </a:r>
          </a:p>
          <a:p>
            <a:pPr marL="285750" indent="-285750">
              <a:buFont typeface="Arial" panose="020B0604020202020204" pitchFamily="34" charset="0"/>
              <a:buChar char="•"/>
            </a:pPr>
            <a:r>
              <a:rPr lang="en-US" sz="2400" dirty="0">
                <a:latin typeface="Poppins" pitchFamily="2" charset="77"/>
                <a:cs typeface="Poppins" pitchFamily="2" charset="77"/>
              </a:rPr>
              <a:t>While there are more components on our </a:t>
            </a:r>
            <a:r>
              <a:rPr lang="en-US" sz="2400" b="1" dirty="0">
                <a:solidFill>
                  <a:schemeClr val="accent6"/>
                </a:solidFill>
                <a:latin typeface="Poppins" pitchFamily="2" charset="77"/>
                <a:cs typeface="Poppins" pitchFamily="2" charset="77"/>
              </a:rPr>
              <a:t>GreenSKU</a:t>
            </a:r>
            <a:r>
              <a:rPr lang="en-US" sz="2400" dirty="0">
                <a:latin typeface="Poppins" pitchFamily="2" charset="77"/>
                <a:cs typeface="Poppins" pitchFamily="2" charset="77"/>
              </a:rPr>
              <a:t>, there are roughly proportionally fewer servers needed for the same workloads</a:t>
            </a:r>
          </a:p>
          <a:p>
            <a:pPr marL="285750" indent="-285750">
              <a:buFont typeface="Arial" panose="020B0604020202020204" pitchFamily="34" charset="0"/>
              <a:buChar char="•"/>
            </a:pPr>
            <a:r>
              <a:rPr lang="en-US" sz="2400" dirty="0">
                <a:latin typeface="Poppins" pitchFamily="2" charset="77"/>
                <a:cs typeface="Poppins" pitchFamily="2" charset="77"/>
              </a:rPr>
              <a:t>Therefore, the repair rate is about the same</a:t>
            </a:r>
          </a:p>
        </p:txBody>
      </p:sp>
      <p:pic>
        <p:nvPicPr>
          <p:cNvPr id="6" name="Picture 5" descr="A graph showing a line&#10;&#10;Description automatically generated">
            <a:extLst>
              <a:ext uri="{FF2B5EF4-FFF2-40B4-BE49-F238E27FC236}">
                <a16:creationId xmlns:a16="http://schemas.microsoft.com/office/drawing/2014/main" id="{E47EF51E-A22A-C762-44A4-8B8A884BF2B0}"/>
              </a:ext>
            </a:extLst>
          </p:cNvPr>
          <p:cNvPicPr>
            <a:picLocks noChangeAspect="1"/>
          </p:cNvPicPr>
          <p:nvPr/>
        </p:nvPicPr>
        <p:blipFill>
          <a:blip r:embed="rId2"/>
          <a:stretch>
            <a:fillRect/>
          </a:stretch>
        </p:blipFill>
        <p:spPr>
          <a:xfrm>
            <a:off x="1163577" y="1735032"/>
            <a:ext cx="10255370" cy="2523990"/>
          </a:xfrm>
          <a:prstGeom prst="rect">
            <a:avLst/>
          </a:prstGeom>
        </p:spPr>
      </p:pic>
    </p:spTree>
    <p:extLst>
      <p:ext uri="{BB962C8B-B14F-4D97-AF65-F5344CB8AC3E}">
        <p14:creationId xmlns:p14="http://schemas.microsoft.com/office/powerpoint/2010/main" val="403710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fade">
                                      <p:cBhvr>
                                        <p:cTn id="7" dur="500"/>
                                        <p:tgtEl>
                                          <p:spTgt spid="4">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0" end="10"/>
                                            </p:txEl>
                                          </p:spTgt>
                                        </p:tgtEl>
                                        <p:attrNameLst>
                                          <p:attrName>style.visibility</p:attrName>
                                        </p:attrNameLst>
                                      </p:cBhvr>
                                      <p:to>
                                        <p:strVal val="visible"/>
                                      </p:to>
                                    </p:set>
                                    <p:animEffect transition="in" filter="fade">
                                      <p:cBhvr>
                                        <p:cTn id="10" dur="500"/>
                                        <p:tgtEl>
                                          <p:spTgt spid="4">
                                            <p:txEl>
                                              <p:pRg st="10" end="1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animEffect transition="in" filter="fade">
                                      <p:cBhvr>
                                        <p:cTn id="15" dur="500"/>
                                        <p:tgtEl>
                                          <p:spTgt spid="4">
                                            <p:txEl>
                                              <p:pRg st="11" end="1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2" end="12"/>
                                            </p:txEl>
                                          </p:spTgt>
                                        </p:tgtEl>
                                        <p:attrNameLst>
                                          <p:attrName>style.visibility</p:attrName>
                                        </p:attrNameLst>
                                      </p:cBhvr>
                                      <p:to>
                                        <p:strVal val="visible"/>
                                      </p:to>
                                    </p:set>
                                    <p:animEffect transition="in" filter="fade">
                                      <p:cBhvr>
                                        <p:cTn id="2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DFA0-22A0-034D-F199-20D55426E803}"/>
              </a:ext>
            </a:extLst>
          </p:cNvPr>
          <p:cNvSpPr>
            <a:spLocks noGrp="1"/>
          </p:cNvSpPr>
          <p:nvPr>
            <p:ph type="title"/>
          </p:nvPr>
        </p:nvSpPr>
        <p:spPr/>
        <p:txBody>
          <a:bodyPr>
            <a:normAutofit/>
          </a:bodyPr>
          <a:lstStyle/>
          <a:p>
            <a:r>
              <a:rPr lang="en-US" sz="3600" dirty="0"/>
              <a:t>Mitigating maintenance overheads</a:t>
            </a:r>
          </a:p>
        </p:txBody>
      </p:sp>
      <p:sp>
        <p:nvSpPr>
          <p:cNvPr id="3" name="Content Placeholder 2">
            <a:extLst>
              <a:ext uri="{FF2B5EF4-FFF2-40B4-BE49-F238E27FC236}">
                <a16:creationId xmlns:a16="http://schemas.microsoft.com/office/drawing/2014/main" id="{187E4104-B0A1-8EA6-ECAD-2731DA0805D1}"/>
              </a:ext>
            </a:extLst>
          </p:cNvPr>
          <p:cNvSpPr>
            <a:spLocks noGrp="1"/>
          </p:cNvSpPr>
          <p:nvPr>
            <p:ph idx="1"/>
          </p:nvPr>
        </p:nvSpPr>
        <p:spPr/>
        <p:txBody>
          <a:bodyPr/>
          <a:lstStyle/>
          <a:p>
            <a:r>
              <a:rPr lang="en-US" dirty="0"/>
              <a:t>Fail-in-place (FIP) work has recently shown its possible to continue to run servers that have individual components that fail</a:t>
            </a:r>
          </a:p>
          <a:p>
            <a:r>
              <a:rPr lang="en-US" dirty="0"/>
              <a:t>This effectively reduces the AFR of components that are able to FIP (DIMMs and SSDs)</a:t>
            </a:r>
          </a:p>
        </p:txBody>
      </p:sp>
      <p:sp>
        <p:nvSpPr>
          <p:cNvPr id="4" name="Slide Number Placeholder 3">
            <a:extLst>
              <a:ext uri="{FF2B5EF4-FFF2-40B4-BE49-F238E27FC236}">
                <a16:creationId xmlns:a16="http://schemas.microsoft.com/office/drawing/2014/main" id="{D3C75780-1FED-D305-9E45-9CE1664B29E2}"/>
              </a:ext>
            </a:extLst>
          </p:cNvPr>
          <p:cNvSpPr>
            <a:spLocks noGrp="1"/>
          </p:cNvSpPr>
          <p:nvPr>
            <p:ph type="sldNum" sz="quarter" idx="12"/>
          </p:nvPr>
        </p:nvSpPr>
        <p:spPr/>
        <p:txBody>
          <a:bodyPr/>
          <a:lstStyle/>
          <a:p>
            <a:fld id="{CA5C1F0B-256B-3243-BFD0-E9259D5AEDE3}" type="slidenum">
              <a:rPr lang="en-US" smtClean="0"/>
              <a:t>67</a:t>
            </a:fld>
            <a:endParaRPr lang="en-US"/>
          </a:p>
        </p:txBody>
      </p:sp>
    </p:spTree>
    <p:extLst>
      <p:ext uri="{BB962C8B-B14F-4D97-AF65-F5344CB8AC3E}">
        <p14:creationId xmlns:p14="http://schemas.microsoft.com/office/powerpoint/2010/main" val="396488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1C61-1969-44E9-CA3F-7EC3A8060196}"/>
              </a:ext>
            </a:extLst>
          </p:cNvPr>
          <p:cNvSpPr>
            <a:spLocks noGrp="1"/>
          </p:cNvSpPr>
          <p:nvPr>
            <p:ph type="title"/>
          </p:nvPr>
        </p:nvSpPr>
        <p:spPr>
          <a:xfrm>
            <a:off x="838200" y="-114067"/>
            <a:ext cx="10515600" cy="1325563"/>
          </a:xfrm>
        </p:spPr>
        <p:txBody>
          <a:bodyPr>
            <a:normAutofit/>
          </a:bodyPr>
          <a:lstStyle/>
          <a:p>
            <a:r>
              <a:rPr lang="en-US" sz="3600" dirty="0"/>
              <a:t>Maintenance calculation</a:t>
            </a:r>
          </a:p>
        </p:txBody>
      </p:sp>
      <p:sp>
        <p:nvSpPr>
          <p:cNvPr id="3" name="Content Placeholder 2">
            <a:extLst>
              <a:ext uri="{FF2B5EF4-FFF2-40B4-BE49-F238E27FC236}">
                <a16:creationId xmlns:a16="http://schemas.microsoft.com/office/drawing/2014/main" id="{A17300D0-D48C-B42E-0F8A-818DFA0EFE19}"/>
              </a:ext>
            </a:extLst>
          </p:cNvPr>
          <p:cNvSpPr>
            <a:spLocks noGrp="1"/>
          </p:cNvSpPr>
          <p:nvPr>
            <p:ph idx="1"/>
          </p:nvPr>
        </p:nvSpPr>
        <p:spPr>
          <a:xfrm>
            <a:off x="838200" y="1002413"/>
            <a:ext cx="10515600" cy="4351338"/>
          </a:xfrm>
        </p:spPr>
        <p:txBody>
          <a:bodyPr>
            <a:noAutofit/>
          </a:bodyPr>
          <a:lstStyle/>
          <a:p>
            <a:r>
              <a:rPr lang="en-US" dirty="0"/>
              <a:t>Model maintenance overhead using Annual Failure Rates (AFRs) which is the number of Out-of-Service (OOS) servers</a:t>
            </a:r>
          </a:p>
          <a:p>
            <a:r>
              <a:rPr lang="en-US" dirty="0"/>
              <a:t>Use AFRs and FIP effectiveness rate from recent work </a:t>
            </a:r>
            <a:r>
              <a:rPr lang="en-US" sz="2000" dirty="0">
                <a:solidFill>
                  <a:schemeClr val="tx1">
                    <a:lumMod val="65000"/>
                    <a:lumOff val="35000"/>
                  </a:schemeClr>
                </a:solidFill>
              </a:rPr>
              <a:t>[Lyu’23] </a:t>
            </a:r>
          </a:p>
          <a:p>
            <a:pPr lvl="1"/>
            <a:r>
              <a:rPr lang="en-US" dirty="0"/>
              <a:t>DIMM AFR = 0.1, SSD AFR = 0.2 (per 100), rest is 2.4</a:t>
            </a:r>
          </a:p>
          <a:p>
            <a:pPr lvl="1"/>
            <a:r>
              <a:rPr lang="en-US" dirty="0"/>
              <a:t>FIP decreases the AFRs by 75%</a:t>
            </a:r>
          </a:p>
          <a:p>
            <a:pPr lvl="1"/>
            <a:r>
              <a:rPr lang="en-US" dirty="0"/>
              <a:t>Baseline server with 12 DIMMs and 6 SSDs </a:t>
            </a:r>
            <a:r>
              <a:rPr lang="en-US" dirty="0">
                <a:sym typeface="Wingdings" pitchFamily="2" charset="2"/>
              </a:rPr>
              <a:t> AFR=3</a:t>
            </a:r>
          </a:p>
          <a:p>
            <a:pPr lvl="1"/>
            <a:r>
              <a:rPr lang="en-US" dirty="0">
                <a:sym typeface="Wingdings" pitchFamily="2" charset="2"/>
              </a:rPr>
              <a:t>GreenSKU server with 20 DIMMs and 14 SSDs  AFR=3.6</a:t>
            </a:r>
          </a:p>
          <a:p>
            <a:r>
              <a:rPr lang="en-US" dirty="0">
                <a:sym typeface="Wingdings" pitchFamily="2" charset="2"/>
              </a:rPr>
              <a:t>So a 3% vs a 3.6% overhead, which we incorporate into our cluster sizing calculations</a:t>
            </a:r>
          </a:p>
          <a:p>
            <a:pPr lvl="1"/>
            <a:endParaRPr lang="en-US" sz="2000" dirty="0"/>
          </a:p>
          <a:p>
            <a:endParaRPr lang="en-US" sz="2400" dirty="0"/>
          </a:p>
          <a:p>
            <a:pPr marL="0" indent="0">
              <a:buNone/>
            </a:pPr>
            <a:r>
              <a:rPr lang="en-US" sz="2400" dirty="0"/>
              <a:t> </a:t>
            </a:r>
          </a:p>
        </p:txBody>
      </p:sp>
      <p:sp>
        <p:nvSpPr>
          <p:cNvPr id="4" name="Slide Number Placeholder 3">
            <a:extLst>
              <a:ext uri="{FF2B5EF4-FFF2-40B4-BE49-F238E27FC236}">
                <a16:creationId xmlns:a16="http://schemas.microsoft.com/office/drawing/2014/main" id="{6D23890E-727C-3D6A-BDD4-6116BEB68059}"/>
              </a:ext>
            </a:extLst>
          </p:cNvPr>
          <p:cNvSpPr>
            <a:spLocks noGrp="1"/>
          </p:cNvSpPr>
          <p:nvPr>
            <p:ph type="sldNum" sz="quarter" idx="12"/>
          </p:nvPr>
        </p:nvSpPr>
        <p:spPr/>
        <p:txBody>
          <a:bodyPr/>
          <a:lstStyle/>
          <a:p>
            <a:fld id="{CA5C1F0B-256B-3243-BFD0-E9259D5AEDE3}" type="slidenum">
              <a:rPr lang="en-US" smtClean="0"/>
              <a:t>68</a:t>
            </a:fld>
            <a:endParaRPr lang="en-US"/>
          </a:p>
        </p:txBody>
      </p:sp>
      <p:sp>
        <p:nvSpPr>
          <p:cNvPr id="10" name="TextBox 9">
            <a:extLst>
              <a:ext uri="{FF2B5EF4-FFF2-40B4-BE49-F238E27FC236}">
                <a16:creationId xmlns:a16="http://schemas.microsoft.com/office/drawing/2014/main" id="{A7932482-9018-F405-52B2-428DB57D3588}"/>
              </a:ext>
            </a:extLst>
          </p:cNvPr>
          <p:cNvSpPr txBox="1"/>
          <p:nvPr/>
        </p:nvSpPr>
        <p:spPr>
          <a:xfrm>
            <a:off x="2353235" y="3805518"/>
            <a:ext cx="0" cy="0"/>
          </a:xfrm>
          <a:prstGeom prst="rect">
            <a:avLst/>
          </a:prstGeom>
        </p:spPr>
        <p:txBody>
          <a:bodyPr vert="horz" wrap="none" lIns="91440" tIns="45720" rIns="91440" bIns="45720" rtlCol="0">
            <a:normAutofit fontScale="25000" lnSpcReduction="20000"/>
          </a:bodyPr>
          <a:lstStyle/>
          <a:p>
            <a:pPr marL="0" indent="0" algn="l">
              <a:buFont typeface="Arial" panose="020B0604020202020204" pitchFamily="34" charset="0"/>
              <a:buNone/>
            </a:pPr>
            <a:endParaRPr lang="en-US" dirty="0"/>
          </a:p>
        </p:txBody>
      </p:sp>
      <p:sp>
        <p:nvSpPr>
          <p:cNvPr id="11" name="TextBox 10">
            <a:extLst>
              <a:ext uri="{FF2B5EF4-FFF2-40B4-BE49-F238E27FC236}">
                <a16:creationId xmlns:a16="http://schemas.microsoft.com/office/drawing/2014/main" id="{7DA0398B-8512-BB0A-F6C1-D5840DD4F19C}"/>
              </a:ext>
            </a:extLst>
          </p:cNvPr>
          <p:cNvSpPr txBox="1"/>
          <p:nvPr/>
        </p:nvSpPr>
        <p:spPr>
          <a:xfrm>
            <a:off x="3886200" y="3778624"/>
            <a:ext cx="0" cy="0"/>
          </a:xfrm>
          <a:prstGeom prst="rect">
            <a:avLst/>
          </a:prstGeom>
        </p:spPr>
        <p:txBody>
          <a:bodyPr vert="horz" wrap="none" lIns="91440" tIns="45720" rIns="91440" bIns="45720" rtlCol="0">
            <a:normAutofit fontScale="25000" lnSpcReduction="20000"/>
          </a:bodyPr>
          <a:lstStyle/>
          <a:p>
            <a:pPr marL="0" indent="0" algn="l">
              <a:buFont typeface="Arial" panose="020B0604020202020204" pitchFamily="34" charset="0"/>
              <a:buNone/>
            </a:pPr>
            <a:endParaRPr lang="en-US" dirty="0">
              <a:latin typeface="Poppins" pitchFamily="2" charset="77"/>
              <a:cs typeface="Poppins" pitchFamily="2" charset="77"/>
            </a:endParaRPr>
          </a:p>
        </p:txBody>
      </p:sp>
    </p:spTree>
    <p:extLst>
      <p:ext uri="{BB962C8B-B14F-4D97-AF65-F5344CB8AC3E}">
        <p14:creationId xmlns:p14="http://schemas.microsoft.com/office/powerpoint/2010/main" val="157677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F226-3A28-4751-C962-1C766E131881}"/>
              </a:ext>
            </a:extLst>
          </p:cNvPr>
          <p:cNvSpPr>
            <a:spLocks noGrp="1"/>
          </p:cNvSpPr>
          <p:nvPr>
            <p:ph type="title"/>
          </p:nvPr>
        </p:nvSpPr>
        <p:spPr/>
        <p:txBody>
          <a:bodyPr>
            <a:normAutofit/>
          </a:bodyPr>
          <a:lstStyle/>
          <a:p>
            <a:r>
              <a:rPr lang="en-US" sz="4000" dirty="0"/>
              <a:t>How to deal with evolving applications?</a:t>
            </a:r>
          </a:p>
        </p:txBody>
      </p:sp>
      <p:sp>
        <p:nvSpPr>
          <p:cNvPr id="3" name="Content Placeholder 2">
            <a:extLst>
              <a:ext uri="{FF2B5EF4-FFF2-40B4-BE49-F238E27FC236}">
                <a16:creationId xmlns:a16="http://schemas.microsoft.com/office/drawing/2014/main" id="{3CF8C524-6CE3-F830-A499-5D974B881DA8}"/>
              </a:ext>
            </a:extLst>
          </p:cNvPr>
          <p:cNvSpPr>
            <a:spLocks noGrp="1"/>
          </p:cNvSpPr>
          <p:nvPr>
            <p:ph idx="1"/>
          </p:nvPr>
        </p:nvSpPr>
        <p:spPr/>
        <p:txBody>
          <a:bodyPr/>
          <a:lstStyle/>
          <a:p>
            <a:r>
              <a:rPr lang="en-US" dirty="0"/>
              <a:t>Server procurement must be made at discrete intervals, but at each timestep, the current or projected mix of applications can be fed into the framework</a:t>
            </a:r>
          </a:p>
          <a:p>
            <a:r>
              <a:rPr lang="en-US" dirty="0"/>
              <a:t>Current capacity planning and VM offering must forecast application demand </a:t>
            </a:r>
            <a:r>
              <a:rPr lang="en-US" sz="2000" dirty="0">
                <a:solidFill>
                  <a:schemeClr val="bg1">
                    <a:lumMod val="50000"/>
                  </a:schemeClr>
                </a:solidFill>
              </a:rPr>
              <a:t>[Eriksen’23]</a:t>
            </a:r>
            <a:r>
              <a:rPr lang="en-US" dirty="0">
                <a:solidFill>
                  <a:schemeClr val="bg1">
                    <a:lumMod val="50000"/>
                  </a:schemeClr>
                </a:solidFill>
              </a:rPr>
              <a:t>  </a:t>
            </a:r>
            <a:r>
              <a:rPr lang="en-US" dirty="0"/>
              <a:t>– this can be plugged into our framework</a:t>
            </a:r>
          </a:p>
          <a:p>
            <a:r>
              <a:rPr lang="en-US" dirty="0"/>
              <a:t>So each server generation has baseline SKUs and </a:t>
            </a:r>
            <a:r>
              <a:rPr lang="en-US" b="1" dirty="0">
                <a:solidFill>
                  <a:schemeClr val="accent6"/>
                </a:solidFill>
              </a:rPr>
              <a:t>GreenSKUs</a:t>
            </a:r>
            <a:r>
              <a:rPr lang="en-US" dirty="0"/>
              <a:t> (that may differ over time)</a:t>
            </a:r>
          </a:p>
          <a:p>
            <a:endParaRPr lang="en-US" dirty="0"/>
          </a:p>
        </p:txBody>
      </p:sp>
      <p:sp>
        <p:nvSpPr>
          <p:cNvPr id="4" name="Slide Number Placeholder 3">
            <a:extLst>
              <a:ext uri="{FF2B5EF4-FFF2-40B4-BE49-F238E27FC236}">
                <a16:creationId xmlns:a16="http://schemas.microsoft.com/office/drawing/2014/main" id="{329CBF93-A5EF-9B38-53F6-56664E3F5297}"/>
              </a:ext>
            </a:extLst>
          </p:cNvPr>
          <p:cNvSpPr>
            <a:spLocks noGrp="1"/>
          </p:cNvSpPr>
          <p:nvPr>
            <p:ph type="sldNum" sz="quarter" idx="12"/>
          </p:nvPr>
        </p:nvSpPr>
        <p:spPr/>
        <p:txBody>
          <a:bodyPr/>
          <a:lstStyle/>
          <a:p>
            <a:fld id="{CA5C1F0B-256B-3243-BFD0-E9259D5AEDE3}" type="slidenum">
              <a:rPr lang="en-US" smtClean="0"/>
              <a:t>69</a:t>
            </a:fld>
            <a:endParaRPr lang="en-US"/>
          </a:p>
        </p:txBody>
      </p:sp>
    </p:spTree>
    <p:extLst>
      <p:ext uri="{BB962C8B-B14F-4D97-AF65-F5344CB8AC3E}">
        <p14:creationId xmlns:p14="http://schemas.microsoft.com/office/powerpoint/2010/main" val="289246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81FA93-704D-BBF2-453D-EA1A53E9B325}"/>
              </a:ext>
            </a:extLst>
          </p:cNvPr>
          <p:cNvSpPr/>
          <p:nvPr/>
        </p:nvSpPr>
        <p:spPr>
          <a:xfrm>
            <a:off x="-268941" y="2087426"/>
            <a:ext cx="12729882" cy="249218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Graphic 5" descr="Blueprint with solid fill">
            <a:extLst>
              <a:ext uri="{FF2B5EF4-FFF2-40B4-BE49-F238E27FC236}">
                <a16:creationId xmlns:a16="http://schemas.microsoft.com/office/drawing/2014/main" id="{1827DC65-400E-58EB-E192-D0F9E79101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380" y="2971081"/>
            <a:ext cx="724881" cy="724881"/>
          </a:xfrm>
          <a:prstGeom prst="rect">
            <a:avLst/>
          </a:prstGeom>
        </p:spPr>
      </p:pic>
      <p:grpSp>
        <p:nvGrpSpPr>
          <p:cNvPr id="11" name="Group 10">
            <a:extLst>
              <a:ext uri="{FF2B5EF4-FFF2-40B4-BE49-F238E27FC236}">
                <a16:creationId xmlns:a16="http://schemas.microsoft.com/office/drawing/2014/main" id="{19DA1B2D-0FA2-610A-C088-E48FE2EEB017}"/>
              </a:ext>
            </a:extLst>
          </p:cNvPr>
          <p:cNvGrpSpPr/>
          <p:nvPr/>
        </p:nvGrpSpPr>
        <p:grpSpPr>
          <a:xfrm>
            <a:off x="210380" y="2143766"/>
            <a:ext cx="724881" cy="724881"/>
            <a:chOff x="972532" y="2644651"/>
            <a:chExt cx="914400" cy="914400"/>
          </a:xfrm>
        </p:grpSpPr>
        <p:pic>
          <p:nvPicPr>
            <p:cNvPr id="8" name="Graphic 7" descr="Server with solid fill">
              <a:extLst>
                <a:ext uri="{FF2B5EF4-FFF2-40B4-BE49-F238E27FC236}">
                  <a16:creationId xmlns:a16="http://schemas.microsoft.com/office/drawing/2014/main" id="{42C1AB05-D1E3-ED41-FA04-14B3BCD260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532" y="2644651"/>
              <a:ext cx="914400" cy="914400"/>
            </a:xfrm>
            <a:prstGeom prst="rect">
              <a:avLst/>
            </a:prstGeom>
          </p:spPr>
        </p:pic>
        <p:pic>
          <p:nvPicPr>
            <p:cNvPr id="10" name="Graphic 9" descr="Wrench with solid fill">
              <a:extLst>
                <a:ext uri="{FF2B5EF4-FFF2-40B4-BE49-F238E27FC236}">
                  <a16:creationId xmlns:a16="http://schemas.microsoft.com/office/drawing/2014/main" id="{7F10F66C-D69C-7166-7B70-7345C0AE6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0087" y="2722206"/>
              <a:ext cx="759290" cy="759290"/>
            </a:xfrm>
            <a:prstGeom prst="rect">
              <a:avLst/>
            </a:prstGeom>
          </p:spPr>
        </p:pic>
      </p:grpSp>
      <p:grpSp>
        <p:nvGrpSpPr>
          <p:cNvPr id="18" name="Group 17">
            <a:extLst>
              <a:ext uri="{FF2B5EF4-FFF2-40B4-BE49-F238E27FC236}">
                <a16:creationId xmlns:a16="http://schemas.microsoft.com/office/drawing/2014/main" id="{023A74DE-DFA9-806B-8608-F22082AB2062}"/>
              </a:ext>
            </a:extLst>
          </p:cNvPr>
          <p:cNvGrpSpPr/>
          <p:nvPr/>
        </p:nvGrpSpPr>
        <p:grpSpPr>
          <a:xfrm>
            <a:off x="218262" y="3769304"/>
            <a:ext cx="745575" cy="854036"/>
            <a:chOff x="941542" y="3798164"/>
            <a:chExt cx="945390" cy="1082919"/>
          </a:xfrm>
        </p:grpSpPr>
        <p:pic>
          <p:nvPicPr>
            <p:cNvPr id="15" name="Graphic 14" descr="Power Plant with solid fill">
              <a:extLst>
                <a:ext uri="{FF2B5EF4-FFF2-40B4-BE49-F238E27FC236}">
                  <a16:creationId xmlns:a16="http://schemas.microsoft.com/office/drawing/2014/main" id="{F6CD4BF1-2B20-CF4E-C642-07EE3478B9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2532" y="3798164"/>
              <a:ext cx="914400" cy="914400"/>
            </a:xfrm>
            <a:prstGeom prst="rect">
              <a:avLst/>
            </a:prstGeom>
          </p:spPr>
        </p:pic>
        <p:pic>
          <p:nvPicPr>
            <p:cNvPr id="17" name="Graphic 16" descr="Gauge with solid fill">
              <a:extLst>
                <a:ext uri="{FF2B5EF4-FFF2-40B4-BE49-F238E27FC236}">
                  <a16:creationId xmlns:a16="http://schemas.microsoft.com/office/drawing/2014/main" id="{2A67880E-C570-EA37-1B2D-D3FCA4A245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1542" y="3966683"/>
              <a:ext cx="914400" cy="914400"/>
            </a:xfrm>
            <a:prstGeom prst="rect">
              <a:avLst/>
            </a:prstGeom>
          </p:spPr>
        </p:pic>
      </p:grpSp>
      <p:sp>
        <p:nvSpPr>
          <p:cNvPr id="2" name="Title 1">
            <a:extLst>
              <a:ext uri="{FF2B5EF4-FFF2-40B4-BE49-F238E27FC236}">
                <a16:creationId xmlns:a16="http://schemas.microsoft.com/office/drawing/2014/main" id="{6CC6499D-4D74-8876-7D30-B5DBE02A85FC}"/>
              </a:ext>
            </a:extLst>
          </p:cNvPr>
          <p:cNvSpPr>
            <a:spLocks noGrp="1"/>
          </p:cNvSpPr>
          <p:nvPr>
            <p:ph type="title"/>
          </p:nvPr>
        </p:nvSpPr>
        <p:spPr>
          <a:xfrm>
            <a:off x="210380" y="892592"/>
            <a:ext cx="10515600" cy="1325563"/>
          </a:xfrm>
        </p:spPr>
        <p:txBody>
          <a:bodyPr>
            <a:normAutofit/>
          </a:bodyPr>
          <a:lstStyle/>
          <a:p>
            <a:r>
              <a:rPr lang="en-US" sz="2800" dirty="0"/>
              <a:t>Our contributions</a:t>
            </a:r>
          </a:p>
        </p:txBody>
      </p:sp>
      <p:sp>
        <p:nvSpPr>
          <p:cNvPr id="3" name="Content Placeholder 2">
            <a:extLst>
              <a:ext uri="{FF2B5EF4-FFF2-40B4-BE49-F238E27FC236}">
                <a16:creationId xmlns:a16="http://schemas.microsoft.com/office/drawing/2014/main" id="{85E44603-99BF-BCD6-7D46-56A0FB3475A3}"/>
              </a:ext>
            </a:extLst>
          </p:cNvPr>
          <p:cNvSpPr>
            <a:spLocks noGrp="1"/>
          </p:cNvSpPr>
          <p:nvPr>
            <p:ph idx="1"/>
          </p:nvPr>
        </p:nvSpPr>
        <p:spPr>
          <a:xfrm>
            <a:off x="1259762" y="2248420"/>
            <a:ext cx="11248831" cy="2157984"/>
          </a:xfrm>
        </p:spPr>
        <p:txBody>
          <a:bodyPr>
            <a:noAutofit/>
          </a:bodyPr>
          <a:lstStyle/>
          <a:p>
            <a:pPr marL="0" indent="0">
              <a:lnSpc>
                <a:spcPct val="100000"/>
              </a:lnSpc>
              <a:buNone/>
            </a:pPr>
            <a:r>
              <a:rPr lang="en-US" sz="2200" dirty="0"/>
              <a:t>A real </a:t>
            </a:r>
            <a:r>
              <a:rPr lang="en-US" sz="2200" b="1" dirty="0">
                <a:solidFill>
                  <a:srgbClr val="70AD47"/>
                </a:solidFill>
              </a:rPr>
              <a:t>GreenSKU</a:t>
            </a:r>
            <a:r>
              <a:rPr lang="en-US" sz="2200" dirty="0"/>
              <a:t> </a:t>
            </a:r>
            <a:r>
              <a:rPr lang="en-US" sz="2200" b="1" u="sng" dirty="0"/>
              <a:t>server design</a:t>
            </a:r>
            <a:r>
              <a:rPr lang="en-US" sz="2200" b="1" dirty="0"/>
              <a:t> </a:t>
            </a:r>
            <a:r>
              <a:rPr lang="en-US" sz="2200" dirty="0"/>
              <a:t>and implementation</a:t>
            </a:r>
          </a:p>
          <a:p>
            <a:pPr marL="0" indent="0">
              <a:lnSpc>
                <a:spcPct val="100000"/>
              </a:lnSpc>
              <a:buNone/>
            </a:pPr>
            <a:endParaRPr lang="en-US" sz="2200" dirty="0"/>
          </a:p>
          <a:p>
            <a:pPr marL="0" indent="0">
              <a:lnSpc>
                <a:spcPct val="100000"/>
              </a:lnSpc>
              <a:buNone/>
            </a:pPr>
            <a:r>
              <a:rPr lang="en-US" sz="2200" dirty="0"/>
              <a:t>A </a:t>
            </a:r>
            <a:r>
              <a:rPr lang="en-US" sz="2200" b="1" u="sng" dirty="0"/>
              <a:t>framework</a:t>
            </a:r>
            <a:r>
              <a:rPr lang="en-US" sz="2200" dirty="0"/>
              <a:t> to evaluate a </a:t>
            </a:r>
            <a:r>
              <a:rPr lang="en-US" sz="2200" b="1" dirty="0" err="1">
                <a:solidFill>
                  <a:schemeClr val="accent6"/>
                </a:solidFill>
              </a:rPr>
              <a:t>GreenSKU</a:t>
            </a:r>
            <a:r>
              <a:rPr lang="en-US" sz="2200" dirty="0" err="1"/>
              <a:t>’s</a:t>
            </a:r>
            <a:r>
              <a:rPr lang="en-US" sz="2200" dirty="0"/>
              <a:t> carbon-saving potential at scale</a:t>
            </a:r>
          </a:p>
          <a:p>
            <a:pPr marL="0" indent="0">
              <a:lnSpc>
                <a:spcPct val="100000"/>
              </a:lnSpc>
              <a:buNone/>
            </a:pPr>
            <a:endParaRPr lang="en-US" sz="2200" dirty="0"/>
          </a:p>
          <a:p>
            <a:pPr marL="0" indent="0">
              <a:lnSpc>
                <a:spcPct val="100000"/>
              </a:lnSpc>
              <a:buNone/>
            </a:pPr>
            <a:r>
              <a:rPr lang="en-US" sz="2200" dirty="0"/>
              <a:t>A carbon </a:t>
            </a:r>
            <a:r>
              <a:rPr lang="en-US" sz="2200" b="1" u="sng" dirty="0"/>
              <a:t>evaluation</a:t>
            </a:r>
            <a:r>
              <a:rPr lang="en-US" sz="2200" dirty="0"/>
              <a:t> of our </a:t>
            </a:r>
            <a:r>
              <a:rPr lang="en-US" sz="2200" b="1" dirty="0">
                <a:solidFill>
                  <a:srgbClr val="70AD47"/>
                </a:solidFill>
              </a:rPr>
              <a:t>GreenSKU </a:t>
            </a:r>
            <a:r>
              <a:rPr lang="en-US" sz="2200" dirty="0"/>
              <a:t>under Azure’s production constraints</a:t>
            </a:r>
          </a:p>
          <a:p>
            <a:pPr marL="514350" indent="-514350">
              <a:lnSpc>
                <a:spcPct val="100000"/>
              </a:lnSpc>
              <a:buFont typeface="+mj-lt"/>
              <a:buAutoNum type="arabicPeriod"/>
            </a:pPr>
            <a:endParaRPr lang="en-US" sz="2200" dirty="0"/>
          </a:p>
          <a:p>
            <a:pPr marL="514350" indent="-514350">
              <a:lnSpc>
                <a:spcPct val="100000"/>
              </a:lnSpc>
              <a:buFont typeface="+mj-lt"/>
              <a:buAutoNum type="arabicPeriod"/>
            </a:pPr>
            <a:endParaRPr lang="en-US" sz="2200" dirty="0"/>
          </a:p>
        </p:txBody>
      </p:sp>
      <p:sp>
        <p:nvSpPr>
          <p:cNvPr id="4" name="Slide Number Placeholder 3">
            <a:extLst>
              <a:ext uri="{FF2B5EF4-FFF2-40B4-BE49-F238E27FC236}">
                <a16:creationId xmlns:a16="http://schemas.microsoft.com/office/drawing/2014/main" id="{0BDA9834-4E7D-0ADB-B5D6-EC9956646FA2}"/>
              </a:ext>
            </a:extLst>
          </p:cNvPr>
          <p:cNvSpPr>
            <a:spLocks noGrp="1"/>
          </p:cNvSpPr>
          <p:nvPr>
            <p:ph type="sldNum" sz="quarter" idx="12"/>
          </p:nvPr>
        </p:nvSpPr>
        <p:spPr/>
        <p:txBody>
          <a:bodyPr/>
          <a:lstStyle/>
          <a:p>
            <a:fld id="{CA5C1F0B-256B-3243-BFD0-E9259D5AEDE3}" type="slidenum">
              <a:rPr lang="en-US" smtClean="0"/>
              <a:t>7</a:t>
            </a:fld>
            <a:endParaRPr lang="en-US"/>
          </a:p>
        </p:txBody>
      </p:sp>
      <p:sp>
        <p:nvSpPr>
          <p:cNvPr id="16" name="Content Placeholder 2">
            <a:extLst>
              <a:ext uri="{FF2B5EF4-FFF2-40B4-BE49-F238E27FC236}">
                <a16:creationId xmlns:a16="http://schemas.microsoft.com/office/drawing/2014/main" id="{6EE0FDB1-2110-ABC7-91B9-CEFBB7EC7548}"/>
              </a:ext>
            </a:extLst>
          </p:cNvPr>
          <p:cNvSpPr txBox="1">
            <a:spLocks/>
          </p:cNvSpPr>
          <p:nvPr/>
        </p:nvSpPr>
        <p:spPr>
          <a:xfrm>
            <a:off x="959701" y="2248420"/>
            <a:ext cx="576850" cy="2157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200" dirty="0"/>
              <a:t> </a:t>
            </a:r>
          </a:p>
          <a:p>
            <a:pPr marL="0" indent="0">
              <a:lnSpc>
                <a:spcPct val="100000"/>
              </a:lnSpc>
              <a:buNone/>
            </a:pPr>
            <a:endParaRPr lang="en-US" sz="2200" dirty="0"/>
          </a:p>
          <a:p>
            <a:pPr marL="457200" indent="-457200">
              <a:lnSpc>
                <a:spcPct val="100000"/>
              </a:lnSpc>
              <a:buFont typeface="+mj-lt"/>
              <a:buAutoNum type="arabicPeriod" startAt="2"/>
            </a:pPr>
            <a:r>
              <a:rPr lang="en-US" sz="2200" dirty="0"/>
              <a:t> </a:t>
            </a:r>
          </a:p>
          <a:p>
            <a:pPr marL="0" indent="0">
              <a:lnSpc>
                <a:spcPct val="100000"/>
              </a:lnSpc>
              <a:buNone/>
            </a:pPr>
            <a:r>
              <a:rPr lang="en-US" sz="2200" dirty="0"/>
              <a:t> </a:t>
            </a:r>
          </a:p>
          <a:p>
            <a:pPr marL="457200" indent="-457200">
              <a:lnSpc>
                <a:spcPct val="100000"/>
              </a:lnSpc>
              <a:buFont typeface="+mj-lt"/>
              <a:buAutoNum type="arabicPeriod" startAt="3"/>
            </a:pPr>
            <a:r>
              <a:rPr lang="en-US" sz="2200" dirty="0"/>
              <a:t> </a:t>
            </a:r>
          </a:p>
          <a:p>
            <a:pPr marL="514350" indent="-514350">
              <a:lnSpc>
                <a:spcPct val="100000"/>
              </a:lnSpc>
              <a:buFont typeface="+mj-lt"/>
              <a:buAutoNum type="arabicPeriod" startAt="3"/>
            </a:pPr>
            <a:endParaRPr lang="en-US" sz="2200" dirty="0"/>
          </a:p>
          <a:p>
            <a:pPr marL="514350" indent="-514350">
              <a:lnSpc>
                <a:spcPct val="100000"/>
              </a:lnSpc>
              <a:buFont typeface="+mj-lt"/>
              <a:buAutoNum type="arabicPeriod" startAt="3"/>
            </a:pPr>
            <a:endParaRPr lang="en-US" sz="2200" dirty="0"/>
          </a:p>
        </p:txBody>
      </p:sp>
    </p:spTree>
    <p:custDataLst>
      <p:tags r:id="rId1"/>
    </p:custDataLst>
    <p:extLst>
      <p:ext uri="{BB962C8B-B14F-4D97-AF65-F5344CB8AC3E}">
        <p14:creationId xmlns:p14="http://schemas.microsoft.com/office/powerpoint/2010/main" val="2579233183"/>
      </p:ext>
    </p:extLst>
  </p:cSld>
  <p:clrMapOvr>
    <a:masterClrMapping/>
  </p:clrMapOvr>
  <mc:AlternateContent xmlns:mc="http://schemas.openxmlformats.org/markup-compatibility/2006" xmlns:p14="http://schemas.microsoft.com/office/powerpoint/2010/main">
    <mc:Choice Requires="p14">
      <p:transition spd="med" p14:dur="700" advTm="20180">
        <p:fade/>
      </p:transition>
    </mc:Choice>
    <mc:Fallback xmlns="">
      <p:transition spd="med" advTm="201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fade">
                                      <p:cBhvr>
                                        <p:cTn id="29" dur="500"/>
                                        <p:tgtEl>
                                          <p:spTgt spid="1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9B0E-D2B0-A3E4-D089-105117483D88}"/>
              </a:ext>
            </a:extLst>
          </p:cNvPr>
          <p:cNvSpPr>
            <a:spLocks noGrp="1"/>
          </p:cNvSpPr>
          <p:nvPr>
            <p:ph type="title"/>
          </p:nvPr>
        </p:nvSpPr>
        <p:spPr/>
        <p:txBody>
          <a:bodyPr>
            <a:normAutofit/>
          </a:bodyPr>
          <a:lstStyle/>
          <a:p>
            <a:r>
              <a:rPr lang="en-US" sz="2800" dirty="0"/>
              <a:t>Dealing with black-box VMs and unseen applications</a:t>
            </a:r>
          </a:p>
        </p:txBody>
      </p:sp>
      <p:sp>
        <p:nvSpPr>
          <p:cNvPr id="3" name="Content Placeholder 2">
            <a:extLst>
              <a:ext uri="{FF2B5EF4-FFF2-40B4-BE49-F238E27FC236}">
                <a16:creationId xmlns:a16="http://schemas.microsoft.com/office/drawing/2014/main" id="{69B298FC-4754-8DF6-19D1-DB101B5A2F73}"/>
              </a:ext>
            </a:extLst>
          </p:cNvPr>
          <p:cNvSpPr>
            <a:spLocks noGrp="1"/>
          </p:cNvSpPr>
          <p:nvPr>
            <p:ph idx="1"/>
          </p:nvPr>
        </p:nvSpPr>
        <p:spPr/>
        <p:txBody>
          <a:bodyPr>
            <a:normAutofit/>
          </a:bodyPr>
          <a:lstStyle/>
          <a:p>
            <a:r>
              <a:rPr lang="en-US" sz="2400" dirty="0"/>
              <a:t>Run-time scheduling systems can be leveraged post-deployment</a:t>
            </a:r>
          </a:p>
          <a:p>
            <a:pPr lvl="1"/>
            <a:r>
              <a:rPr lang="en-US" sz="2000" dirty="0"/>
              <a:t>Auto-scaling</a:t>
            </a:r>
          </a:p>
          <a:p>
            <a:pPr lvl="1"/>
            <a:r>
              <a:rPr lang="en-US" sz="2000" dirty="0"/>
              <a:t>Intelligent scheduling + collocation</a:t>
            </a:r>
          </a:p>
          <a:p>
            <a:r>
              <a:rPr lang="en-US" sz="2400" dirty="0"/>
              <a:t>Users can also use a similar benchmarking strategy pre-deployment to understand GreenSKU scaling and performance requirements</a:t>
            </a:r>
          </a:p>
          <a:p>
            <a:r>
              <a:rPr lang="en-US" sz="2400" dirty="0"/>
              <a:t>Our framework is not a run-time system, but assumes that scaling will be used through the methods above</a:t>
            </a:r>
          </a:p>
        </p:txBody>
      </p:sp>
      <p:sp>
        <p:nvSpPr>
          <p:cNvPr id="4" name="Slide Number Placeholder 3">
            <a:extLst>
              <a:ext uri="{FF2B5EF4-FFF2-40B4-BE49-F238E27FC236}">
                <a16:creationId xmlns:a16="http://schemas.microsoft.com/office/drawing/2014/main" id="{632D6037-429F-68D3-D351-8FA36FA1D3BF}"/>
              </a:ext>
            </a:extLst>
          </p:cNvPr>
          <p:cNvSpPr>
            <a:spLocks noGrp="1"/>
          </p:cNvSpPr>
          <p:nvPr>
            <p:ph type="sldNum" sz="quarter" idx="12"/>
          </p:nvPr>
        </p:nvSpPr>
        <p:spPr/>
        <p:txBody>
          <a:bodyPr/>
          <a:lstStyle/>
          <a:p>
            <a:fld id="{CA5C1F0B-256B-3243-BFD0-E9259D5AEDE3}" type="slidenum">
              <a:rPr lang="en-US" smtClean="0"/>
              <a:t>70</a:t>
            </a:fld>
            <a:endParaRPr lang="en-US"/>
          </a:p>
        </p:txBody>
      </p:sp>
    </p:spTree>
    <p:extLst>
      <p:ext uri="{BB962C8B-B14F-4D97-AF65-F5344CB8AC3E}">
        <p14:creationId xmlns:p14="http://schemas.microsoft.com/office/powerpoint/2010/main" val="32699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1BCC-B7D3-A3C3-BF8E-85460E738914}"/>
              </a:ext>
            </a:extLst>
          </p:cNvPr>
          <p:cNvSpPr>
            <a:spLocks noGrp="1"/>
          </p:cNvSpPr>
          <p:nvPr>
            <p:ph type="title"/>
          </p:nvPr>
        </p:nvSpPr>
        <p:spPr/>
        <p:txBody>
          <a:bodyPr/>
          <a:lstStyle/>
          <a:p>
            <a:r>
              <a:rPr lang="en-US" dirty="0"/>
              <a:t>CPU Configurations</a:t>
            </a:r>
          </a:p>
        </p:txBody>
      </p:sp>
      <p:sp>
        <p:nvSpPr>
          <p:cNvPr id="4" name="Slide Number Placeholder 3">
            <a:extLst>
              <a:ext uri="{FF2B5EF4-FFF2-40B4-BE49-F238E27FC236}">
                <a16:creationId xmlns:a16="http://schemas.microsoft.com/office/drawing/2014/main" id="{AB22D3E6-21A9-F4CA-753B-A9A63779D2BF}"/>
              </a:ext>
            </a:extLst>
          </p:cNvPr>
          <p:cNvSpPr>
            <a:spLocks noGrp="1"/>
          </p:cNvSpPr>
          <p:nvPr>
            <p:ph type="sldNum" sz="quarter" idx="12"/>
          </p:nvPr>
        </p:nvSpPr>
        <p:spPr/>
        <p:txBody>
          <a:bodyPr/>
          <a:lstStyle/>
          <a:p>
            <a:fld id="{CA5C1F0B-256B-3243-BFD0-E9259D5AEDE3}" type="slidenum">
              <a:rPr lang="en-US" smtClean="0"/>
              <a:t>71</a:t>
            </a:fld>
            <a:endParaRPr lang="en-US"/>
          </a:p>
        </p:txBody>
      </p:sp>
      <p:graphicFrame>
        <p:nvGraphicFramePr>
          <p:cNvPr id="7" name="Table 6">
            <a:extLst>
              <a:ext uri="{FF2B5EF4-FFF2-40B4-BE49-F238E27FC236}">
                <a16:creationId xmlns:a16="http://schemas.microsoft.com/office/drawing/2014/main" id="{D5FE77F7-F444-15D3-7C32-A216F9D23353}"/>
              </a:ext>
            </a:extLst>
          </p:cNvPr>
          <p:cNvGraphicFramePr>
            <a:graphicFrameLocks noGrp="1"/>
          </p:cNvGraphicFramePr>
          <p:nvPr>
            <p:extLst>
              <p:ext uri="{D42A27DB-BD31-4B8C-83A1-F6EECF244321}">
                <p14:modId xmlns:p14="http://schemas.microsoft.com/office/powerpoint/2010/main" val="1471272667"/>
              </p:ext>
            </p:extLst>
          </p:nvPr>
        </p:nvGraphicFramePr>
        <p:xfrm>
          <a:off x="626091" y="2476500"/>
          <a:ext cx="10939818" cy="1905000"/>
        </p:xfrm>
        <a:graphic>
          <a:graphicData uri="http://schemas.openxmlformats.org/drawingml/2006/table">
            <a:tbl>
              <a:tblPr firstRow="1" bandRow="1">
                <a:tableStyleId>{5C22544A-7EE6-4342-B048-85BDC9FD1C3A}</a:tableStyleId>
              </a:tblPr>
              <a:tblGrid>
                <a:gridCol w="2961538">
                  <a:extLst>
                    <a:ext uri="{9D8B030D-6E8A-4147-A177-3AD203B41FA5}">
                      <a16:colId xmlns:a16="http://schemas.microsoft.com/office/drawing/2014/main" val="4024572201"/>
                    </a:ext>
                  </a:extLst>
                </a:gridCol>
                <a:gridCol w="1994570">
                  <a:extLst>
                    <a:ext uri="{9D8B030D-6E8A-4147-A177-3AD203B41FA5}">
                      <a16:colId xmlns:a16="http://schemas.microsoft.com/office/drawing/2014/main" val="840917255"/>
                    </a:ext>
                  </a:extLst>
                </a:gridCol>
                <a:gridCol w="1994570">
                  <a:extLst>
                    <a:ext uri="{9D8B030D-6E8A-4147-A177-3AD203B41FA5}">
                      <a16:colId xmlns:a16="http://schemas.microsoft.com/office/drawing/2014/main" val="972736948"/>
                    </a:ext>
                  </a:extLst>
                </a:gridCol>
                <a:gridCol w="1994570">
                  <a:extLst>
                    <a:ext uri="{9D8B030D-6E8A-4147-A177-3AD203B41FA5}">
                      <a16:colId xmlns:a16="http://schemas.microsoft.com/office/drawing/2014/main" val="2937830304"/>
                    </a:ext>
                  </a:extLst>
                </a:gridCol>
                <a:gridCol w="1994570">
                  <a:extLst>
                    <a:ext uri="{9D8B030D-6E8A-4147-A177-3AD203B41FA5}">
                      <a16:colId xmlns:a16="http://schemas.microsoft.com/office/drawing/2014/main" val="3389821128"/>
                    </a:ext>
                  </a:extLst>
                </a:gridCol>
              </a:tblGrid>
              <a:tr h="370840">
                <a:tc>
                  <a:txBody>
                    <a:bodyPr/>
                    <a:lstStyle/>
                    <a:p>
                      <a:endParaRPr lang="en-US" sz="1900" b="0" dirty="0">
                        <a:latin typeface="Poppins" pitchFamily="2" charset="77"/>
                        <a:cs typeface="Poppins" pitchFamily="2" charset="77"/>
                      </a:endParaRPr>
                    </a:p>
                  </a:txBody>
                  <a:tcPr/>
                </a:tc>
                <a:tc>
                  <a:txBody>
                    <a:bodyPr/>
                    <a:lstStyle/>
                    <a:p>
                      <a:pPr algn="r"/>
                      <a:r>
                        <a:rPr lang="en-US" sz="1900" b="0" dirty="0">
                          <a:latin typeface="Poppins" pitchFamily="2" charset="77"/>
                          <a:cs typeface="Poppins" pitchFamily="2" charset="77"/>
                        </a:rPr>
                        <a:t>Bergamo</a:t>
                      </a:r>
                    </a:p>
                  </a:txBody>
                  <a:tcPr anchor="ctr"/>
                </a:tc>
                <a:tc>
                  <a:txBody>
                    <a:bodyPr/>
                    <a:lstStyle/>
                    <a:p>
                      <a:pPr algn="r"/>
                      <a:r>
                        <a:rPr lang="en-US" sz="1900" b="0" dirty="0">
                          <a:latin typeface="Poppins" pitchFamily="2" charset="77"/>
                          <a:cs typeface="Poppins" pitchFamily="2" charset="77"/>
                        </a:rPr>
                        <a:t>Rome (Gen 1)</a:t>
                      </a:r>
                    </a:p>
                  </a:txBody>
                  <a:tcPr anchor="ctr"/>
                </a:tc>
                <a:tc>
                  <a:txBody>
                    <a:bodyPr/>
                    <a:lstStyle/>
                    <a:p>
                      <a:pPr algn="r"/>
                      <a:r>
                        <a:rPr lang="en-US" sz="1900" b="0" dirty="0">
                          <a:latin typeface="Poppins" pitchFamily="2" charset="77"/>
                          <a:cs typeface="Poppins" pitchFamily="2" charset="77"/>
                        </a:rPr>
                        <a:t>Milan (Gen 2)</a:t>
                      </a:r>
                    </a:p>
                  </a:txBody>
                  <a:tcPr/>
                </a:tc>
                <a:tc>
                  <a:txBody>
                    <a:bodyPr/>
                    <a:lstStyle/>
                    <a:p>
                      <a:pPr algn="r"/>
                      <a:r>
                        <a:rPr lang="en-US" sz="1900" b="0" dirty="0">
                          <a:latin typeface="Poppins" pitchFamily="2" charset="77"/>
                          <a:cs typeface="Poppins" pitchFamily="2" charset="77"/>
                        </a:rPr>
                        <a:t>Genoa (Gen 3)</a:t>
                      </a:r>
                    </a:p>
                  </a:txBody>
                  <a:tcPr/>
                </a:tc>
                <a:extLst>
                  <a:ext uri="{0D108BD9-81ED-4DB2-BD59-A6C34878D82A}">
                    <a16:rowId xmlns:a16="http://schemas.microsoft.com/office/drawing/2014/main" val="821944955"/>
                  </a:ext>
                </a:extLst>
              </a:tr>
              <a:tr h="370840">
                <a:tc>
                  <a:txBody>
                    <a:bodyPr/>
                    <a:lstStyle/>
                    <a:p>
                      <a:r>
                        <a:rPr lang="en-US" sz="1900" b="0" dirty="0">
                          <a:solidFill>
                            <a:schemeClr val="tx1"/>
                          </a:solidFill>
                          <a:latin typeface="Poppins" pitchFamily="2" charset="77"/>
                          <a:cs typeface="Poppins" pitchFamily="2" charset="77"/>
                        </a:rPr>
                        <a:t>Cores</a:t>
                      </a:r>
                    </a:p>
                  </a:txBody>
                  <a:tcPr/>
                </a:tc>
                <a:tc>
                  <a:txBody>
                    <a:bodyPr/>
                    <a:lstStyle/>
                    <a:p>
                      <a:pPr algn="r"/>
                      <a:r>
                        <a:rPr lang="en-US" sz="1900" b="0" dirty="0">
                          <a:solidFill>
                            <a:schemeClr val="tx1"/>
                          </a:solidFill>
                          <a:latin typeface="Poppins" pitchFamily="2" charset="77"/>
                          <a:cs typeface="Poppins" pitchFamily="2" charset="77"/>
                        </a:rPr>
                        <a:t>128</a:t>
                      </a:r>
                    </a:p>
                  </a:txBody>
                  <a:tcPr/>
                </a:tc>
                <a:tc>
                  <a:txBody>
                    <a:bodyPr/>
                    <a:lstStyle/>
                    <a:p>
                      <a:pPr algn="r"/>
                      <a:r>
                        <a:rPr lang="en-US" sz="1900" b="0" dirty="0">
                          <a:solidFill>
                            <a:schemeClr val="tx1"/>
                          </a:solidFill>
                          <a:latin typeface="Poppins" pitchFamily="2" charset="77"/>
                          <a:cs typeface="Poppins" pitchFamily="2" charset="77"/>
                        </a:rPr>
                        <a:t>64</a:t>
                      </a:r>
                    </a:p>
                  </a:txBody>
                  <a:tcPr/>
                </a:tc>
                <a:tc>
                  <a:txBody>
                    <a:bodyPr/>
                    <a:lstStyle/>
                    <a:p>
                      <a:pPr algn="r"/>
                      <a:r>
                        <a:rPr lang="en-US" sz="1900" b="0" dirty="0">
                          <a:solidFill>
                            <a:schemeClr val="tx1"/>
                          </a:solidFill>
                          <a:latin typeface="Poppins" pitchFamily="2" charset="77"/>
                          <a:cs typeface="Poppins" pitchFamily="2" charset="77"/>
                        </a:rPr>
                        <a:t>64</a:t>
                      </a:r>
                    </a:p>
                  </a:txBody>
                  <a:tcPr/>
                </a:tc>
                <a:tc>
                  <a:txBody>
                    <a:bodyPr/>
                    <a:lstStyle/>
                    <a:p>
                      <a:pPr algn="r"/>
                      <a:r>
                        <a:rPr lang="en-US" sz="1900" b="0" dirty="0">
                          <a:solidFill>
                            <a:schemeClr val="tx1"/>
                          </a:solidFill>
                          <a:latin typeface="Poppins" pitchFamily="2" charset="77"/>
                          <a:cs typeface="Poppins" pitchFamily="2" charset="77"/>
                        </a:rPr>
                        <a:t>80</a:t>
                      </a:r>
                    </a:p>
                  </a:txBody>
                  <a:tcPr/>
                </a:tc>
                <a:extLst>
                  <a:ext uri="{0D108BD9-81ED-4DB2-BD59-A6C34878D82A}">
                    <a16:rowId xmlns:a16="http://schemas.microsoft.com/office/drawing/2014/main" val="3685624189"/>
                  </a:ext>
                </a:extLst>
              </a:tr>
              <a:tr h="370840">
                <a:tc>
                  <a:txBody>
                    <a:bodyPr/>
                    <a:lstStyle/>
                    <a:p>
                      <a:r>
                        <a:rPr lang="en-US" sz="1900" b="0" i="0" dirty="0">
                          <a:solidFill>
                            <a:schemeClr val="tx1"/>
                          </a:solidFill>
                          <a:latin typeface="Poppins" pitchFamily="2" charset="77"/>
                          <a:cs typeface="Poppins" pitchFamily="2" charset="77"/>
                        </a:rPr>
                        <a:t>Max core freq. (GHz)</a:t>
                      </a:r>
                    </a:p>
                  </a:txBody>
                  <a:tcPr/>
                </a:tc>
                <a:tc>
                  <a:txBody>
                    <a:bodyPr/>
                    <a:lstStyle/>
                    <a:p>
                      <a:pPr algn="r"/>
                      <a:r>
                        <a:rPr lang="en-US" sz="1900" b="0" dirty="0">
                          <a:solidFill>
                            <a:schemeClr val="tx1"/>
                          </a:solidFill>
                          <a:latin typeface="Poppins" pitchFamily="2" charset="77"/>
                          <a:cs typeface="Poppins" pitchFamily="2" charset="77"/>
                        </a:rPr>
                        <a:t>3.0</a:t>
                      </a:r>
                    </a:p>
                  </a:txBody>
                  <a:tcPr/>
                </a:tc>
                <a:tc>
                  <a:txBody>
                    <a:bodyPr/>
                    <a:lstStyle/>
                    <a:p>
                      <a:pPr algn="r"/>
                      <a:r>
                        <a:rPr lang="en-US" sz="1900" b="0" dirty="0">
                          <a:solidFill>
                            <a:schemeClr val="tx1"/>
                          </a:solidFill>
                          <a:latin typeface="Poppins" pitchFamily="2" charset="77"/>
                          <a:cs typeface="Poppins" pitchFamily="2" charset="77"/>
                        </a:rPr>
                        <a:t>3.0</a:t>
                      </a:r>
                    </a:p>
                  </a:txBody>
                  <a:tcPr/>
                </a:tc>
                <a:tc>
                  <a:txBody>
                    <a:bodyPr/>
                    <a:lstStyle/>
                    <a:p>
                      <a:pPr algn="r"/>
                      <a:r>
                        <a:rPr lang="en-US" sz="1900" b="0" dirty="0">
                          <a:solidFill>
                            <a:schemeClr val="tx1"/>
                          </a:solidFill>
                          <a:latin typeface="Poppins" pitchFamily="2" charset="77"/>
                          <a:cs typeface="Poppins" pitchFamily="2" charset="77"/>
                        </a:rPr>
                        <a:t>3.7</a:t>
                      </a:r>
                    </a:p>
                  </a:txBody>
                  <a:tcPr/>
                </a:tc>
                <a:tc>
                  <a:txBody>
                    <a:bodyPr/>
                    <a:lstStyle/>
                    <a:p>
                      <a:pPr algn="r"/>
                      <a:r>
                        <a:rPr lang="en-US" sz="1900" b="0" dirty="0">
                          <a:solidFill>
                            <a:schemeClr val="tx1"/>
                          </a:solidFill>
                          <a:latin typeface="Poppins" pitchFamily="2" charset="77"/>
                          <a:cs typeface="Poppins" pitchFamily="2" charset="77"/>
                        </a:rPr>
                        <a:t>3.7</a:t>
                      </a:r>
                    </a:p>
                  </a:txBody>
                  <a:tcPr/>
                </a:tc>
                <a:extLst>
                  <a:ext uri="{0D108BD9-81ED-4DB2-BD59-A6C34878D82A}">
                    <a16:rowId xmlns:a16="http://schemas.microsoft.com/office/drawing/2014/main" val="2696282398"/>
                  </a:ext>
                </a:extLst>
              </a:tr>
              <a:tr h="370840">
                <a:tc>
                  <a:txBody>
                    <a:bodyPr/>
                    <a:lstStyle/>
                    <a:p>
                      <a:r>
                        <a:rPr lang="en-US" sz="1900" b="0" i="0" dirty="0">
                          <a:solidFill>
                            <a:schemeClr val="tx1"/>
                          </a:solidFill>
                          <a:latin typeface="Poppins" pitchFamily="2" charset="77"/>
                          <a:cs typeface="Poppins" pitchFamily="2" charset="77"/>
                        </a:rPr>
                        <a:t>LLC size (MiB)</a:t>
                      </a:r>
                    </a:p>
                  </a:txBody>
                  <a:tcPr/>
                </a:tc>
                <a:tc>
                  <a:txBody>
                    <a:bodyPr/>
                    <a:lstStyle/>
                    <a:p>
                      <a:pPr algn="r"/>
                      <a:r>
                        <a:rPr lang="en-US" sz="1900" b="0" dirty="0">
                          <a:solidFill>
                            <a:schemeClr val="tx1"/>
                          </a:solidFill>
                          <a:latin typeface="Poppins" pitchFamily="2" charset="77"/>
                          <a:cs typeface="Poppins" pitchFamily="2" charset="77"/>
                        </a:rPr>
                        <a:t>256</a:t>
                      </a:r>
                    </a:p>
                  </a:txBody>
                  <a:tcPr/>
                </a:tc>
                <a:tc>
                  <a:txBody>
                    <a:bodyPr/>
                    <a:lstStyle/>
                    <a:p>
                      <a:pPr algn="r"/>
                      <a:r>
                        <a:rPr lang="en-US" sz="1900" b="0" dirty="0">
                          <a:solidFill>
                            <a:schemeClr val="tx1"/>
                          </a:solidFill>
                          <a:latin typeface="Poppins" pitchFamily="2" charset="77"/>
                          <a:cs typeface="Poppins" pitchFamily="2" charset="77"/>
                        </a:rPr>
                        <a:t>256</a:t>
                      </a:r>
                    </a:p>
                  </a:txBody>
                  <a:tcPr/>
                </a:tc>
                <a:tc>
                  <a:txBody>
                    <a:bodyPr/>
                    <a:lstStyle/>
                    <a:p>
                      <a:pPr algn="r"/>
                      <a:r>
                        <a:rPr lang="en-US" sz="1900" b="0" dirty="0">
                          <a:solidFill>
                            <a:schemeClr val="tx1"/>
                          </a:solidFill>
                          <a:latin typeface="Poppins" pitchFamily="2" charset="77"/>
                          <a:cs typeface="Poppins" pitchFamily="2" charset="77"/>
                        </a:rPr>
                        <a:t>256</a:t>
                      </a:r>
                    </a:p>
                  </a:txBody>
                  <a:tcPr/>
                </a:tc>
                <a:tc>
                  <a:txBody>
                    <a:bodyPr/>
                    <a:lstStyle/>
                    <a:p>
                      <a:pPr algn="r"/>
                      <a:r>
                        <a:rPr lang="en-US" sz="1900" b="0" dirty="0">
                          <a:solidFill>
                            <a:schemeClr val="tx1"/>
                          </a:solidFill>
                          <a:latin typeface="Poppins" pitchFamily="2" charset="77"/>
                          <a:cs typeface="Poppins" pitchFamily="2" charset="77"/>
                        </a:rPr>
                        <a:t>384</a:t>
                      </a:r>
                    </a:p>
                  </a:txBody>
                  <a:tcPr/>
                </a:tc>
                <a:extLst>
                  <a:ext uri="{0D108BD9-81ED-4DB2-BD59-A6C34878D82A}">
                    <a16:rowId xmlns:a16="http://schemas.microsoft.com/office/drawing/2014/main" val="839668731"/>
                  </a:ext>
                </a:extLst>
              </a:tr>
              <a:tr h="370840">
                <a:tc>
                  <a:txBody>
                    <a:bodyPr/>
                    <a:lstStyle/>
                    <a:p>
                      <a:r>
                        <a:rPr lang="en-US" sz="1900" b="0" i="0" dirty="0">
                          <a:solidFill>
                            <a:schemeClr val="tx1"/>
                          </a:solidFill>
                          <a:latin typeface="Poppins" pitchFamily="2" charset="77"/>
                          <a:cs typeface="Poppins" pitchFamily="2" charset="77"/>
                        </a:rPr>
                        <a:t>TDP (W)</a:t>
                      </a:r>
                    </a:p>
                  </a:txBody>
                  <a:tcPr/>
                </a:tc>
                <a:tc>
                  <a:txBody>
                    <a:bodyPr/>
                    <a:lstStyle/>
                    <a:p>
                      <a:pPr algn="r"/>
                      <a:r>
                        <a:rPr lang="en-US" sz="1900" b="0" dirty="0">
                          <a:solidFill>
                            <a:schemeClr val="tx1"/>
                          </a:solidFill>
                          <a:latin typeface="Poppins" pitchFamily="2" charset="77"/>
                          <a:cs typeface="Poppins" pitchFamily="2" charset="77"/>
                        </a:rPr>
                        <a:t>350</a:t>
                      </a:r>
                    </a:p>
                  </a:txBody>
                  <a:tcPr/>
                </a:tc>
                <a:tc>
                  <a:txBody>
                    <a:bodyPr/>
                    <a:lstStyle/>
                    <a:p>
                      <a:pPr algn="r"/>
                      <a:r>
                        <a:rPr lang="en-US" sz="1900" b="0" dirty="0">
                          <a:solidFill>
                            <a:schemeClr val="tx1"/>
                          </a:solidFill>
                          <a:latin typeface="Poppins" pitchFamily="2" charset="77"/>
                          <a:cs typeface="Poppins" pitchFamily="2" charset="77"/>
                        </a:rPr>
                        <a:t>240</a:t>
                      </a:r>
                    </a:p>
                  </a:txBody>
                  <a:tcPr/>
                </a:tc>
                <a:tc>
                  <a:txBody>
                    <a:bodyPr/>
                    <a:lstStyle/>
                    <a:p>
                      <a:pPr algn="r"/>
                      <a:r>
                        <a:rPr lang="en-US" sz="1900" b="0" dirty="0">
                          <a:solidFill>
                            <a:schemeClr val="tx1"/>
                          </a:solidFill>
                          <a:latin typeface="Poppins" pitchFamily="2" charset="77"/>
                          <a:cs typeface="Poppins" pitchFamily="2" charset="77"/>
                        </a:rPr>
                        <a:t>280</a:t>
                      </a:r>
                    </a:p>
                  </a:txBody>
                  <a:tcPr/>
                </a:tc>
                <a:tc>
                  <a:txBody>
                    <a:bodyPr/>
                    <a:lstStyle/>
                    <a:p>
                      <a:pPr algn="r"/>
                      <a:r>
                        <a:rPr lang="en-US" sz="1900" b="0" dirty="0">
                          <a:solidFill>
                            <a:schemeClr val="tx1"/>
                          </a:solidFill>
                          <a:latin typeface="Poppins" pitchFamily="2" charset="77"/>
                          <a:cs typeface="Poppins" pitchFamily="2" charset="77"/>
                        </a:rPr>
                        <a:t>300-350</a:t>
                      </a:r>
                    </a:p>
                  </a:txBody>
                  <a:tcPr/>
                </a:tc>
                <a:extLst>
                  <a:ext uri="{0D108BD9-81ED-4DB2-BD59-A6C34878D82A}">
                    <a16:rowId xmlns:a16="http://schemas.microsoft.com/office/drawing/2014/main" val="342098598"/>
                  </a:ext>
                </a:extLst>
              </a:tr>
            </a:tbl>
          </a:graphicData>
        </a:graphic>
      </p:graphicFrame>
    </p:spTree>
    <p:extLst>
      <p:ext uri="{BB962C8B-B14F-4D97-AF65-F5344CB8AC3E}">
        <p14:creationId xmlns:p14="http://schemas.microsoft.com/office/powerpoint/2010/main" val="146669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D910A-EA40-718E-DF76-E95CFB772DED}"/>
              </a:ext>
            </a:extLst>
          </p:cNvPr>
          <p:cNvSpPr>
            <a:spLocks noGrp="1"/>
          </p:cNvSpPr>
          <p:nvPr>
            <p:ph type="sldNum" sz="quarter" idx="12"/>
          </p:nvPr>
        </p:nvSpPr>
        <p:spPr/>
        <p:txBody>
          <a:bodyPr/>
          <a:lstStyle/>
          <a:p>
            <a:fld id="{CA5C1F0B-256B-3243-BFD0-E9259D5AEDE3}" type="slidenum">
              <a:rPr lang="en-US" smtClean="0"/>
              <a:t>72</a:t>
            </a:fld>
            <a:endParaRPr lang="en-US"/>
          </a:p>
        </p:txBody>
      </p:sp>
      <p:sp>
        <p:nvSpPr>
          <p:cNvPr id="4" name="Title 1">
            <a:extLst>
              <a:ext uri="{FF2B5EF4-FFF2-40B4-BE49-F238E27FC236}">
                <a16:creationId xmlns:a16="http://schemas.microsoft.com/office/drawing/2014/main" id="{4027F71F-A861-526A-A006-DAC859002561}"/>
              </a:ext>
            </a:extLst>
          </p:cNvPr>
          <p:cNvSpPr txBox="1">
            <a:spLocks/>
          </p:cNvSpPr>
          <p:nvPr/>
        </p:nvSpPr>
        <p:spPr>
          <a:xfrm>
            <a:off x="223837" y="862142"/>
            <a:ext cx="117443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r>
              <a:rPr lang="en-US" dirty="0"/>
              <a:t>Full </a:t>
            </a:r>
            <a:r>
              <a:rPr lang="en-US" b="1" dirty="0">
                <a:solidFill>
                  <a:schemeClr val="accent6"/>
                </a:solidFill>
              </a:rPr>
              <a:t>GreenSKU</a:t>
            </a:r>
            <a:r>
              <a:rPr lang="en-US" dirty="0"/>
              <a:t> server configurations</a:t>
            </a:r>
          </a:p>
        </p:txBody>
      </p:sp>
      <p:graphicFrame>
        <p:nvGraphicFramePr>
          <p:cNvPr id="5" name="Table 4">
            <a:extLst>
              <a:ext uri="{FF2B5EF4-FFF2-40B4-BE49-F238E27FC236}">
                <a16:creationId xmlns:a16="http://schemas.microsoft.com/office/drawing/2014/main" id="{AE64CF4C-D109-AE3F-74B4-A82C8CAE532F}"/>
              </a:ext>
            </a:extLst>
          </p:cNvPr>
          <p:cNvGraphicFramePr>
            <a:graphicFrameLocks noGrp="1"/>
          </p:cNvGraphicFramePr>
          <p:nvPr>
            <p:extLst>
              <p:ext uri="{D42A27DB-BD31-4B8C-83A1-F6EECF244321}">
                <p14:modId xmlns:p14="http://schemas.microsoft.com/office/powerpoint/2010/main" val="3727220435"/>
              </p:ext>
            </p:extLst>
          </p:nvPr>
        </p:nvGraphicFramePr>
        <p:xfrm>
          <a:off x="1142194" y="2332117"/>
          <a:ext cx="9907610" cy="2773680"/>
        </p:xfrm>
        <a:graphic>
          <a:graphicData uri="http://schemas.openxmlformats.org/drawingml/2006/table">
            <a:tbl>
              <a:tblPr firstRow="1" bandRow="1">
                <a:tableStyleId>{5C22544A-7EE6-4342-B048-85BDC9FD1C3A}</a:tableStyleId>
              </a:tblPr>
              <a:tblGrid>
                <a:gridCol w="2736476">
                  <a:extLst>
                    <a:ext uri="{9D8B030D-6E8A-4147-A177-3AD203B41FA5}">
                      <a16:colId xmlns:a16="http://schemas.microsoft.com/office/drawing/2014/main" val="4024572201"/>
                    </a:ext>
                  </a:extLst>
                </a:gridCol>
                <a:gridCol w="1510484">
                  <a:extLst>
                    <a:ext uri="{9D8B030D-6E8A-4147-A177-3AD203B41FA5}">
                      <a16:colId xmlns:a16="http://schemas.microsoft.com/office/drawing/2014/main" val="840917255"/>
                    </a:ext>
                  </a:extLst>
                </a:gridCol>
                <a:gridCol w="2933494">
                  <a:extLst>
                    <a:ext uri="{9D8B030D-6E8A-4147-A177-3AD203B41FA5}">
                      <a16:colId xmlns:a16="http://schemas.microsoft.com/office/drawing/2014/main" val="972736948"/>
                    </a:ext>
                  </a:extLst>
                </a:gridCol>
                <a:gridCol w="2727156">
                  <a:extLst>
                    <a:ext uri="{9D8B030D-6E8A-4147-A177-3AD203B41FA5}">
                      <a16:colId xmlns:a16="http://schemas.microsoft.com/office/drawing/2014/main" val="2937830304"/>
                    </a:ext>
                  </a:extLst>
                </a:gridCol>
              </a:tblGrid>
              <a:tr h="370840">
                <a:tc>
                  <a:txBody>
                    <a:bodyPr/>
                    <a:lstStyle/>
                    <a:p>
                      <a:r>
                        <a:rPr lang="en-US" sz="1900" b="0" dirty="0">
                          <a:latin typeface="Poppins" pitchFamily="2" charset="77"/>
                          <a:cs typeface="Poppins" pitchFamily="2" charset="77"/>
                        </a:rPr>
                        <a:t>SKU Config.</a:t>
                      </a:r>
                    </a:p>
                  </a:txBody>
                  <a:tcPr/>
                </a:tc>
                <a:tc>
                  <a:txBody>
                    <a:bodyPr/>
                    <a:lstStyle/>
                    <a:p>
                      <a:pPr algn="r"/>
                      <a:r>
                        <a:rPr lang="en-US" sz="1900" b="0" dirty="0">
                          <a:latin typeface="Poppins" pitchFamily="2" charset="77"/>
                          <a:cs typeface="Poppins" pitchFamily="2" charset="77"/>
                        </a:rPr>
                        <a:t># Cores</a:t>
                      </a:r>
                    </a:p>
                  </a:txBody>
                  <a:tcPr anchor="ctr"/>
                </a:tc>
                <a:tc>
                  <a:txBody>
                    <a:bodyPr/>
                    <a:lstStyle/>
                    <a:p>
                      <a:pPr algn="r"/>
                      <a:r>
                        <a:rPr lang="en-US" sz="1900" b="0" dirty="0">
                          <a:latin typeface="Poppins" pitchFamily="2" charset="77"/>
                          <a:cs typeface="Poppins" pitchFamily="2" charset="77"/>
                        </a:rPr>
                        <a:t># DIMMs x </a:t>
                      </a:r>
                    </a:p>
                    <a:p>
                      <a:pPr algn="r"/>
                      <a:r>
                        <a:rPr lang="en-US" sz="1900" b="0" dirty="0">
                          <a:latin typeface="Poppins" pitchFamily="2" charset="77"/>
                          <a:cs typeface="Poppins" pitchFamily="2" charset="77"/>
                        </a:rPr>
                        <a:t>DIMM Capacity (GB)</a:t>
                      </a:r>
                    </a:p>
                  </a:txBody>
                  <a:tcPr anchor="ctr"/>
                </a:tc>
                <a:tc>
                  <a:txBody>
                    <a:bodyPr/>
                    <a:lstStyle/>
                    <a:p>
                      <a:pPr algn="r"/>
                      <a:r>
                        <a:rPr lang="en-US" sz="1900" b="0" dirty="0">
                          <a:latin typeface="Poppins" pitchFamily="2" charset="77"/>
                          <a:cs typeface="Poppins" pitchFamily="2" charset="77"/>
                        </a:rPr>
                        <a:t># SSDs x </a:t>
                      </a:r>
                    </a:p>
                    <a:p>
                      <a:pPr algn="r"/>
                      <a:r>
                        <a:rPr lang="en-US" sz="1900" b="0" dirty="0">
                          <a:latin typeface="Poppins" pitchFamily="2" charset="77"/>
                          <a:cs typeface="Poppins" pitchFamily="2" charset="77"/>
                        </a:rPr>
                        <a:t>SSD Capacity (TB)</a:t>
                      </a:r>
                    </a:p>
                  </a:txBody>
                  <a:tcPr/>
                </a:tc>
                <a:extLst>
                  <a:ext uri="{0D108BD9-81ED-4DB2-BD59-A6C34878D82A}">
                    <a16:rowId xmlns:a16="http://schemas.microsoft.com/office/drawing/2014/main" val="821944955"/>
                  </a:ext>
                </a:extLst>
              </a:tr>
              <a:tr h="370840">
                <a:tc>
                  <a:txBody>
                    <a:bodyPr/>
                    <a:lstStyle/>
                    <a:p>
                      <a:r>
                        <a:rPr lang="en-US" sz="1900" dirty="0">
                          <a:solidFill>
                            <a:schemeClr val="tx1"/>
                          </a:solidFill>
                          <a:latin typeface="Poppins" pitchFamily="2" charset="77"/>
                          <a:cs typeface="Poppins" pitchFamily="2" charset="77"/>
                        </a:rPr>
                        <a:t>Baseline</a:t>
                      </a:r>
                    </a:p>
                  </a:txBody>
                  <a:tcPr/>
                </a:tc>
                <a:tc>
                  <a:txBody>
                    <a:bodyPr/>
                    <a:lstStyle/>
                    <a:p>
                      <a:pPr algn="r"/>
                      <a:r>
                        <a:rPr lang="en-US" sz="1900" dirty="0">
                          <a:solidFill>
                            <a:schemeClr val="tx1"/>
                          </a:solidFill>
                          <a:latin typeface="Poppins" pitchFamily="2" charset="77"/>
                          <a:cs typeface="Poppins" pitchFamily="2" charset="77"/>
                        </a:rPr>
                        <a:t>80</a:t>
                      </a:r>
                    </a:p>
                  </a:txBody>
                  <a:tcPr/>
                </a:tc>
                <a:tc>
                  <a:txBody>
                    <a:bodyPr/>
                    <a:lstStyle/>
                    <a:p>
                      <a:pPr algn="r"/>
                      <a:r>
                        <a:rPr lang="en-US" sz="1900" dirty="0">
                          <a:solidFill>
                            <a:schemeClr val="tx1"/>
                          </a:solidFill>
                          <a:latin typeface="Poppins" pitchFamily="2" charset="77"/>
                          <a:cs typeface="Poppins" pitchFamily="2" charset="77"/>
                        </a:rPr>
                        <a:t>12 x 64</a:t>
                      </a:r>
                    </a:p>
                  </a:txBody>
                  <a:tcPr/>
                </a:tc>
                <a:tc>
                  <a:txBody>
                    <a:bodyPr/>
                    <a:lstStyle/>
                    <a:p>
                      <a:pPr algn="r"/>
                      <a:r>
                        <a:rPr lang="en-US" sz="1900" dirty="0">
                          <a:solidFill>
                            <a:schemeClr val="tx1"/>
                          </a:solidFill>
                          <a:latin typeface="Poppins" pitchFamily="2" charset="77"/>
                          <a:cs typeface="Poppins" pitchFamily="2" charset="77"/>
                        </a:rPr>
                        <a:t>6 x 2</a:t>
                      </a:r>
                    </a:p>
                  </a:txBody>
                  <a:tcPr/>
                </a:tc>
                <a:extLst>
                  <a:ext uri="{0D108BD9-81ED-4DB2-BD59-A6C34878D82A}">
                    <a16:rowId xmlns:a16="http://schemas.microsoft.com/office/drawing/2014/main" val="3685624189"/>
                  </a:ext>
                </a:extLst>
              </a:tr>
              <a:tr h="370840">
                <a:tc>
                  <a:txBody>
                    <a:bodyPr/>
                    <a:lstStyle/>
                    <a:p>
                      <a:r>
                        <a:rPr lang="en-US" sz="1900" b="1" i="0" dirty="0">
                          <a:solidFill>
                            <a:schemeClr val="accent6"/>
                          </a:solidFill>
                          <a:latin typeface="Poppins" pitchFamily="2" charset="77"/>
                          <a:cs typeface="Poppins" pitchFamily="2" charset="77"/>
                        </a:rPr>
                        <a:t>GreenSKU</a:t>
                      </a:r>
                      <a:r>
                        <a:rPr lang="en-US" sz="1900" i="0" dirty="0">
                          <a:solidFill>
                            <a:schemeClr val="tx1"/>
                          </a:solidFill>
                          <a:latin typeface="Poppins" pitchFamily="2" charset="77"/>
                          <a:cs typeface="Poppins" pitchFamily="2" charset="77"/>
                        </a:rPr>
                        <a:t>-Dense</a:t>
                      </a:r>
                    </a:p>
                  </a:txBody>
                  <a:tcPr/>
                </a:tc>
                <a:tc>
                  <a:txBody>
                    <a:bodyPr/>
                    <a:lstStyle/>
                    <a:p>
                      <a:pPr algn="r"/>
                      <a:r>
                        <a:rPr lang="en-US" sz="1900" dirty="0">
                          <a:solidFill>
                            <a:schemeClr val="tx1"/>
                          </a:solidFill>
                          <a:latin typeface="Poppins" pitchFamily="2" charset="77"/>
                          <a:cs typeface="Poppins" pitchFamily="2" charset="77"/>
                        </a:rPr>
                        <a:t>80</a:t>
                      </a:r>
                    </a:p>
                  </a:txBody>
                  <a:tcPr/>
                </a:tc>
                <a:tc>
                  <a:txBody>
                    <a:bodyPr/>
                    <a:lstStyle/>
                    <a:p>
                      <a:pPr algn="r"/>
                      <a:r>
                        <a:rPr lang="en-US" sz="1900" dirty="0">
                          <a:solidFill>
                            <a:schemeClr val="tx1"/>
                          </a:solidFill>
                          <a:latin typeface="Poppins" pitchFamily="2" charset="77"/>
                          <a:cs typeface="Poppins" pitchFamily="2" charset="77"/>
                        </a:rPr>
                        <a:t>12 x 96</a:t>
                      </a:r>
                    </a:p>
                  </a:txBody>
                  <a:tcPr/>
                </a:tc>
                <a:tc>
                  <a:txBody>
                    <a:bodyPr/>
                    <a:lstStyle/>
                    <a:p>
                      <a:pPr algn="r"/>
                      <a:r>
                        <a:rPr lang="en-US" sz="1900" dirty="0">
                          <a:solidFill>
                            <a:schemeClr val="tx1"/>
                          </a:solidFill>
                          <a:latin typeface="Poppins" pitchFamily="2" charset="77"/>
                          <a:cs typeface="Poppins" pitchFamily="2" charset="77"/>
                        </a:rPr>
                        <a:t>5 x 4</a:t>
                      </a:r>
                    </a:p>
                  </a:txBody>
                  <a:tcPr/>
                </a:tc>
                <a:extLst>
                  <a:ext uri="{0D108BD9-81ED-4DB2-BD59-A6C34878D82A}">
                    <a16:rowId xmlns:a16="http://schemas.microsoft.com/office/drawing/2014/main" val="2696282398"/>
                  </a:ext>
                </a:extLst>
              </a:tr>
              <a:tr h="370840">
                <a:tc>
                  <a:txBody>
                    <a:bodyPr/>
                    <a:lstStyle/>
                    <a:p>
                      <a:r>
                        <a:rPr lang="en-US" sz="1900" b="1" i="0" dirty="0">
                          <a:solidFill>
                            <a:schemeClr val="accent6"/>
                          </a:solidFill>
                          <a:latin typeface="Poppins" pitchFamily="2" charset="77"/>
                          <a:cs typeface="Poppins" pitchFamily="2" charset="77"/>
                        </a:rPr>
                        <a:t>GreenSKU</a:t>
                      </a:r>
                      <a:r>
                        <a:rPr lang="en-US" sz="1900" i="0" dirty="0">
                          <a:solidFill>
                            <a:schemeClr val="tx1"/>
                          </a:solidFill>
                          <a:latin typeface="Poppins" pitchFamily="2" charset="77"/>
                          <a:cs typeface="Poppins" pitchFamily="2" charset="77"/>
                        </a:rPr>
                        <a:t>-CXL</a:t>
                      </a:r>
                    </a:p>
                  </a:txBody>
                  <a:tcPr/>
                </a:tc>
                <a:tc>
                  <a:txBody>
                    <a:bodyPr/>
                    <a:lstStyle/>
                    <a:p>
                      <a:pPr algn="r"/>
                      <a:r>
                        <a:rPr lang="en-US" sz="1900" dirty="0">
                          <a:solidFill>
                            <a:schemeClr val="tx1"/>
                          </a:solidFill>
                          <a:latin typeface="Poppins" pitchFamily="2" charset="77"/>
                          <a:cs typeface="Poppins" pitchFamily="2" charset="77"/>
                        </a:rPr>
                        <a:t>128</a:t>
                      </a:r>
                    </a:p>
                  </a:txBody>
                  <a:tcPr/>
                </a:tc>
                <a:tc>
                  <a:txBody>
                    <a:bodyPr/>
                    <a:lstStyle/>
                    <a:p>
                      <a:pPr algn="r"/>
                      <a:r>
                        <a:rPr lang="en-US" sz="1900" dirty="0">
                          <a:solidFill>
                            <a:schemeClr val="tx1"/>
                          </a:solidFill>
                          <a:latin typeface="Poppins" pitchFamily="2" charset="77"/>
                          <a:cs typeface="Poppins" pitchFamily="2" charset="77"/>
                        </a:rPr>
                        <a:t>12 x 64</a:t>
                      </a:r>
                    </a:p>
                    <a:p>
                      <a:pPr algn="r"/>
                      <a:r>
                        <a:rPr lang="en-US" sz="1900" dirty="0">
                          <a:solidFill>
                            <a:schemeClr val="tx1"/>
                          </a:solidFill>
                          <a:latin typeface="Poppins" pitchFamily="2" charset="77"/>
                          <a:cs typeface="Poppins" pitchFamily="2" charset="77"/>
                        </a:rPr>
                        <a:t>(CXL) 8 x 32 </a:t>
                      </a:r>
                    </a:p>
                  </a:txBody>
                  <a:tcPr/>
                </a:tc>
                <a:tc>
                  <a:txBody>
                    <a:bodyPr/>
                    <a:lstStyle/>
                    <a:p>
                      <a:pPr algn="r"/>
                      <a:r>
                        <a:rPr lang="en-US" sz="1900" dirty="0">
                          <a:solidFill>
                            <a:schemeClr val="tx1"/>
                          </a:solidFill>
                          <a:latin typeface="Poppins" pitchFamily="2" charset="77"/>
                          <a:cs typeface="Poppins" pitchFamily="2" charset="77"/>
                        </a:rPr>
                        <a:t>5 x 4</a:t>
                      </a:r>
                    </a:p>
                  </a:txBody>
                  <a:tcPr/>
                </a:tc>
                <a:extLst>
                  <a:ext uri="{0D108BD9-81ED-4DB2-BD59-A6C34878D82A}">
                    <a16:rowId xmlns:a16="http://schemas.microsoft.com/office/drawing/2014/main" val="839668731"/>
                  </a:ext>
                </a:extLst>
              </a:tr>
              <a:tr h="370840">
                <a:tc>
                  <a:txBody>
                    <a:bodyPr/>
                    <a:lstStyle/>
                    <a:p>
                      <a:r>
                        <a:rPr lang="en-US" sz="1900" b="1" i="0" dirty="0">
                          <a:solidFill>
                            <a:schemeClr val="accent6"/>
                          </a:solidFill>
                          <a:latin typeface="Poppins" pitchFamily="2" charset="77"/>
                          <a:cs typeface="Poppins" pitchFamily="2" charset="77"/>
                        </a:rPr>
                        <a:t>GreenSKU</a:t>
                      </a:r>
                      <a:r>
                        <a:rPr lang="en-US" sz="1900" i="0" dirty="0">
                          <a:solidFill>
                            <a:schemeClr val="tx1"/>
                          </a:solidFill>
                          <a:latin typeface="Poppins" pitchFamily="2" charset="77"/>
                          <a:cs typeface="Poppins" pitchFamily="2" charset="77"/>
                        </a:rPr>
                        <a:t>-Full</a:t>
                      </a:r>
                    </a:p>
                  </a:txBody>
                  <a:tcPr/>
                </a:tc>
                <a:tc>
                  <a:txBody>
                    <a:bodyPr/>
                    <a:lstStyle/>
                    <a:p>
                      <a:pPr algn="r"/>
                      <a:r>
                        <a:rPr lang="en-US" sz="1900" dirty="0">
                          <a:solidFill>
                            <a:schemeClr val="tx1"/>
                          </a:solidFill>
                          <a:latin typeface="Poppins" pitchFamily="2" charset="77"/>
                          <a:cs typeface="Poppins" pitchFamily="2" charset="77"/>
                        </a:rPr>
                        <a:t>128</a:t>
                      </a:r>
                    </a:p>
                  </a:txBody>
                  <a:tcPr/>
                </a:tc>
                <a:tc>
                  <a:txBody>
                    <a:bodyPr/>
                    <a:lstStyle/>
                    <a:p>
                      <a:pPr algn="r"/>
                      <a:r>
                        <a:rPr lang="en-US" sz="1900" dirty="0">
                          <a:solidFill>
                            <a:schemeClr val="tx1"/>
                          </a:solidFill>
                          <a:latin typeface="Poppins" pitchFamily="2" charset="77"/>
                          <a:cs typeface="Poppins" pitchFamily="2" charset="77"/>
                        </a:rPr>
                        <a:t>12 x 64</a:t>
                      </a:r>
                    </a:p>
                    <a:p>
                      <a:pPr algn="r"/>
                      <a:r>
                        <a:rPr lang="en-US" sz="1900" dirty="0">
                          <a:solidFill>
                            <a:schemeClr val="tx1"/>
                          </a:solidFill>
                          <a:latin typeface="Poppins" pitchFamily="2" charset="77"/>
                          <a:cs typeface="Poppins" pitchFamily="2" charset="77"/>
                        </a:rPr>
                        <a:t>(CXL) 8 x 32 </a:t>
                      </a:r>
                    </a:p>
                  </a:txBody>
                  <a:tcPr/>
                </a:tc>
                <a:tc>
                  <a:txBody>
                    <a:bodyPr/>
                    <a:lstStyle/>
                    <a:p>
                      <a:pPr algn="r"/>
                      <a:r>
                        <a:rPr lang="en-US" sz="1900" dirty="0">
                          <a:solidFill>
                            <a:schemeClr val="tx1"/>
                          </a:solidFill>
                          <a:latin typeface="Poppins" pitchFamily="2" charset="77"/>
                          <a:cs typeface="Poppins" pitchFamily="2" charset="77"/>
                        </a:rPr>
                        <a:t>2 x 4</a:t>
                      </a:r>
                    </a:p>
                    <a:p>
                      <a:pPr algn="r"/>
                      <a:r>
                        <a:rPr lang="en-US" sz="1900" dirty="0">
                          <a:solidFill>
                            <a:schemeClr val="tx1"/>
                          </a:solidFill>
                          <a:latin typeface="Poppins" pitchFamily="2" charset="77"/>
                          <a:cs typeface="Poppins" pitchFamily="2" charset="77"/>
                        </a:rPr>
                        <a:t>(Reused) 12 x 1</a:t>
                      </a:r>
                    </a:p>
                  </a:txBody>
                  <a:tcPr/>
                </a:tc>
                <a:extLst>
                  <a:ext uri="{0D108BD9-81ED-4DB2-BD59-A6C34878D82A}">
                    <a16:rowId xmlns:a16="http://schemas.microsoft.com/office/drawing/2014/main" val="342098598"/>
                  </a:ext>
                </a:extLst>
              </a:tr>
            </a:tbl>
          </a:graphicData>
        </a:graphic>
      </p:graphicFrame>
    </p:spTree>
    <p:extLst>
      <p:ext uri="{BB962C8B-B14F-4D97-AF65-F5344CB8AC3E}">
        <p14:creationId xmlns:p14="http://schemas.microsoft.com/office/powerpoint/2010/main" val="8230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EF5368-FE7C-56E7-056D-75311B261F54}"/>
              </a:ext>
            </a:extLst>
          </p:cNvPr>
          <p:cNvSpPr/>
          <p:nvPr/>
        </p:nvSpPr>
        <p:spPr>
          <a:xfrm>
            <a:off x="-358588" y="2084832"/>
            <a:ext cx="12729882" cy="850392"/>
          </a:xfrm>
          <a:prstGeom prst="rect">
            <a:avLst/>
          </a:prstGeom>
          <a:solidFill>
            <a:srgbClr val="E2EF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lueprint with solid fill">
            <a:extLst>
              <a:ext uri="{FF2B5EF4-FFF2-40B4-BE49-F238E27FC236}">
                <a16:creationId xmlns:a16="http://schemas.microsoft.com/office/drawing/2014/main" id="{1827DC65-400E-58EB-E192-D0F9E79101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380" y="2971081"/>
            <a:ext cx="724881" cy="724881"/>
          </a:xfrm>
          <a:prstGeom prst="rect">
            <a:avLst/>
          </a:prstGeom>
        </p:spPr>
      </p:pic>
      <p:grpSp>
        <p:nvGrpSpPr>
          <p:cNvPr id="11" name="Group 10">
            <a:extLst>
              <a:ext uri="{FF2B5EF4-FFF2-40B4-BE49-F238E27FC236}">
                <a16:creationId xmlns:a16="http://schemas.microsoft.com/office/drawing/2014/main" id="{19DA1B2D-0FA2-610A-C088-E48FE2EEB017}"/>
              </a:ext>
            </a:extLst>
          </p:cNvPr>
          <p:cNvGrpSpPr/>
          <p:nvPr/>
        </p:nvGrpSpPr>
        <p:grpSpPr>
          <a:xfrm>
            <a:off x="210380" y="2143766"/>
            <a:ext cx="724881" cy="724881"/>
            <a:chOff x="972532" y="2644651"/>
            <a:chExt cx="914400" cy="914400"/>
          </a:xfrm>
        </p:grpSpPr>
        <p:pic>
          <p:nvPicPr>
            <p:cNvPr id="8" name="Graphic 7" descr="Server with solid fill">
              <a:extLst>
                <a:ext uri="{FF2B5EF4-FFF2-40B4-BE49-F238E27FC236}">
                  <a16:creationId xmlns:a16="http://schemas.microsoft.com/office/drawing/2014/main" id="{42C1AB05-D1E3-ED41-FA04-14B3BCD260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532" y="2644651"/>
              <a:ext cx="914400" cy="914400"/>
            </a:xfrm>
            <a:prstGeom prst="rect">
              <a:avLst/>
            </a:prstGeom>
          </p:spPr>
        </p:pic>
        <p:pic>
          <p:nvPicPr>
            <p:cNvPr id="10" name="Graphic 9" descr="Wrench with solid fill">
              <a:extLst>
                <a:ext uri="{FF2B5EF4-FFF2-40B4-BE49-F238E27FC236}">
                  <a16:creationId xmlns:a16="http://schemas.microsoft.com/office/drawing/2014/main" id="{7F10F66C-D69C-7166-7B70-7345C0AE65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087" y="2722206"/>
              <a:ext cx="759290" cy="759290"/>
            </a:xfrm>
            <a:prstGeom prst="rect">
              <a:avLst/>
            </a:prstGeom>
          </p:spPr>
        </p:pic>
      </p:grpSp>
      <p:grpSp>
        <p:nvGrpSpPr>
          <p:cNvPr id="18" name="Group 17">
            <a:extLst>
              <a:ext uri="{FF2B5EF4-FFF2-40B4-BE49-F238E27FC236}">
                <a16:creationId xmlns:a16="http://schemas.microsoft.com/office/drawing/2014/main" id="{023A74DE-DFA9-806B-8608-F22082AB2062}"/>
              </a:ext>
            </a:extLst>
          </p:cNvPr>
          <p:cNvGrpSpPr/>
          <p:nvPr/>
        </p:nvGrpSpPr>
        <p:grpSpPr>
          <a:xfrm>
            <a:off x="218262" y="3769304"/>
            <a:ext cx="745575" cy="854036"/>
            <a:chOff x="941542" y="3798164"/>
            <a:chExt cx="945390" cy="1082919"/>
          </a:xfrm>
        </p:grpSpPr>
        <p:pic>
          <p:nvPicPr>
            <p:cNvPr id="15" name="Graphic 14" descr="Power Plant with solid fill">
              <a:extLst>
                <a:ext uri="{FF2B5EF4-FFF2-40B4-BE49-F238E27FC236}">
                  <a16:creationId xmlns:a16="http://schemas.microsoft.com/office/drawing/2014/main" id="{F6CD4BF1-2B20-CF4E-C642-07EE3478B9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532" y="3798164"/>
              <a:ext cx="914400" cy="914400"/>
            </a:xfrm>
            <a:prstGeom prst="rect">
              <a:avLst/>
            </a:prstGeom>
          </p:spPr>
        </p:pic>
        <p:pic>
          <p:nvPicPr>
            <p:cNvPr id="17" name="Graphic 16" descr="Gauge with solid fill">
              <a:extLst>
                <a:ext uri="{FF2B5EF4-FFF2-40B4-BE49-F238E27FC236}">
                  <a16:creationId xmlns:a16="http://schemas.microsoft.com/office/drawing/2014/main" id="{2A67880E-C570-EA37-1B2D-D3FCA4A245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1542" y="3966683"/>
              <a:ext cx="914400" cy="914400"/>
            </a:xfrm>
            <a:prstGeom prst="rect">
              <a:avLst/>
            </a:prstGeom>
          </p:spPr>
        </p:pic>
      </p:grpSp>
      <p:sp>
        <p:nvSpPr>
          <p:cNvPr id="4" name="Slide Number Placeholder 3">
            <a:extLst>
              <a:ext uri="{FF2B5EF4-FFF2-40B4-BE49-F238E27FC236}">
                <a16:creationId xmlns:a16="http://schemas.microsoft.com/office/drawing/2014/main" id="{0BDA9834-4E7D-0ADB-B5D6-EC9956646FA2}"/>
              </a:ext>
            </a:extLst>
          </p:cNvPr>
          <p:cNvSpPr>
            <a:spLocks noGrp="1"/>
          </p:cNvSpPr>
          <p:nvPr>
            <p:ph type="sldNum" sz="quarter" idx="12"/>
          </p:nvPr>
        </p:nvSpPr>
        <p:spPr/>
        <p:txBody>
          <a:bodyPr/>
          <a:lstStyle/>
          <a:p>
            <a:fld id="{CA5C1F0B-256B-3243-BFD0-E9259D5AEDE3}" type="slidenum">
              <a:rPr lang="en-US" smtClean="0"/>
              <a:t>8</a:t>
            </a:fld>
            <a:endParaRPr lang="en-US"/>
          </a:p>
        </p:txBody>
      </p:sp>
      <p:sp>
        <p:nvSpPr>
          <p:cNvPr id="19" name="Title 1">
            <a:extLst>
              <a:ext uri="{FF2B5EF4-FFF2-40B4-BE49-F238E27FC236}">
                <a16:creationId xmlns:a16="http://schemas.microsoft.com/office/drawing/2014/main" id="{5A60117B-E4DE-7B10-AC8F-302BBAF54367}"/>
              </a:ext>
            </a:extLst>
          </p:cNvPr>
          <p:cNvSpPr>
            <a:spLocks noGrp="1"/>
          </p:cNvSpPr>
          <p:nvPr>
            <p:ph type="title"/>
          </p:nvPr>
        </p:nvSpPr>
        <p:spPr>
          <a:xfrm>
            <a:off x="210380" y="892592"/>
            <a:ext cx="10515600" cy="1325563"/>
          </a:xfrm>
        </p:spPr>
        <p:txBody>
          <a:bodyPr>
            <a:normAutofit/>
          </a:bodyPr>
          <a:lstStyle/>
          <a:p>
            <a:r>
              <a:rPr lang="en-US" sz="2800" dirty="0"/>
              <a:t>Our contributions</a:t>
            </a:r>
          </a:p>
        </p:txBody>
      </p:sp>
      <p:sp>
        <p:nvSpPr>
          <p:cNvPr id="26" name="Content Placeholder 2">
            <a:extLst>
              <a:ext uri="{FF2B5EF4-FFF2-40B4-BE49-F238E27FC236}">
                <a16:creationId xmlns:a16="http://schemas.microsoft.com/office/drawing/2014/main" id="{00A43FDB-9F7E-E7DA-02E2-51F1F85E3D4F}"/>
              </a:ext>
            </a:extLst>
          </p:cNvPr>
          <p:cNvSpPr>
            <a:spLocks noGrp="1"/>
          </p:cNvSpPr>
          <p:nvPr>
            <p:ph idx="1"/>
          </p:nvPr>
        </p:nvSpPr>
        <p:spPr>
          <a:xfrm>
            <a:off x="1259762" y="2248420"/>
            <a:ext cx="11248831" cy="2157984"/>
          </a:xfrm>
        </p:spPr>
        <p:txBody>
          <a:bodyPr>
            <a:noAutofit/>
          </a:bodyPr>
          <a:lstStyle/>
          <a:p>
            <a:pPr marL="0" indent="0">
              <a:lnSpc>
                <a:spcPct val="100000"/>
              </a:lnSpc>
              <a:buNone/>
            </a:pPr>
            <a:r>
              <a:rPr lang="en-US" sz="2200" dirty="0"/>
              <a:t>A real </a:t>
            </a:r>
            <a:r>
              <a:rPr lang="en-US" sz="2200" b="1" dirty="0">
                <a:solidFill>
                  <a:srgbClr val="70AD47"/>
                </a:solidFill>
              </a:rPr>
              <a:t>GreenSKU</a:t>
            </a:r>
            <a:r>
              <a:rPr lang="en-US" sz="2200" dirty="0"/>
              <a:t> </a:t>
            </a:r>
            <a:r>
              <a:rPr lang="en-US" sz="2200" b="1" u="sng" dirty="0"/>
              <a:t>server design</a:t>
            </a:r>
            <a:r>
              <a:rPr lang="en-US" sz="2200" b="1" dirty="0"/>
              <a:t> </a:t>
            </a:r>
            <a:r>
              <a:rPr lang="en-US" sz="2200" dirty="0"/>
              <a:t>and implementation</a:t>
            </a:r>
          </a:p>
          <a:p>
            <a:pPr marL="0" indent="0">
              <a:lnSpc>
                <a:spcPct val="100000"/>
              </a:lnSpc>
              <a:buNone/>
            </a:pPr>
            <a:endParaRPr lang="en-US" sz="2200" dirty="0"/>
          </a:p>
          <a:p>
            <a:pPr marL="0" indent="0">
              <a:lnSpc>
                <a:spcPct val="100000"/>
              </a:lnSpc>
              <a:buNone/>
            </a:pPr>
            <a:r>
              <a:rPr lang="en-US" sz="2200" dirty="0"/>
              <a:t>A </a:t>
            </a:r>
            <a:r>
              <a:rPr lang="en-US" sz="2200" b="1" u="sng" dirty="0"/>
              <a:t>framework</a:t>
            </a:r>
            <a:r>
              <a:rPr lang="en-US" sz="2200" dirty="0"/>
              <a:t> to evaluate a </a:t>
            </a:r>
            <a:r>
              <a:rPr lang="en-US" sz="2200" b="1" dirty="0" err="1">
                <a:solidFill>
                  <a:schemeClr val="accent6"/>
                </a:solidFill>
              </a:rPr>
              <a:t>GreenSKU</a:t>
            </a:r>
            <a:r>
              <a:rPr lang="en-US" sz="2200" dirty="0" err="1"/>
              <a:t>’s</a:t>
            </a:r>
            <a:r>
              <a:rPr lang="en-US" sz="2200" dirty="0"/>
              <a:t> carbon-saving potential at scale</a:t>
            </a:r>
          </a:p>
          <a:p>
            <a:pPr marL="0" indent="0">
              <a:lnSpc>
                <a:spcPct val="100000"/>
              </a:lnSpc>
              <a:buNone/>
            </a:pPr>
            <a:endParaRPr lang="en-US" sz="2200" dirty="0"/>
          </a:p>
          <a:p>
            <a:pPr marL="0" indent="0">
              <a:lnSpc>
                <a:spcPct val="100000"/>
              </a:lnSpc>
              <a:buNone/>
            </a:pPr>
            <a:r>
              <a:rPr lang="en-US" sz="2200" dirty="0"/>
              <a:t>A carbon </a:t>
            </a:r>
            <a:r>
              <a:rPr lang="en-US" sz="2200" b="1" u="sng" dirty="0"/>
              <a:t>evaluation</a:t>
            </a:r>
            <a:r>
              <a:rPr lang="en-US" sz="2200" dirty="0"/>
              <a:t> of our </a:t>
            </a:r>
            <a:r>
              <a:rPr lang="en-US" sz="2200" b="1" dirty="0">
                <a:solidFill>
                  <a:srgbClr val="70AD47"/>
                </a:solidFill>
              </a:rPr>
              <a:t>GreenSKU </a:t>
            </a:r>
            <a:r>
              <a:rPr lang="en-US" sz="2200" dirty="0"/>
              <a:t>under Azure’s production constraints</a:t>
            </a:r>
          </a:p>
          <a:p>
            <a:pPr marL="514350" indent="-514350">
              <a:lnSpc>
                <a:spcPct val="100000"/>
              </a:lnSpc>
              <a:buFont typeface="+mj-lt"/>
              <a:buAutoNum type="arabicPeriod"/>
            </a:pPr>
            <a:endParaRPr lang="en-US" sz="2200" dirty="0"/>
          </a:p>
          <a:p>
            <a:pPr marL="514350" indent="-514350">
              <a:lnSpc>
                <a:spcPct val="100000"/>
              </a:lnSpc>
              <a:buFont typeface="+mj-lt"/>
              <a:buAutoNum type="arabicPeriod"/>
            </a:pPr>
            <a:endParaRPr lang="en-US" sz="2200" dirty="0"/>
          </a:p>
        </p:txBody>
      </p:sp>
      <p:sp>
        <p:nvSpPr>
          <p:cNvPr id="27" name="Content Placeholder 2">
            <a:extLst>
              <a:ext uri="{FF2B5EF4-FFF2-40B4-BE49-F238E27FC236}">
                <a16:creationId xmlns:a16="http://schemas.microsoft.com/office/drawing/2014/main" id="{76EFA859-BF49-087F-7700-06851CF5DA6E}"/>
              </a:ext>
            </a:extLst>
          </p:cNvPr>
          <p:cNvSpPr txBox="1">
            <a:spLocks/>
          </p:cNvSpPr>
          <p:nvPr/>
        </p:nvSpPr>
        <p:spPr>
          <a:xfrm>
            <a:off x="959701" y="2248420"/>
            <a:ext cx="576850" cy="2157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200" dirty="0"/>
              <a:t> </a:t>
            </a:r>
          </a:p>
          <a:p>
            <a:pPr marL="0" indent="0">
              <a:lnSpc>
                <a:spcPct val="100000"/>
              </a:lnSpc>
              <a:buNone/>
            </a:pPr>
            <a:endParaRPr lang="en-US" sz="2200" dirty="0"/>
          </a:p>
          <a:p>
            <a:pPr marL="457200" indent="-457200">
              <a:lnSpc>
                <a:spcPct val="100000"/>
              </a:lnSpc>
              <a:buFont typeface="+mj-lt"/>
              <a:buAutoNum type="arabicPeriod" startAt="2"/>
            </a:pPr>
            <a:r>
              <a:rPr lang="en-US" sz="2200" dirty="0"/>
              <a:t> </a:t>
            </a:r>
          </a:p>
          <a:p>
            <a:pPr marL="0" indent="0">
              <a:lnSpc>
                <a:spcPct val="100000"/>
              </a:lnSpc>
              <a:buNone/>
            </a:pPr>
            <a:r>
              <a:rPr lang="en-US" sz="2200" dirty="0"/>
              <a:t> </a:t>
            </a:r>
          </a:p>
          <a:p>
            <a:pPr marL="457200" indent="-457200">
              <a:lnSpc>
                <a:spcPct val="100000"/>
              </a:lnSpc>
              <a:buFont typeface="+mj-lt"/>
              <a:buAutoNum type="arabicPeriod" startAt="3"/>
            </a:pPr>
            <a:r>
              <a:rPr lang="en-US" sz="2200" dirty="0"/>
              <a:t> </a:t>
            </a:r>
          </a:p>
          <a:p>
            <a:pPr marL="514350" indent="-514350">
              <a:lnSpc>
                <a:spcPct val="100000"/>
              </a:lnSpc>
              <a:buFont typeface="+mj-lt"/>
              <a:buAutoNum type="arabicPeriod" startAt="3"/>
            </a:pPr>
            <a:endParaRPr lang="en-US" sz="2200" dirty="0"/>
          </a:p>
          <a:p>
            <a:pPr marL="514350" indent="-514350">
              <a:lnSpc>
                <a:spcPct val="100000"/>
              </a:lnSpc>
              <a:buFont typeface="+mj-lt"/>
              <a:buAutoNum type="arabicPeriod" startAt="3"/>
            </a:pPr>
            <a:endParaRPr lang="en-US" sz="2200" dirty="0"/>
          </a:p>
        </p:txBody>
      </p:sp>
      <p:sp>
        <p:nvSpPr>
          <p:cNvPr id="5" name="Rectangle 4">
            <a:extLst>
              <a:ext uri="{FF2B5EF4-FFF2-40B4-BE49-F238E27FC236}">
                <a16:creationId xmlns:a16="http://schemas.microsoft.com/office/drawing/2014/main" id="{26DA877F-981F-D67B-5408-28E929A5E3F4}"/>
              </a:ext>
            </a:extLst>
          </p:cNvPr>
          <p:cNvSpPr/>
          <p:nvPr/>
        </p:nvSpPr>
        <p:spPr>
          <a:xfrm>
            <a:off x="-268941" y="2935224"/>
            <a:ext cx="12729882" cy="1623943"/>
          </a:xfrm>
          <a:prstGeom prst="rect">
            <a:avLst/>
          </a:prstGeom>
          <a:solidFill>
            <a:schemeClr val="bg1">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821118"/>
      </p:ext>
    </p:extLst>
  </p:cSld>
  <p:clrMapOvr>
    <a:masterClrMapping/>
  </p:clrMapOvr>
  <p:transition advTm="1935">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0DCE3-E3C4-8285-E2A0-5EF8005125D0}"/>
              </a:ext>
            </a:extLst>
          </p:cNvPr>
          <p:cNvPicPr>
            <a:picLocks noChangeAspect="1"/>
          </p:cNvPicPr>
          <p:nvPr/>
        </p:nvPicPr>
        <p:blipFill>
          <a:blip r:embed="rId4"/>
          <a:stretch>
            <a:fillRect/>
          </a:stretch>
        </p:blipFill>
        <p:spPr>
          <a:xfrm>
            <a:off x="2334713" y="2310357"/>
            <a:ext cx="7240543" cy="4093081"/>
          </a:xfrm>
          <a:prstGeom prst="rect">
            <a:avLst/>
          </a:prstGeom>
        </p:spPr>
      </p:pic>
      <p:sp>
        <p:nvSpPr>
          <p:cNvPr id="2" name="Title 1">
            <a:extLst>
              <a:ext uri="{FF2B5EF4-FFF2-40B4-BE49-F238E27FC236}">
                <a16:creationId xmlns:a16="http://schemas.microsoft.com/office/drawing/2014/main" id="{9277F57B-7B35-ADD3-8F50-AD141CF5D657}"/>
              </a:ext>
            </a:extLst>
          </p:cNvPr>
          <p:cNvSpPr>
            <a:spLocks noGrp="1"/>
          </p:cNvSpPr>
          <p:nvPr>
            <p:ph type="title"/>
          </p:nvPr>
        </p:nvSpPr>
        <p:spPr>
          <a:xfrm>
            <a:off x="546099" y="381956"/>
            <a:ext cx="10817772" cy="1325563"/>
          </a:xfrm>
        </p:spPr>
        <p:txBody>
          <a:bodyPr>
            <a:normAutofit/>
          </a:bodyPr>
          <a:lstStyle/>
          <a:p>
            <a:r>
              <a:rPr lang="en-US" sz="2800" dirty="0"/>
              <a:t>Our </a:t>
            </a:r>
            <a:r>
              <a:rPr lang="en-US" sz="2800" b="1" dirty="0">
                <a:solidFill>
                  <a:schemeClr val="accent6"/>
                </a:solidFill>
              </a:rPr>
              <a:t>GreenSKU</a:t>
            </a:r>
            <a:r>
              <a:rPr lang="en-US" sz="2800" dirty="0"/>
              <a:t> server design</a:t>
            </a:r>
          </a:p>
        </p:txBody>
      </p:sp>
      <p:sp>
        <p:nvSpPr>
          <p:cNvPr id="3" name="Content Placeholder 2">
            <a:extLst>
              <a:ext uri="{FF2B5EF4-FFF2-40B4-BE49-F238E27FC236}">
                <a16:creationId xmlns:a16="http://schemas.microsoft.com/office/drawing/2014/main" id="{33BAC4B4-E958-0AA3-6835-40C89A2360F9}"/>
              </a:ext>
            </a:extLst>
          </p:cNvPr>
          <p:cNvSpPr>
            <a:spLocks noGrp="1"/>
          </p:cNvSpPr>
          <p:nvPr>
            <p:ph idx="1"/>
          </p:nvPr>
        </p:nvSpPr>
        <p:spPr>
          <a:xfrm>
            <a:off x="546099" y="1605898"/>
            <a:ext cx="11523980" cy="722502"/>
          </a:xfrm>
        </p:spPr>
        <p:txBody>
          <a:bodyPr>
            <a:normAutofit/>
          </a:bodyPr>
          <a:lstStyle/>
          <a:p>
            <a:r>
              <a:rPr lang="en-US" sz="2000" dirty="0"/>
              <a:t>We leverage recent carbon-efficient components to design and build our </a:t>
            </a:r>
            <a:r>
              <a:rPr lang="en-US" sz="2000" b="1" dirty="0">
                <a:solidFill>
                  <a:schemeClr val="accent6"/>
                </a:solidFill>
              </a:rPr>
              <a:t>GreenSKU</a:t>
            </a:r>
            <a:r>
              <a:rPr lang="en-US" sz="2000" dirty="0"/>
              <a:t> </a:t>
            </a:r>
          </a:p>
        </p:txBody>
      </p:sp>
      <p:sp>
        <p:nvSpPr>
          <p:cNvPr id="4" name="Slide Number Placeholder 3">
            <a:extLst>
              <a:ext uri="{FF2B5EF4-FFF2-40B4-BE49-F238E27FC236}">
                <a16:creationId xmlns:a16="http://schemas.microsoft.com/office/drawing/2014/main" id="{78E8439D-D59D-C39B-7BA0-2AD92ABAED7A}"/>
              </a:ext>
            </a:extLst>
          </p:cNvPr>
          <p:cNvSpPr>
            <a:spLocks noGrp="1"/>
          </p:cNvSpPr>
          <p:nvPr>
            <p:ph type="sldNum" sz="quarter" idx="12"/>
          </p:nvPr>
        </p:nvSpPr>
        <p:spPr>
          <a:xfrm>
            <a:off x="9086989" y="6421481"/>
            <a:ext cx="2743200" cy="365125"/>
          </a:xfrm>
        </p:spPr>
        <p:txBody>
          <a:bodyPr/>
          <a:lstStyle/>
          <a:p>
            <a:fld id="{CA5C1F0B-256B-3243-BFD0-E9259D5AEDE3}" type="slidenum">
              <a:rPr lang="en-US" smtClean="0"/>
              <a:t>9</a:t>
            </a:fld>
            <a:endParaRPr lang="en-US" dirty="0"/>
          </a:p>
        </p:txBody>
      </p:sp>
      <p:cxnSp>
        <p:nvCxnSpPr>
          <p:cNvPr id="18" name="Straight Arrow Connector 17">
            <a:extLst>
              <a:ext uri="{FF2B5EF4-FFF2-40B4-BE49-F238E27FC236}">
                <a16:creationId xmlns:a16="http://schemas.microsoft.com/office/drawing/2014/main" id="{2D8D26CA-622C-7B99-734B-CF2B4C263E90}"/>
              </a:ext>
            </a:extLst>
          </p:cNvPr>
          <p:cNvCxnSpPr>
            <a:cxnSpLocks/>
            <a:stCxn id="19" idx="2"/>
          </p:cNvCxnSpPr>
          <p:nvPr/>
        </p:nvCxnSpPr>
        <p:spPr>
          <a:xfrm flipH="1">
            <a:off x="7063023" y="2931461"/>
            <a:ext cx="1997662" cy="8599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E2C2455-FD30-3127-CB8A-FF34DFE9048B}"/>
              </a:ext>
            </a:extLst>
          </p:cNvPr>
          <p:cNvSpPr txBox="1"/>
          <p:nvPr/>
        </p:nvSpPr>
        <p:spPr>
          <a:xfrm>
            <a:off x="7982505" y="2531351"/>
            <a:ext cx="2156360" cy="400110"/>
          </a:xfrm>
          <a:prstGeom prst="rect">
            <a:avLst/>
          </a:prstGeom>
          <a:solidFill>
            <a:schemeClr val="accent4">
              <a:alpha val="58000"/>
            </a:schemeClr>
          </a:solidFill>
        </p:spPr>
        <p:txBody>
          <a:bodyPr wrap="none" rtlCol="0">
            <a:spAutoFit/>
          </a:bodyPr>
          <a:lstStyle/>
          <a:p>
            <a:r>
              <a:rPr lang="en-US" sz="2000" dirty="0">
                <a:latin typeface="Poppins" pitchFamily="2" charset="77"/>
                <a:cs typeface="Poppins" pitchFamily="2" charset="77"/>
              </a:rPr>
              <a:t>(1) Efficient CPU</a:t>
            </a:r>
          </a:p>
        </p:txBody>
      </p:sp>
      <p:cxnSp>
        <p:nvCxnSpPr>
          <p:cNvPr id="22" name="Straight Arrow Connector 21">
            <a:extLst>
              <a:ext uri="{FF2B5EF4-FFF2-40B4-BE49-F238E27FC236}">
                <a16:creationId xmlns:a16="http://schemas.microsoft.com/office/drawing/2014/main" id="{24EC61B4-B8FA-B5EC-B09A-438912B99B46}"/>
              </a:ext>
            </a:extLst>
          </p:cNvPr>
          <p:cNvCxnSpPr>
            <a:cxnSpLocks/>
            <a:stCxn id="23" idx="2"/>
          </p:cNvCxnSpPr>
          <p:nvPr/>
        </p:nvCxnSpPr>
        <p:spPr>
          <a:xfrm>
            <a:off x="1746774" y="4099900"/>
            <a:ext cx="1572498" cy="6028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E030D5BB-229A-A3A9-6B3A-944D115ABD5A}"/>
              </a:ext>
            </a:extLst>
          </p:cNvPr>
          <p:cNvSpPr txBox="1"/>
          <p:nvPr/>
        </p:nvSpPr>
        <p:spPr>
          <a:xfrm>
            <a:off x="330623" y="3392014"/>
            <a:ext cx="2832302" cy="707886"/>
          </a:xfrm>
          <a:prstGeom prst="rect">
            <a:avLst/>
          </a:prstGeom>
          <a:solidFill>
            <a:srgbClr val="008A00">
              <a:alpha val="58000"/>
            </a:srgbClr>
          </a:solidFill>
        </p:spPr>
        <p:txBody>
          <a:bodyPr wrap="square" rtlCol="0">
            <a:spAutoFit/>
          </a:bodyPr>
          <a:lstStyle/>
          <a:p>
            <a:r>
              <a:rPr lang="en-US" sz="2000" dirty="0">
                <a:latin typeface="Poppins" pitchFamily="2" charset="77"/>
                <a:cs typeface="Poppins" pitchFamily="2" charset="77"/>
              </a:rPr>
              <a:t>(2) Reused memory</a:t>
            </a:r>
          </a:p>
          <a:p>
            <a:r>
              <a:rPr lang="en-US" sz="2000" dirty="0">
                <a:latin typeface="Poppins" pitchFamily="2" charset="77"/>
                <a:cs typeface="Poppins" pitchFamily="2" charset="77"/>
              </a:rPr>
              <a:t>      (CXL-attached)</a:t>
            </a:r>
          </a:p>
        </p:txBody>
      </p:sp>
      <p:cxnSp>
        <p:nvCxnSpPr>
          <p:cNvPr id="36" name="Straight Arrow Connector 35">
            <a:extLst>
              <a:ext uri="{FF2B5EF4-FFF2-40B4-BE49-F238E27FC236}">
                <a16:creationId xmlns:a16="http://schemas.microsoft.com/office/drawing/2014/main" id="{6DCEFAB7-98E1-C372-0017-AC0A55FEC918}"/>
              </a:ext>
            </a:extLst>
          </p:cNvPr>
          <p:cNvCxnSpPr>
            <a:cxnSpLocks/>
            <a:stCxn id="37" idx="0"/>
          </p:cNvCxnSpPr>
          <p:nvPr/>
        </p:nvCxnSpPr>
        <p:spPr>
          <a:xfrm flipH="1" flipV="1">
            <a:off x="6246493" y="5687567"/>
            <a:ext cx="188238" cy="63011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C604D135-3A92-CAF2-2C7E-3D359EADA46B}"/>
              </a:ext>
            </a:extLst>
          </p:cNvPr>
          <p:cNvSpPr txBox="1"/>
          <p:nvPr/>
        </p:nvSpPr>
        <p:spPr>
          <a:xfrm>
            <a:off x="5374380" y="6317685"/>
            <a:ext cx="2120702" cy="400110"/>
          </a:xfrm>
          <a:prstGeom prst="rect">
            <a:avLst/>
          </a:prstGeom>
          <a:solidFill>
            <a:srgbClr val="CC82B6"/>
          </a:solidFill>
        </p:spPr>
        <p:txBody>
          <a:bodyPr wrap="square" rtlCol="0">
            <a:spAutoFit/>
          </a:bodyPr>
          <a:lstStyle/>
          <a:p>
            <a:r>
              <a:rPr lang="en-US" sz="2000" dirty="0">
                <a:latin typeface="Poppins" pitchFamily="2" charset="77"/>
                <a:cs typeface="Poppins" pitchFamily="2" charset="77"/>
              </a:rPr>
              <a:t>(3) Reused SSD</a:t>
            </a:r>
          </a:p>
        </p:txBody>
      </p:sp>
      <p:sp>
        <p:nvSpPr>
          <p:cNvPr id="14" name="Parallelogram 13">
            <a:extLst>
              <a:ext uri="{FF2B5EF4-FFF2-40B4-BE49-F238E27FC236}">
                <a16:creationId xmlns:a16="http://schemas.microsoft.com/office/drawing/2014/main" id="{627049CE-2319-A6A7-49AE-28BCDE9F22BF}"/>
              </a:ext>
            </a:extLst>
          </p:cNvPr>
          <p:cNvSpPr/>
          <p:nvPr/>
        </p:nvSpPr>
        <p:spPr>
          <a:xfrm>
            <a:off x="3035042" y="3399339"/>
            <a:ext cx="1889772" cy="1962985"/>
          </a:xfrm>
          <a:custGeom>
            <a:avLst/>
            <a:gdLst>
              <a:gd name="connsiteX0" fmla="*/ 0 w 954873"/>
              <a:gd name="connsiteY0" fmla="*/ 635152 h 635152"/>
              <a:gd name="connsiteX1" fmla="*/ 158788 w 954873"/>
              <a:gd name="connsiteY1" fmla="*/ 0 h 635152"/>
              <a:gd name="connsiteX2" fmla="*/ 954873 w 954873"/>
              <a:gd name="connsiteY2" fmla="*/ 0 h 635152"/>
              <a:gd name="connsiteX3" fmla="*/ 796085 w 954873"/>
              <a:gd name="connsiteY3" fmla="*/ 635152 h 635152"/>
              <a:gd name="connsiteX4" fmla="*/ 0 w 954873"/>
              <a:gd name="connsiteY4" fmla="*/ 635152 h 635152"/>
              <a:gd name="connsiteX0" fmla="*/ 0 w 1376483"/>
              <a:gd name="connsiteY0" fmla="*/ 1160795 h 1160795"/>
              <a:gd name="connsiteX1" fmla="*/ 158788 w 1376483"/>
              <a:gd name="connsiteY1" fmla="*/ 525643 h 1160795"/>
              <a:gd name="connsiteX2" fmla="*/ 1376483 w 1376483"/>
              <a:gd name="connsiteY2" fmla="*/ 0 h 1160795"/>
              <a:gd name="connsiteX3" fmla="*/ 796085 w 1376483"/>
              <a:gd name="connsiteY3" fmla="*/ 1160795 h 1160795"/>
              <a:gd name="connsiteX4" fmla="*/ 0 w 1376483"/>
              <a:gd name="connsiteY4" fmla="*/ 1160795 h 1160795"/>
              <a:gd name="connsiteX0" fmla="*/ 0 w 1431237"/>
              <a:gd name="connsiteY0" fmla="*/ 1160795 h 1160795"/>
              <a:gd name="connsiteX1" fmla="*/ 158788 w 1431237"/>
              <a:gd name="connsiteY1" fmla="*/ 525643 h 1160795"/>
              <a:gd name="connsiteX2" fmla="*/ 1376483 w 1431237"/>
              <a:gd name="connsiteY2" fmla="*/ 0 h 1160795"/>
              <a:gd name="connsiteX3" fmla="*/ 1431237 w 1431237"/>
              <a:gd name="connsiteY3" fmla="*/ 1051286 h 1160795"/>
              <a:gd name="connsiteX4" fmla="*/ 0 w 1431237"/>
              <a:gd name="connsiteY4" fmla="*/ 1160795 h 1160795"/>
              <a:gd name="connsiteX0" fmla="*/ 0 w 1431237"/>
              <a:gd name="connsiteY0" fmla="*/ 1231976 h 1231976"/>
              <a:gd name="connsiteX1" fmla="*/ 563971 w 1431237"/>
              <a:gd name="connsiteY1" fmla="*/ 0 h 1231976"/>
              <a:gd name="connsiteX2" fmla="*/ 1376483 w 1431237"/>
              <a:gd name="connsiteY2" fmla="*/ 71181 h 1231976"/>
              <a:gd name="connsiteX3" fmla="*/ 1431237 w 1431237"/>
              <a:gd name="connsiteY3" fmla="*/ 1122467 h 1231976"/>
              <a:gd name="connsiteX4" fmla="*/ 0 w 1431237"/>
              <a:gd name="connsiteY4" fmla="*/ 1231976 h 1231976"/>
              <a:gd name="connsiteX0" fmla="*/ 0 w 1694059"/>
              <a:gd name="connsiteY0" fmla="*/ 1231976 h 1231976"/>
              <a:gd name="connsiteX1" fmla="*/ 563971 w 1694059"/>
              <a:gd name="connsiteY1" fmla="*/ 0 h 1231976"/>
              <a:gd name="connsiteX2" fmla="*/ 1694059 w 1694059"/>
              <a:gd name="connsiteY2" fmla="*/ 49279 h 1231976"/>
              <a:gd name="connsiteX3" fmla="*/ 1431237 w 1694059"/>
              <a:gd name="connsiteY3" fmla="*/ 1122467 h 1231976"/>
              <a:gd name="connsiteX4" fmla="*/ 0 w 1694059"/>
              <a:gd name="connsiteY4" fmla="*/ 1231976 h 1231976"/>
              <a:gd name="connsiteX0" fmla="*/ 0 w 1694059"/>
              <a:gd name="connsiteY0" fmla="*/ 1937829 h 1937829"/>
              <a:gd name="connsiteX1" fmla="*/ 892834 w 1694059"/>
              <a:gd name="connsiteY1" fmla="*/ 0 h 1937829"/>
              <a:gd name="connsiteX2" fmla="*/ 1694059 w 1694059"/>
              <a:gd name="connsiteY2" fmla="*/ 755132 h 1937829"/>
              <a:gd name="connsiteX3" fmla="*/ 1431237 w 1694059"/>
              <a:gd name="connsiteY3" fmla="*/ 1828320 h 1937829"/>
              <a:gd name="connsiteX4" fmla="*/ 0 w 1694059"/>
              <a:gd name="connsiteY4" fmla="*/ 1937829 h 1937829"/>
              <a:gd name="connsiteX0" fmla="*/ 0 w 1798332"/>
              <a:gd name="connsiteY0" fmla="*/ 1944697 h 1944697"/>
              <a:gd name="connsiteX1" fmla="*/ 892834 w 1798332"/>
              <a:gd name="connsiteY1" fmla="*/ 6868 h 1944697"/>
              <a:gd name="connsiteX2" fmla="*/ 1798332 w 1798332"/>
              <a:gd name="connsiteY2" fmla="*/ 0 h 1944697"/>
              <a:gd name="connsiteX3" fmla="*/ 1431237 w 1798332"/>
              <a:gd name="connsiteY3" fmla="*/ 1835188 h 1944697"/>
              <a:gd name="connsiteX4" fmla="*/ 0 w 1798332"/>
              <a:gd name="connsiteY4" fmla="*/ 1944697 h 1944697"/>
              <a:gd name="connsiteX0" fmla="*/ 0 w 1889772"/>
              <a:gd name="connsiteY0" fmla="*/ 1962985 h 1962985"/>
              <a:gd name="connsiteX1" fmla="*/ 984274 w 1889772"/>
              <a:gd name="connsiteY1" fmla="*/ 6868 h 1962985"/>
              <a:gd name="connsiteX2" fmla="*/ 1889772 w 1889772"/>
              <a:gd name="connsiteY2" fmla="*/ 0 h 1962985"/>
              <a:gd name="connsiteX3" fmla="*/ 1522677 w 1889772"/>
              <a:gd name="connsiteY3" fmla="*/ 1835188 h 1962985"/>
              <a:gd name="connsiteX4" fmla="*/ 0 w 1889772"/>
              <a:gd name="connsiteY4" fmla="*/ 1962985 h 1962985"/>
              <a:gd name="connsiteX0" fmla="*/ 0 w 1889772"/>
              <a:gd name="connsiteY0" fmla="*/ 1962985 h 1962985"/>
              <a:gd name="connsiteX1" fmla="*/ 1048282 w 1889772"/>
              <a:gd name="connsiteY1" fmla="*/ 16012 h 1962985"/>
              <a:gd name="connsiteX2" fmla="*/ 1889772 w 1889772"/>
              <a:gd name="connsiteY2" fmla="*/ 0 h 1962985"/>
              <a:gd name="connsiteX3" fmla="*/ 1522677 w 1889772"/>
              <a:gd name="connsiteY3" fmla="*/ 1835188 h 1962985"/>
              <a:gd name="connsiteX4" fmla="*/ 0 w 1889772"/>
              <a:gd name="connsiteY4" fmla="*/ 1962985 h 196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72" h="1962985">
                <a:moveTo>
                  <a:pt x="0" y="1962985"/>
                </a:moveTo>
                <a:lnTo>
                  <a:pt x="1048282" y="16012"/>
                </a:lnTo>
                <a:lnTo>
                  <a:pt x="1889772" y="0"/>
                </a:lnTo>
                <a:lnTo>
                  <a:pt x="1522677" y="1835188"/>
                </a:lnTo>
                <a:lnTo>
                  <a:pt x="0" y="1962985"/>
                </a:lnTo>
                <a:close/>
              </a:path>
            </a:pathLst>
          </a:custGeom>
          <a:solidFill>
            <a:schemeClr val="accent6">
              <a:alpha val="29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3">
            <a:extLst>
              <a:ext uri="{FF2B5EF4-FFF2-40B4-BE49-F238E27FC236}">
                <a16:creationId xmlns:a16="http://schemas.microsoft.com/office/drawing/2014/main" id="{55F9FA92-F1BD-80CB-48A5-806D5E391D72}"/>
              </a:ext>
            </a:extLst>
          </p:cNvPr>
          <p:cNvSpPr/>
          <p:nvPr/>
        </p:nvSpPr>
        <p:spPr>
          <a:xfrm>
            <a:off x="7002396" y="4380817"/>
            <a:ext cx="1789687" cy="1422235"/>
          </a:xfrm>
          <a:custGeom>
            <a:avLst/>
            <a:gdLst>
              <a:gd name="connsiteX0" fmla="*/ 0 w 954873"/>
              <a:gd name="connsiteY0" fmla="*/ 635152 h 635152"/>
              <a:gd name="connsiteX1" fmla="*/ 158788 w 954873"/>
              <a:gd name="connsiteY1" fmla="*/ 0 h 635152"/>
              <a:gd name="connsiteX2" fmla="*/ 954873 w 954873"/>
              <a:gd name="connsiteY2" fmla="*/ 0 h 635152"/>
              <a:gd name="connsiteX3" fmla="*/ 796085 w 954873"/>
              <a:gd name="connsiteY3" fmla="*/ 635152 h 635152"/>
              <a:gd name="connsiteX4" fmla="*/ 0 w 954873"/>
              <a:gd name="connsiteY4" fmla="*/ 635152 h 635152"/>
              <a:gd name="connsiteX0" fmla="*/ 0 w 1376483"/>
              <a:gd name="connsiteY0" fmla="*/ 1160795 h 1160795"/>
              <a:gd name="connsiteX1" fmla="*/ 158788 w 1376483"/>
              <a:gd name="connsiteY1" fmla="*/ 525643 h 1160795"/>
              <a:gd name="connsiteX2" fmla="*/ 1376483 w 1376483"/>
              <a:gd name="connsiteY2" fmla="*/ 0 h 1160795"/>
              <a:gd name="connsiteX3" fmla="*/ 796085 w 1376483"/>
              <a:gd name="connsiteY3" fmla="*/ 1160795 h 1160795"/>
              <a:gd name="connsiteX4" fmla="*/ 0 w 1376483"/>
              <a:gd name="connsiteY4" fmla="*/ 1160795 h 1160795"/>
              <a:gd name="connsiteX0" fmla="*/ 0 w 1431237"/>
              <a:gd name="connsiteY0" fmla="*/ 1160795 h 1160795"/>
              <a:gd name="connsiteX1" fmla="*/ 158788 w 1431237"/>
              <a:gd name="connsiteY1" fmla="*/ 525643 h 1160795"/>
              <a:gd name="connsiteX2" fmla="*/ 1376483 w 1431237"/>
              <a:gd name="connsiteY2" fmla="*/ 0 h 1160795"/>
              <a:gd name="connsiteX3" fmla="*/ 1431237 w 1431237"/>
              <a:gd name="connsiteY3" fmla="*/ 1051286 h 1160795"/>
              <a:gd name="connsiteX4" fmla="*/ 0 w 1431237"/>
              <a:gd name="connsiteY4" fmla="*/ 1160795 h 1160795"/>
              <a:gd name="connsiteX0" fmla="*/ 0 w 1431237"/>
              <a:gd name="connsiteY0" fmla="*/ 1231976 h 1231976"/>
              <a:gd name="connsiteX1" fmla="*/ 563971 w 1431237"/>
              <a:gd name="connsiteY1" fmla="*/ 0 h 1231976"/>
              <a:gd name="connsiteX2" fmla="*/ 1376483 w 1431237"/>
              <a:gd name="connsiteY2" fmla="*/ 71181 h 1231976"/>
              <a:gd name="connsiteX3" fmla="*/ 1431237 w 1431237"/>
              <a:gd name="connsiteY3" fmla="*/ 1122467 h 1231976"/>
              <a:gd name="connsiteX4" fmla="*/ 0 w 1431237"/>
              <a:gd name="connsiteY4" fmla="*/ 1231976 h 1231976"/>
              <a:gd name="connsiteX0" fmla="*/ 0 w 1694059"/>
              <a:gd name="connsiteY0" fmla="*/ 1231976 h 1231976"/>
              <a:gd name="connsiteX1" fmla="*/ 563971 w 1694059"/>
              <a:gd name="connsiteY1" fmla="*/ 0 h 1231976"/>
              <a:gd name="connsiteX2" fmla="*/ 1694059 w 1694059"/>
              <a:gd name="connsiteY2" fmla="*/ 49279 h 1231976"/>
              <a:gd name="connsiteX3" fmla="*/ 1431237 w 1694059"/>
              <a:gd name="connsiteY3" fmla="*/ 1122467 h 1231976"/>
              <a:gd name="connsiteX4" fmla="*/ 0 w 1694059"/>
              <a:gd name="connsiteY4" fmla="*/ 1231976 h 1231976"/>
              <a:gd name="connsiteX0" fmla="*/ 390534 w 2084593"/>
              <a:gd name="connsiteY0" fmla="*/ 1182697 h 1182697"/>
              <a:gd name="connsiteX1" fmla="*/ 0 w 2084593"/>
              <a:gd name="connsiteY1" fmla="*/ 22911 h 1182697"/>
              <a:gd name="connsiteX2" fmla="*/ 2084593 w 2084593"/>
              <a:gd name="connsiteY2" fmla="*/ 0 h 1182697"/>
              <a:gd name="connsiteX3" fmla="*/ 1821771 w 2084593"/>
              <a:gd name="connsiteY3" fmla="*/ 1073188 h 1182697"/>
              <a:gd name="connsiteX4" fmla="*/ 390534 w 2084593"/>
              <a:gd name="connsiteY4" fmla="*/ 1182697 h 1182697"/>
              <a:gd name="connsiteX0" fmla="*/ 382512 w 2084593"/>
              <a:gd name="connsiteY0" fmla="*/ 1463434 h 1463434"/>
              <a:gd name="connsiteX1" fmla="*/ 0 w 2084593"/>
              <a:gd name="connsiteY1" fmla="*/ 22911 h 1463434"/>
              <a:gd name="connsiteX2" fmla="*/ 2084593 w 2084593"/>
              <a:gd name="connsiteY2" fmla="*/ 0 h 1463434"/>
              <a:gd name="connsiteX3" fmla="*/ 1821771 w 2084593"/>
              <a:gd name="connsiteY3" fmla="*/ 1073188 h 1463434"/>
              <a:gd name="connsiteX4" fmla="*/ 382512 w 2084593"/>
              <a:gd name="connsiteY4" fmla="*/ 1463434 h 1463434"/>
              <a:gd name="connsiteX0" fmla="*/ 382512 w 2084593"/>
              <a:gd name="connsiteY0" fmla="*/ 1463434 h 1463434"/>
              <a:gd name="connsiteX1" fmla="*/ 0 w 2084593"/>
              <a:gd name="connsiteY1" fmla="*/ 22911 h 1463434"/>
              <a:gd name="connsiteX2" fmla="*/ 2084593 w 2084593"/>
              <a:gd name="connsiteY2" fmla="*/ 0 h 1463434"/>
              <a:gd name="connsiteX3" fmla="*/ 1789687 w 2084593"/>
              <a:gd name="connsiteY3" fmla="*/ 1434135 h 1463434"/>
              <a:gd name="connsiteX4" fmla="*/ 382512 w 2084593"/>
              <a:gd name="connsiteY4" fmla="*/ 1463434 h 1463434"/>
              <a:gd name="connsiteX0" fmla="*/ 382512 w 1789687"/>
              <a:gd name="connsiteY0" fmla="*/ 1471455 h 1471455"/>
              <a:gd name="connsiteX1" fmla="*/ 0 w 1789687"/>
              <a:gd name="connsiteY1" fmla="*/ 30932 h 1471455"/>
              <a:gd name="connsiteX2" fmla="*/ 1114045 w 1789687"/>
              <a:gd name="connsiteY2" fmla="*/ 0 h 1471455"/>
              <a:gd name="connsiteX3" fmla="*/ 1789687 w 1789687"/>
              <a:gd name="connsiteY3" fmla="*/ 1442156 h 1471455"/>
              <a:gd name="connsiteX4" fmla="*/ 382512 w 1789687"/>
              <a:gd name="connsiteY4" fmla="*/ 1471455 h 1471455"/>
              <a:gd name="connsiteX0" fmla="*/ 382512 w 1789687"/>
              <a:gd name="connsiteY0" fmla="*/ 1440523 h 1440523"/>
              <a:gd name="connsiteX1" fmla="*/ 0 w 1789687"/>
              <a:gd name="connsiteY1" fmla="*/ 0 h 1440523"/>
              <a:gd name="connsiteX2" fmla="*/ 1106024 w 1789687"/>
              <a:gd name="connsiteY2" fmla="*/ 17195 h 1440523"/>
              <a:gd name="connsiteX3" fmla="*/ 1789687 w 1789687"/>
              <a:gd name="connsiteY3" fmla="*/ 1411224 h 1440523"/>
              <a:gd name="connsiteX4" fmla="*/ 382512 w 1789687"/>
              <a:gd name="connsiteY4" fmla="*/ 1440523 h 1440523"/>
              <a:gd name="connsiteX0" fmla="*/ 455664 w 1789687"/>
              <a:gd name="connsiteY0" fmla="*/ 1422235 h 1422235"/>
              <a:gd name="connsiteX1" fmla="*/ 0 w 1789687"/>
              <a:gd name="connsiteY1" fmla="*/ 0 h 1422235"/>
              <a:gd name="connsiteX2" fmla="*/ 1106024 w 1789687"/>
              <a:gd name="connsiteY2" fmla="*/ 17195 h 1422235"/>
              <a:gd name="connsiteX3" fmla="*/ 1789687 w 1789687"/>
              <a:gd name="connsiteY3" fmla="*/ 1411224 h 1422235"/>
              <a:gd name="connsiteX4" fmla="*/ 455664 w 1789687"/>
              <a:gd name="connsiteY4" fmla="*/ 1422235 h 1422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87" h="1422235">
                <a:moveTo>
                  <a:pt x="455664" y="1422235"/>
                </a:moveTo>
                <a:lnTo>
                  <a:pt x="0" y="0"/>
                </a:lnTo>
                <a:lnTo>
                  <a:pt x="1106024" y="17195"/>
                </a:lnTo>
                <a:lnTo>
                  <a:pt x="1789687" y="1411224"/>
                </a:lnTo>
                <a:lnTo>
                  <a:pt x="455664" y="1422235"/>
                </a:lnTo>
                <a:close/>
              </a:path>
            </a:pathLst>
          </a:custGeom>
          <a:solidFill>
            <a:schemeClr val="accent6">
              <a:alpha val="29000"/>
            </a:schemeClr>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3">
            <a:extLst>
              <a:ext uri="{FF2B5EF4-FFF2-40B4-BE49-F238E27FC236}">
                <a16:creationId xmlns:a16="http://schemas.microsoft.com/office/drawing/2014/main" id="{CD3A68AE-1C77-BA4A-4B6D-C7E54E1A44E4}"/>
              </a:ext>
            </a:extLst>
          </p:cNvPr>
          <p:cNvSpPr/>
          <p:nvPr/>
        </p:nvSpPr>
        <p:spPr>
          <a:xfrm>
            <a:off x="5513646" y="4403266"/>
            <a:ext cx="1581140" cy="1186635"/>
          </a:xfrm>
          <a:custGeom>
            <a:avLst/>
            <a:gdLst>
              <a:gd name="connsiteX0" fmla="*/ 0 w 954873"/>
              <a:gd name="connsiteY0" fmla="*/ 635152 h 635152"/>
              <a:gd name="connsiteX1" fmla="*/ 158788 w 954873"/>
              <a:gd name="connsiteY1" fmla="*/ 0 h 635152"/>
              <a:gd name="connsiteX2" fmla="*/ 954873 w 954873"/>
              <a:gd name="connsiteY2" fmla="*/ 0 h 635152"/>
              <a:gd name="connsiteX3" fmla="*/ 796085 w 954873"/>
              <a:gd name="connsiteY3" fmla="*/ 635152 h 635152"/>
              <a:gd name="connsiteX4" fmla="*/ 0 w 954873"/>
              <a:gd name="connsiteY4" fmla="*/ 635152 h 635152"/>
              <a:gd name="connsiteX0" fmla="*/ 0 w 1376483"/>
              <a:gd name="connsiteY0" fmla="*/ 1160795 h 1160795"/>
              <a:gd name="connsiteX1" fmla="*/ 158788 w 1376483"/>
              <a:gd name="connsiteY1" fmla="*/ 525643 h 1160795"/>
              <a:gd name="connsiteX2" fmla="*/ 1376483 w 1376483"/>
              <a:gd name="connsiteY2" fmla="*/ 0 h 1160795"/>
              <a:gd name="connsiteX3" fmla="*/ 796085 w 1376483"/>
              <a:gd name="connsiteY3" fmla="*/ 1160795 h 1160795"/>
              <a:gd name="connsiteX4" fmla="*/ 0 w 1376483"/>
              <a:gd name="connsiteY4" fmla="*/ 1160795 h 1160795"/>
              <a:gd name="connsiteX0" fmla="*/ 0 w 1431237"/>
              <a:gd name="connsiteY0" fmla="*/ 1160795 h 1160795"/>
              <a:gd name="connsiteX1" fmla="*/ 158788 w 1431237"/>
              <a:gd name="connsiteY1" fmla="*/ 525643 h 1160795"/>
              <a:gd name="connsiteX2" fmla="*/ 1376483 w 1431237"/>
              <a:gd name="connsiteY2" fmla="*/ 0 h 1160795"/>
              <a:gd name="connsiteX3" fmla="*/ 1431237 w 1431237"/>
              <a:gd name="connsiteY3" fmla="*/ 1051286 h 1160795"/>
              <a:gd name="connsiteX4" fmla="*/ 0 w 1431237"/>
              <a:gd name="connsiteY4" fmla="*/ 1160795 h 1160795"/>
              <a:gd name="connsiteX0" fmla="*/ 0 w 1431237"/>
              <a:gd name="connsiteY0" fmla="*/ 1231976 h 1231976"/>
              <a:gd name="connsiteX1" fmla="*/ 563971 w 1431237"/>
              <a:gd name="connsiteY1" fmla="*/ 0 h 1231976"/>
              <a:gd name="connsiteX2" fmla="*/ 1376483 w 1431237"/>
              <a:gd name="connsiteY2" fmla="*/ 71181 h 1231976"/>
              <a:gd name="connsiteX3" fmla="*/ 1431237 w 1431237"/>
              <a:gd name="connsiteY3" fmla="*/ 1122467 h 1231976"/>
              <a:gd name="connsiteX4" fmla="*/ 0 w 1431237"/>
              <a:gd name="connsiteY4" fmla="*/ 1231976 h 1231976"/>
              <a:gd name="connsiteX0" fmla="*/ 0 w 1694059"/>
              <a:gd name="connsiteY0" fmla="*/ 1231976 h 1231976"/>
              <a:gd name="connsiteX1" fmla="*/ 563971 w 1694059"/>
              <a:gd name="connsiteY1" fmla="*/ 0 h 1231976"/>
              <a:gd name="connsiteX2" fmla="*/ 1694059 w 1694059"/>
              <a:gd name="connsiteY2" fmla="*/ 49279 h 1231976"/>
              <a:gd name="connsiteX3" fmla="*/ 1431237 w 1694059"/>
              <a:gd name="connsiteY3" fmla="*/ 1122467 h 1231976"/>
              <a:gd name="connsiteX4" fmla="*/ 0 w 1694059"/>
              <a:gd name="connsiteY4" fmla="*/ 1231976 h 1231976"/>
              <a:gd name="connsiteX0" fmla="*/ 390534 w 2084593"/>
              <a:gd name="connsiteY0" fmla="*/ 1182697 h 1182697"/>
              <a:gd name="connsiteX1" fmla="*/ 0 w 2084593"/>
              <a:gd name="connsiteY1" fmla="*/ 22911 h 1182697"/>
              <a:gd name="connsiteX2" fmla="*/ 2084593 w 2084593"/>
              <a:gd name="connsiteY2" fmla="*/ 0 h 1182697"/>
              <a:gd name="connsiteX3" fmla="*/ 1821771 w 2084593"/>
              <a:gd name="connsiteY3" fmla="*/ 1073188 h 1182697"/>
              <a:gd name="connsiteX4" fmla="*/ 390534 w 2084593"/>
              <a:gd name="connsiteY4" fmla="*/ 1182697 h 1182697"/>
              <a:gd name="connsiteX0" fmla="*/ 382512 w 2084593"/>
              <a:gd name="connsiteY0" fmla="*/ 1463434 h 1463434"/>
              <a:gd name="connsiteX1" fmla="*/ 0 w 2084593"/>
              <a:gd name="connsiteY1" fmla="*/ 22911 h 1463434"/>
              <a:gd name="connsiteX2" fmla="*/ 2084593 w 2084593"/>
              <a:gd name="connsiteY2" fmla="*/ 0 h 1463434"/>
              <a:gd name="connsiteX3" fmla="*/ 1821771 w 2084593"/>
              <a:gd name="connsiteY3" fmla="*/ 1073188 h 1463434"/>
              <a:gd name="connsiteX4" fmla="*/ 382512 w 2084593"/>
              <a:gd name="connsiteY4" fmla="*/ 1463434 h 1463434"/>
              <a:gd name="connsiteX0" fmla="*/ 382512 w 2084593"/>
              <a:gd name="connsiteY0" fmla="*/ 1463434 h 1463434"/>
              <a:gd name="connsiteX1" fmla="*/ 0 w 2084593"/>
              <a:gd name="connsiteY1" fmla="*/ 22911 h 1463434"/>
              <a:gd name="connsiteX2" fmla="*/ 2084593 w 2084593"/>
              <a:gd name="connsiteY2" fmla="*/ 0 h 1463434"/>
              <a:gd name="connsiteX3" fmla="*/ 1789687 w 2084593"/>
              <a:gd name="connsiteY3" fmla="*/ 1434135 h 1463434"/>
              <a:gd name="connsiteX4" fmla="*/ 382512 w 2084593"/>
              <a:gd name="connsiteY4" fmla="*/ 1463434 h 1463434"/>
              <a:gd name="connsiteX0" fmla="*/ 382512 w 1789687"/>
              <a:gd name="connsiteY0" fmla="*/ 1471455 h 1471455"/>
              <a:gd name="connsiteX1" fmla="*/ 0 w 1789687"/>
              <a:gd name="connsiteY1" fmla="*/ 30932 h 1471455"/>
              <a:gd name="connsiteX2" fmla="*/ 1114045 w 1789687"/>
              <a:gd name="connsiteY2" fmla="*/ 0 h 1471455"/>
              <a:gd name="connsiteX3" fmla="*/ 1789687 w 1789687"/>
              <a:gd name="connsiteY3" fmla="*/ 1442156 h 1471455"/>
              <a:gd name="connsiteX4" fmla="*/ 382512 w 1789687"/>
              <a:gd name="connsiteY4" fmla="*/ 1471455 h 1471455"/>
              <a:gd name="connsiteX0" fmla="*/ 382512 w 1789687"/>
              <a:gd name="connsiteY0" fmla="*/ 1440523 h 1440523"/>
              <a:gd name="connsiteX1" fmla="*/ 0 w 1789687"/>
              <a:gd name="connsiteY1" fmla="*/ 0 h 1440523"/>
              <a:gd name="connsiteX2" fmla="*/ 1106024 w 1789687"/>
              <a:gd name="connsiteY2" fmla="*/ 17195 h 1440523"/>
              <a:gd name="connsiteX3" fmla="*/ 1789687 w 1789687"/>
              <a:gd name="connsiteY3" fmla="*/ 1411224 h 1440523"/>
              <a:gd name="connsiteX4" fmla="*/ 382512 w 1789687"/>
              <a:gd name="connsiteY4" fmla="*/ 1440523 h 1440523"/>
              <a:gd name="connsiteX0" fmla="*/ 133859 w 1789687"/>
              <a:gd name="connsiteY0" fmla="*/ 1280102 h 1411224"/>
              <a:gd name="connsiteX1" fmla="*/ 0 w 1789687"/>
              <a:gd name="connsiteY1" fmla="*/ 0 h 1411224"/>
              <a:gd name="connsiteX2" fmla="*/ 1106024 w 1789687"/>
              <a:gd name="connsiteY2" fmla="*/ 17195 h 1411224"/>
              <a:gd name="connsiteX3" fmla="*/ 1789687 w 1789687"/>
              <a:gd name="connsiteY3" fmla="*/ 1411224 h 1411224"/>
              <a:gd name="connsiteX4" fmla="*/ 133859 w 1789687"/>
              <a:gd name="connsiteY4" fmla="*/ 1280102 h 1411224"/>
              <a:gd name="connsiteX0" fmla="*/ 37607 w 1789687"/>
              <a:gd name="connsiteY0" fmla="*/ 1272081 h 1411224"/>
              <a:gd name="connsiteX1" fmla="*/ 0 w 1789687"/>
              <a:gd name="connsiteY1" fmla="*/ 0 h 1411224"/>
              <a:gd name="connsiteX2" fmla="*/ 1106024 w 1789687"/>
              <a:gd name="connsiteY2" fmla="*/ 17195 h 1411224"/>
              <a:gd name="connsiteX3" fmla="*/ 1789687 w 1789687"/>
              <a:gd name="connsiteY3" fmla="*/ 1411224 h 1411224"/>
              <a:gd name="connsiteX4" fmla="*/ 37607 w 1789687"/>
              <a:gd name="connsiteY4" fmla="*/ 1272081 h 1411224"/>
              <a:gd name="connsiteX0" fmla="*/ 29586 w 1789687"/>
              <a:gd name="connsiteY0" fmla="*/ 1183850 h 1411224"/>
              <a:gd name="connsiteX1" fmla="*/ 0 w 1789687"/>
              <a:gd name="connsiteY1" fmla="*/ 0 h 1411224"/>
              <a:gd name="connsiteX2" fmla="*/ 1106024 w 1789687"/>
              <a:gd name="connsiteY2" fmla="*/ 17195 h 1411224"/>
              <a:gd name="connsiteX3" fmla="*/ 1789687 w 1789687"/>
              <a:gd name="connsiteY3" fmla="*/ 1411224 h 1411224"/>
              <a:gd name="connsiteX4" fmla="*/ 29586 w 1789687"/>
              <a:gd name="connsiteY4" fmla="*/ 1183850 h 1411224"/>
              <a:gd name="connsiteX0" fmla="*/ 29586 w 1581140"/>
              <a:gd name="connsiteY0" fmla="*/ 1183850 h 1186635"/>
              <a:gd name="connsiteX1" fmla="*/ 0 w 1581140"/>
              <a:gd name="connsiteY1" fmla="*/ 0 h 1186635"/>
              <a:gd name="connsiteX2" fmla="*/ 1106024 w 1581140"/>
              <a:gd name="connsiteY2" fmla="*/ 17195 h 1186635"/>
              <a:gd name="connsiteX3" fmla="*/ 1581140 w 1581140"/>
              <a:gd name="connsiteY3" fmla="*/ 1186635 h 1186635"/>
              <a:gd name="connsiteX4" fmla="*/ 29586 w 1581140"/>
              <a:gd name="connsiteY4" fmla="*/ 1183850 h 1186635"/>
              <a:gd name="connsiteX0" fmla="*/ 29586 w 1581140"/>
              <a:gd name="connsiteY0" fmla="*/ 1183850 h 1186635"/>
              <a:gd name="connsiteX1" fmla="*/ 0 w 1581140"/>
              <a:gd name="connsiteY1" fmla="*/ 0 h 1186635"/>
              <a:gd name="connsiteX2" fmla="*/ 1146130 w 1581140"/>
              <a:gd name="connsiteY2" fmla="*/ 9174 h 1186635"/>
              <a:gd name="connsiteX3" fmla="*/ 1581140 w 1581140"/>
              <a:gd name="connsiteY3" fmla="*/ 1186635 h 1186635"/>
              <a:gd name="connsiteX4" fmla="*/ 29586 w 1581140"/>
              <a:gd name="connsiteY4" fmla="*/ 1183850 h 118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0" h="1186635">
                <a:moveTo>
                  <a:pt x="29586" y="1183850"/>
                </a:moveTo>
                <a:lnTo>
                  <a:pt x="0" y="0"/>
                </a:lnTo>
                <a:lnTo>
                  <a:pt x="1146130" y="9174"/>
                </a:lnTo>
                <a:lnTo>
                  <a:pt x="1581140" y="1186635"/>
                </a:lnTo>
                <a:lnTo>
                  <a:pt x="29586" y="1183850"/>
                </a:lnTo>
                <a:close/>
              </a:path>
            </a:pathLst>
          </a:custGeom>
          <a:solidFill>
            <a:srgbClr val="CC82B6">
              <a:alpha val="18858"/>
            </a:srgbClr>
          </a:solidFill>
          <a:ln w="57150">
            <a:solidFill>
              <a:srgbClr val="CC82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8CD06595-4E9E-19FA-CF69-9F65D2101A44}"/>
              </a:ext>
            </a:extLst>
          </p:cNvPr>
          <p:cNvSpPr/>
          <p:nvPr/>
        </p:nvSpPr>
        <p:spPr>
          <a:xfrm flipH="1">
            <a:off x="6033957" y="3623186"/>
            <a:ext cx="1066119" cy="682414"/>
          </a:xfrm>
          <a:custGeom>
            <a:avLst/>
            <a:gdLst>
              <a:gd name="connsiteX0" fmla="*/ 0 w 962780"/>
              <a:gd name="connsiteY0" fmla="*/ 599012 h 599012"/>
              <a:gd name="connsiteX1" fmla="*/ 149753 w 962780"/>
              <a:gd name="connsiteY1" fmla="*/ 0 h 599012"/>
              <a:gd name="connsiteX2" fmla="*/ 962780 w 962780"/>
              <a:gd name="connsiteY2" fmla="*/ 0 h 599012"/>
              <a:gd name="connsiteX3" fmla="*/ 813027 w 962780"/>
              <a:gd name="connsiteY3" fmla="*/ 599012 h 599012"/>
              <a:gd name="connsiteX4" fmla="*/ 0 w 962780"/>
              <a:gd name="connsiteY4" fmla="*/ 599012 h 599012"/>
              <a:gd name="connsiteX0" fmla="*/ 0 w 962780"/>
              <a:gd name="connsiteY0" fmla="*/ 599012 h 620612"/>
              <a:gd name="connsiteX1" fmla="*/ 149753 w 962780"/>
              <a:gd name="connsiteY1" fmla="*/ 0 h 620612"/>
              <a:gd name="connsiteX2" fmla="*/ 962780 w 962780"/>
              <a:gd name="connsiteY2" fmla="*/ 0 h 620612"/>
              <a:gd name="connsiteX3" fmla="*/ 895827 w 962780"/>
              <a:gd name="connsiteY3" fmla="*/ 620612 h 620612"/>
              <a:gd name="connsiteX4" fmla="*/ 0 w 962780"/>
              <a:gd name="connsiteY4" fmla="*/ 599012 h 620612"/>
              <a:gd name="connsiteX0" fmla="*/ 0 w 1016780"/>
              <a:gd name="connsiteY0" fmla="*/ 617012 h 620612"/>
              <a:gd name="connsiteX1" fmla="*/ 203753 w 1016780"/>
              <a:gd name="connsiteY1" fmla="*/ 0 h 620612"/>
              <a:gd name="connsiteX2" fmla="*/ 1016780 w 1016780"/>
              <a:gd name="connsiteY2" fmla="*/ 0 h 620612"/>
              <a:gd name="connsiteX3" fmla="*/ 949827 w 1016780"/>
              <a:gd name="connsiteY3" fmla="*/ 620612 h 620612"/>
              <a:gd name="connsiteX4" fmla="*/ 0 w 1016780"/>
              <a:gd name="connsiteY4" fmla="*/ 617012 h 620612"/>
              <a:gd name="connsiteX0" fmla="*/ 0 w 1016780"/>
              <a:gd name="connsiteY0" fmla="*/ 620612 h 624212"/>
              <a:gd name="connsiteX1" fmla="*/ 146153 w 1016780"/>
              <a:gd name="connsiteY1" fmla="*/ 0 h 624212"/>
              <a:gd name="connsiteX2" fmla="*/ 1016780 w 1016780"/>
              <a:gd name="connsiteY2" fmla="*/ 3600 h 624212"/>
              <a:gd name="connsiteX3" fmla="*/ 949827 w 1016780"/>
              <a:gd name="connsiteY3" fmla="*/ 624212 h 624212"/>
              <a:gd name="connsiteX4" fmla="*/ 0 w 1016780"/>
              <a:gd name="connsiteY4" fmla="*/ 620612 h 624212"/>
              <a:gd name="connsiteX0" fmla="*/ 0 w 907536"/>
              <a:gd name="connsiteY0" fmla="*/ 640474 h 640474"/>
              <a:gd name="connsiteX1" fmla="*/ 36909 w 907536"/>
              <a:gd name="connsiteY1" fmla="*/ 0 h 640474"/>
              <a:gd name="connsiteX2" fmla="*/ 907536 w 907536"/>
              <a:gd name="connsiteY2" fmla="*/ 3600 h 640474"/>
              <a:gd name="connsiteX3" fmla="*/ 840583 w 907536"/>
              <a:gd name="connsiteY3" fmla="*/ 624212 h 640474"/>
              <a:gd name="connsiteX4" fmla="*/ 0 w 907536"/>
              <a:gd name="connsiteY4" fmla="*/ 640474 h 640474"/>
              <a:gd name="connsiteX0" fmla="*/ 0 w 907536"/>
              <a:gd name="connsiteY0" fmla="*/ 636874 h 636874"/>
              <a:gd name="connsiteX1" fmla="*/ 162706 w 907536"/>
              <a:gd name="connsiteY1" fmla="*/ 3021 h 636874"/>
              <a:gd name="connsiteX2" fmla="*/ 907536 w 907536"/>
              <a:gd name="connsiteY2" fmla="*/ 0 h 636874"/>
              <a:gd name="connsiteX3" fmla="*/ 840583 w 907536"/>
              <a:gd name="connsiteY3" fmla="*/ 620612 h 636874"/>
              <a:gd name="connsiteX4" fmla="*/ 0 w 907536"/>
              <a:gd name="connsiteY4" fmla="*/ 636874 h 636874"/>
              <a:gd name="connsiteX0" fmla="*/ 0 w 907536"/>
              <a:gd name="connsiteY0" fmla="*/ 643785 h 643785"/>
              <a:gd name="connsiteX1" fmla="*/ 116360 w 907536"/>
              <a:gd name="connsiteY1" fmla="*/ 0 h 643785"/>
              <a:gd name="connsiteX2" fmla="*/ 907536 w 907536"/>
              <a:gd name="connsiteY2" fmla="*/ 6911 h 643785"/>
              <a:gd name="connsiteX3" fmla="*/ 840583 w 907536"/>
              <a:gd name="connsiteY3" fmla="*/ 627523 h 643785"/>
              <a:gd name="connsiteX4" fmla="*/ 0 w 907536"/>
              <a:gd name="connsiteY4" fmla="*/ 643785 h 643785"/>
              <a:gd name="connsiteX0" fmla="*/ 0 w 980365"/>
              <a:gd name="connsiteY0" fmla="*/ 643785 h 643785"/>
              <a:gd name="connsiteX1" fmla="*/ 189189 w 980365"/>
              <a:gd name="connsiteY1" fmla="*/ 0 h 643785"/>
              <a:gd name="connsiteX2" fmla="*/ 980365 w 980365"/>
              <a:gd name="connsiteY2" fmla="*/ 6911 h 643785"/>
              <a:gd name="connsiteX3" fmla="*/ 913412 w 980365"/>
              <a:gd name="connsiteY3" fmla="*/ 627523 h 643785"/>
              <a:gd name="connsiteX4" fmla="*/ 0 w 980365"/>
              <a:gd name="connsiteY4" fmla="*/ 643785 h 643785"/>
              <a:gd name="connsiteX0" fmla="*/ 0 w 980365"/>
              <a:gd name="connsiteY0" fmla="*/ 626968 h 627523"/>
              <a:gd name="connsiteX1" fmla="*/ 189189 w 980365"/>
              <a:gd name="connsiteY1" fmla="*/ 0 h 627523"/>
              <a:gd name="connsiteX2" fmla="*/ 980365 w 980365"/>
              <a:gd name="connsiteY2" fmla="*/ 6911 h 627523"/>
              <a:gd name="connsiteX3" fmla="*/ 913412 w 980365"/>
              <a:gd name="connsiteY3" fmla="*/ 627523 h 627523"/>
              <a:gd name="connsiteX4" fmla="*/ 0 w 980365"/>
              <a:gd name="connsiteY4" fmla="*/ 626968 h 62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365" h="627523">
                <a:moveTo>
                  <a:pt x="0" y="626968"/>
                </a:moveTo>
                <a:lnTo>
                  <a:pt x="189189" y="0"/>
                </a:lnTo>
                <a:lnTo>
                  <a:pt x="980365" y="6911"/>
                </a:lnTo>
                <a:lnTo>
                  <a:pt x="913412" y="627523"/>
                </a:lnTo>
                <a:lnTo>
                  <a:pt x="0" y="626968"/>
                </a:lnTo>
                <a:close/>
              </a:path>
            </a:pathLst>
          </a:custGeom>
          <a:solidFill>
            <a:schemeClr val="accent4">
              <a:alpha val="40041"/>
            </a:schemeClr>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3316584"/>
      </p:ext>
    </p:extLst>
  </p:cSld>
  <p:clrMapOvr>
    <a:masterClrMapping/>
  </p:clrMapOvr>
  <p:transition advTm="3001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P spid="23" grpId="0" animBg="1"/>
      <p:bldP spid="37" grpId="0" animBg="1"/>
      <p:bldP spid="14" grpId="0" animBg="1"/>
      <p:bldP spid="15" grpId="0" animBg="1"/>
      <p:bldP spid="16"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1.4|5.9|8.8|8.5|10.7"/>
</p:tagLst>
</file>

<file path=ppt/tags/tag10.xml><?xml version="1.0" encoding="utf-8"?>
<p:tagLst xmlns:a="http://schemas.openxmlformats.org/drawingml/2006/main" xmlns:r="http://schemas.openxmlformats.org/officeDocument/2006/relationships" xmlns:p="http://schemas.openxmlformats.org/presentationml/2006/main">
  <p:tag name="TIMING" val="|12.6|6.5|5.9"/>
</p:tagLst>
</file>

<file path=ppt/tags/tag11.xml><?xml version="1.0" encoding="utf-8"?>
<p:tagLst xmlns:a="http://schemas.openxmlformats.org/drawingml/2006/main" xmlns:r="http://schemas.openxmlformats.org/officeDocument/2006/relationships" xmlns:p="http://schemas.openxmlformats.org/presentationml/2006/main">
  <p:tag name="TIMING" val="|3.5|3.4|7.1|1.9"/>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13.xml><?xml version="1.0" encoding="utf-8"?>
<p:tagLst xmlns:a="http://schemas.openxmlformats.org/drawingml/2006/main" xmlns:r="http://schemas.openxmlformats.org/officeDocument/2006/relationships" xmlns:p="http://schemas.openxmlformats.org/presentationml/2006/main">
  <p:tag name="TIMING" val="|2.1|2.1|2.2|2.1|5|8|4.1|7.7|6|6.6"/>
</p:tagLst>
</file>

<file path=ppt/tags/tag14.xml><?xml version="1.0" encoding="utf-8"?>
<p:tagLst xmlns:a="http://schemas.openxmlformats.org/drawingml/2006/main" xmlns:r="http://schemas.openxmlformats.org/officeDocument/2006/relationships" xmlns:p="http://schemas.openxmlformats.org/presentationml/2006/main">
  <p:tag name="TIMING" val="|6.1|4.5"/>
</p:tagLst>
</file>

<file path=ppt/tags/tag15.xml><?xml version="1.0" encoding="utf-8"?>
<p:tagLst xmlns:a="http://schemas.openxmlformats.org/drawingml/2006/main" xmlns:r="http://schemas.openxmlformats.org/officeDocument/2006/relationships" xmlns:p="http://schemas.openxmlformats.org/presentationml/2006/main">
  <p:tag name="TIMING" val="|7.8|11.4"/>
</p:tagLst>
</file>

<file path=ppt/tags/tag16.xml><?xml version="1.0" encoding="utf-8"?>
<p:tagLst xmlns:a="http://schemas.openxmlformats.org/drawingml/2006/main" xmlns:r="http://schemas.openxmlformats.org/officeDocument/2006/relationships" xmlns:p="http://schemas.openxmlformats.org/presentationml/2006/main">
  <p:tag name="TIMING" val="|2.2|8.1|8.2|5.9|6.9|7.9|6.8|5.4|7|4"/>
</p:tagLst>
</file>

<file path=ppt/tags/tag17.xml><?xml version="1.0" encoding="utf-8"?>
<p:tagLst xmlns:a="http://schemas.openxmlformats.org/drawingml/2006/main" xmlns:r="http://schemas.openxmlformats.org/officeDocument/2006/relationships" xmlns:p="http://schemas.openxmlformats.org/presentationml/2006/main">
  <p:tag name="TIMING" val="|3.1|2.5|5.7|7.1|4.2|4.1|3.7|3.4"/>
</p:tagLst>
</file>

<file path=ppt/tags/tag18.xml><?xml version="1.0" encoding="utf-8"?>
<p:tagLst xmlns:a="http://schemas.openxmlformats.org/drawingml/2006/main" xmlns:r="http://schemas.openxmlformats.org/officeDocument/2006/relationships" xmlns:p="http://schemas.openxmlformats.org/presentationml/2006/main">
  <p:tag name="TIMING" val="|5.7|3"/>
</p:tagLst>
</file>

<file path=ppt/tags/tag2.xml><?xml version="1.0" encoding="utf-8"?>
<p:tagLst xmlns:a="http://schemas.openxmlformats.org/drawingml/2006/main" xmlns:r="http://schemas.openxmlformats.org/officeDocument/2006/relationships" xmlns:p="http://schemas.openxmlformats.org/presentationml/2006/main">
  <p:tag name="TIMING" val="|5|5.8|3.8|5.5|2.9|4.2|8.8"/>
</p:tagLst>
</file>

<file path=ppt/tags/tag3.xml><?xml version="1.0" encoding="utf-8"?>
<p:tagLst xmlns:a="http://schemas.openxmlformats.org/drawingml/2006/main" xmlns:r="http://schemas.openxmlformats.org/officeDocument/2006/relationships" xmlns:p="http://schemas.openxmlformats.org/presentationml/2006/main">
  <p:tag name="TIMING" val="|4.5|7|20.2|1.2|1.1|8|31.4|11.5"/>
</p:tagLst>
</file>

<file path=ppt/tags/tag4.xml><?xml version="1.0" encoding="utf-8"?>
<p:tagLst xmlns:a="http://schemas.openxmlformats.org/drawingml/2006/main" xmlns:r="http://schemas.openxmlformats.org/officeDocument/2006/relationships" xmlns:p="http://schemas.openxmlformats.org/presentationml/2006/main">
  <p:tag name="TIMING" val="|5.9|6.2|4.4|4.4|3.2|10.8|2.6|4.2|6.1|3.9|9.3|3"/>
</p:tagLst>
</file>

<file path=ppt/tags/tag5.xml><?xml version="1.0" encoding="utf-8"?>
<p:tagLst xmlns:a="http://schemas.openxmlformats.org/drawingml/2006/main" xmlns:r="http://schemas.openxmlformats.org/officeDocument/2006/relationships" xmlns:p="http://schemas.openxmlformats.org/presentationml/2006/main">
  <p:tag name="TIMING" val="|2|4.8|6.6"/>
</p:tagLst>
</file>

<file path=ppt/tags/tag6.xml><?xml version="1.0" encoding="utf-8"?>
<p:tagLst xmlns:a="http://schemas.openxmlformats.org/drawingml/2006/main" xmlns:r="http://schemas.openxmlformats.org/officeDocument/2006/relationships" xmlns:p="http://schemas.openxmlformats.org/presentationml/2006/main">
  <p:tag name="TIMING" val="|5.6|3.4|5.2|6.4|7.4"/>
</p:tagLst>
</file>

<file path=ppt/tags/tag7.xml><?xml version="1.0" encoding="utf-8"?>
<p:tagLst xmlns:a="http://schemas.openxmlformats.org/drawingml/2006/main" xmlns:r="http://schemas.openxmlformats.org/officeDocument/2006/relationships" xmlns:p="http://schemas.openxmlformats.org/presentationml/2006/main">
  <p:tag name="TIMING" val="|1.3|3.7"/>
</p:tagLst>
</file>

<file path=ppt/tags/tag8.xml><?xml version="1.0" encoding="utf-8"?>
<p:tagLst xmlns:a="http://schemas.openxmlformats.org/drawingml/2006/main" xmlns:r="http://schemas.openxmlformats.org/officeDocument/2006/relationships" xmlns:p="http://schemas.openxmlformats.org/presentationml/2006/main">
  <p:tag name="TIMING" val="|8.5"/>
</p:tagLst>
</file>

<file path=ppt/tags/tag9.xml><?xml version="1.0" encoding="utf-8"?>
<p:tagLst xmlns:a="http://schemas.openxmlformats.org/drawingml/2006/main" xmlns:r="http://schemas.openxmlformats.org/officeDocument/2006/relationships" xmlns:p="http://schemas.openxmlformats.org/presentationml/2006/main">
  <p:tag name="TIMING" val="|3.1|10.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spAutoFit/>
      </a:bodyPr>
      <a:lstStyle>
        <a:defPPr marL="0" indent="0" algn="l">
          <a:buFont typeface="Arial" panose="020B0604020202020204" pitchFamily="34" charset="0"/>
          <a:buNone/>
          <a:defRPr dirty="0" smtClean="0">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90893</TotalTime>
  <Words>5634</Words>
  <Application>Microsoft Macintosh PowerPoint</Application>
  <PresentationFormat>Widescreen</PresentationFormat>
  <Paragraphs>935</Paragraphs>
  <Slides>72</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.SF NS</vt:lpstr>
      <vt:lpstr>Arial</vt:lpstr>
      <vt:lpstr>Calibri</vt:lpstr>
      <vt:lpstr>Courier New</vt:lpstr>
      <vt:lpstr>DEJAVU SANS</vt:lpstr>
      <vt:lpstr>Helvetica Neue</vt:lpstr>
      <vt:lpstr>Lato</vt:lpstr>
      <vt:lpstr>Poppins</vt:lpstr>
      <vt:lpstr>Wingdings</vt:lpstr>
      <vt:lpstr>Office Theme</vt:lpstr>
      <vt:lpstr>Designing Cloud Servers for Lower Carbon</vt:lpstr>
      <vt:lpstr>PowerPoint Presentation</vt:lpstr>
      <vt:lpstr>Where do carbon emissions come from in the cloud?</vt:lpstr>
      <vt:lpstr>Why are compute servers carbon-inefficient today?</vt:lpstr>
      <vt:lpstr>What are the opportunities for designing GreenSKUs? Why now?</vt:lpstr>
      <vt:lpstr>But, it’s challenging to deploy GreenSKUs at scale…</vt:lpstr>
      <vt:lpstr>Our contributions</vt:lpstr>
      <vt:lpstr>Our contributions</vt:lpstr>
      <vt:lpstr>Our GreenSKU server design</vt:lpstr>
      <vt:lpstr>Our contributions</vt:lpstr>
      <vt:lpstr>What is the framework’s high-level goal?</vt:lpstr>
      <vt:lpstr>What is the framework’s high-level goal?</vt:lpstr>
      <vt:lpstr>How do we determine a GreenSKU’s carbon savings?</vt:lpstr>
      <vt:lpstr>How does a GreenSKU’s performance impact its adoption?</vt:lpstr>
      <vt:lpstr>How do we measure a GreenSKU’s performance?</vt:lpstr>
      <vt:lpstr>How do we measure a GreenSKU’s performance?</vt:lpstr>
      <vt:lpstr>How do we measure a GreenSKU’s performance?</vt:lpstr>
      <vt:lpstr>How do we measure a GreenSKU’s performance?</vt:lpstr>
      <vt:lpstr>PowerPoint Presentation</vt:lpstr>
      <vt:lpstr>PowerPoint Presentation</vt:lpstr>
      <vt:lpstr>PowerPoint Presentation</vt:lpstr>
      <vt:lpstr>What else impacts a GreenSKU’s carbon saving potential?</vt:lpstr>
      <vt:lpstr>What else impacts a GreenSKU’s carbon saving potential?</vt:lpstr>
      <vt:lpstr>Our contributions</vt:lpstr>
      <vt:lpstr>Evaluating two of our GreenSKU designs…</vt:lpstr>
      <vt:lpstr>How much carbon do our GreenSKUs save data center-wide?</vt:lpstr>
      <vt:lpstr>PowerPoint Presentation</vt:lpstr>
      <vt:lpstr>Designing Cloud Servers for Lower Carbon</vt:lpstr>
      <vt:lpstr>Backup Slides </vt:lpstr>
      <vt:lpstr>Backup Table of Contents</vt:lpstr>
      <vt:lpstr>How do we evaluate our GreenSKU using our framework?</vt:lpstr>
      <vt:lpstr>So, why server design?</vt:lpstr>
      <vt:lpstr>So, why server design?</vt:lpstr>
      <vt:lpstr>So, why server design?</vt:lpstr>
      <vt:lpstr>So, why server design?</vt:lpstr>
      <vt:lpstr>So, why server design?</vt:lpstr>
      <vt:lpstr>So, what’s next?</vt:lpstr>
      <vt:lpstr>Azure data center carbon breakdown</vt:lpstr>
      <vt:lpstr>PowerPoint Presentation</vt:lpstr>
      <vt:lpstr>Carbon calculation (operational and embodied)</vt:lpstr>
      <vt:lpstr>Power derating</vt:lpstr>
      <vt:lpstr>What about e-waste?</vt:lpstr>
      <vt:lpstr>All applications</vt:lpstr>
      <vt:lpstr>Performance to Gen3 Baseline</vt:lpstr>
      <vt:lpstr>PowerPoint Presentation</vt:lpstr>
      <vt:lpstr>PowerPoint Presentation</vt:lpstr>
      <vt:lpstr>PowerPoint Presentation</vt:lpstr>
      <vt:lpstr>Performance to Gen2 Baseline</vt:lpstr>
      <vt:lpstr>PowerPoint Presentation</vt:lpstr>
      <vt:lpstr>PowerPoint Presentation</vt:lpstr>
      <vt:lpstr>PowerPoint Presentation</vt:lpstr>
      <vt:lpstr>Performance to Gen1 Baseline</vt:lpstr>
      <vt:lpstr>PowerPoint Presentation</vt:lpstr>
      <vt:lpstr>PowerPoint Presentation</vt:lpstr>
      <vt:lpstr>PowerPoint Presentation</vt:lpstr>
      <vt:lpstr>PowerPoint Presentation</vt:lpstr>
      <vt:lpstr>All scaling factors</vt:lpstr>
      <vt:lpstr>Allocation simulator details</vt:lpstr>
      <vt:lpstr>PowerPoint Presentation</vt:lpstr>
      <vt:lpstr>Opportunity for unused memory on CXL</vt:lpstr>
      <vt:lpstr>CXL performance</vt:lpstr>
      <vt:lpstr>CXL performance mitigations</vt:lpstr>
      <vt:lpstr>Reused SSD performance</vt:lpstr>
      <vt:lpstr>VM packing effects</vt:lpstr>
      <vt:lpstr>Growth buffer</vt:lpstr>
      <vt:lpstr>Maintenance/reliability</vt:lpstr>
      <vt:lpstr>Mitigating maintenance overheads</vt:lpstr>
      <vt:lpstr>Maintenance calculation</vt:lpstr>
      <vt:lpstr>How to deal with evolving applications?</vt:lpstr>
      <vt:lpstr>Dealing with black-box VMs and unseen applications</vt:lpstr>
      <vt:lpstr>CPU Configurations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GreenSKU: Designing Cloud Servers for Lower Carbon</dc:title>
  <dc:creator>Jaylen Christopher Wang</dc:creator>
  <cp:lastModifiedBy>Jaylen Christopher Wang</cp:lastModifiedBy>
  <cp:revision>671</cp:revision>
  <dcterms:created xsi:type="dcterms:W3CDTF">2023-12-11T18:36:49Z</dcterms:created>
  <dcterms:modified xsi:type="dcterms:W3CDTF">2024-07-01T15:39:27Z</dcterms:modified>
</cp:coreProperties>
</file>